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854" r:id="rId2"/>
    <p:sldId id="825" r:id="rId3"/>
    <p:sldId id="849" r:id="rId4"/>
    <p:sldId id="814" r:id="rId5"/>
    <p:sldId id="864" r:id="rId6"/>
    <p:sldId id="867" r:id="rId7"/>
    <p:sldId id="851" r:id="rId8"/>
  </p:sldIdLst>
  <p:sldSz cx="10080625" cy="567055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dy868G2yVtg4xAi+vtHMCYkcZ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C2E"/>
    <a:srgbClr val="D5D272"/>
    <a:srgbClr val="807D5C"/>
    <a:srgbClr val="F5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1FEB5-7C09-48A6-B9C1-540F4E4C23CF}">
  <a:tblStyle styleId="{69E1FEB5-7C09-48A6-B9C1-540F4E4C23CF}"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6395" autoAdjust="0"/>
  </p:normalViewPr>
  <p:slideViewPr>
    <p:cSldViewPr snapToGrid="0">
      <p:cViewPr varScale="1">
        <p:scale>
          <a:sx n="127" d="100"/>
          <a:sy n="127" d="100"/>
        </p:scale>
        <p:origin x="164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5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3" Type="http://schemas.openxmlformats.org/officeDocument/2006/relationships/presProps" Target="presProps.xml"/><Relationship Id="rId5" Type="http://schemas.openxmlformats.org/officeDocument/2006/relationships/slide" Target="slides/slide4.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5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D9A1B-269B-1045-8D41-273841C52BCE}" type="doc">
      <dgm:prSet loTypeId="urn:microsoft.com/office/officeart/2005/8/layout/arrow2" loCatId="" qsTypeId="urn:microsoft.com/office/officeart/2005/8/quickstyle/simple1" qsCatId="simple" csTypeId="urn:microsoft.com/office/officeart/2005/8/colors/accent1_2" csCatId="accent1" phldr="1"/>
      <dgm:spPr/>
    </dgm:pt>
    <dgm:pt modelId="{7A452358-FA6E-8A48-8DEE-A419243932F1}">
      <dgm:prSet phldrT="[Text]" custT="1"/>
      <dgm:spPr/>
      <dgm:t>
        <a:bodyPr/>
        <a:lstStyle/>
        <a:p>
          <a:pPr algn="ctr"/>
          <a:r>
            <a:rPr lang="tr-TR" sz="1200" noProof="0" dirty="0">
              <a:solidFill>
                <a:schemeClr val="accent1">
                  <a:lumMod val="50000"/>
                </a:schemeClr>
              </a:solidFill>
            </a:rPr>
            <a:t>Odak Alan-1 Elektrifikasyon</a:t>
          </a:r>
        </a:p>
      </dgm:t>
    </dgm:pt>
    <dgm:pt modelId="{A017C8C4-AD7E-164F-917E-5387043EE098}" type="parTrans" cxnId="{47F22973-E594-814B-A6DD-22F68BB82CC2}">
      <dgm:prSet/>
      <dgm:spPr/>
      <dgm:t>
        <a:bodyPr/>
        <a:lstStyle/>
        <a:p>
          <a:endParaRPr lang="en-US"/>
        </a:p>
      </dgm:t>
    </dgm:pt>
    <dgm:pt modelId="{2171E35A-B22B-924D-A5F8-713E00C7896B}" type="sibTrans" cxnId="{47F22973-E594-814B-A6DD-22F68BB82CC2}">
      <dgm:prSet/>
      <dgm:spPr/>
      <dgm:t>
        <a:bodyPr/>
        <a:lstStyle/>
        <a:p>
          <a:endParaRPr lang="en-US"/>
        </a:p>
      </dgm:t>
    </dgm:pt>
    <dgm:pt modelId="{1C7167FD-BD37-0F48-AE2E-865CD667C245}" type="pres">
      <dgm:prSet presAssocID="{22CD9A1B-269B-1045-8D41-273841C52BCE}" presName="arrowDiagram" presStyleCnt="0">
        <dgm:presLayoutVars>
          <dgm:chMax val="5"/>
          <dgm:dir/>
          <dgm:resizeHandles val="exact"/>
        </dgm:presLayoutVars>
      </dgm:prSet>
      <dgm:spPr/>
    </dgm:pt>
    <dgm:pt modelId="{CBAC5A81-6EB0-0245-AD22-BD2F915D6D5C}" type="pres">
      <dgm:prSet presAssocID="{22CD9A1B-269B-1045-8D41-273841C52BCE}" presName="arrow" presStyleLbl="bgShp" presStyleIdx="0" presStyleCnt="1" custScaleX="241466" custLinFactNeighborX="-1224" custLinFactNeighborY="-1319"/>
      <dgm:spPr/>
    </dgm:pt>
    <dgm:pt modelId="{EC6FA13B-9B99-264D-8EC0-A7820EEEAC45}" type="pres">
      <dgm:prSet presAssocID="{22CD9A1B-269B-1045-8D41-273841C52BCE}" presName="arrowDiagram1" presStyleCnt="0">
        <dgm:presLayoutVars>
          <dgm:bulletEnabled val="1"/>
        </dgm:presLayoutVars>
      </dgm:prSet>
      <dgm:spPr/>
    </dgm:pt>
    <dgm:pt modelId="{5AF8C332-24AD-474C-BAC9-67CC79149BAE}" type="pres">
      <dgm:prSet presAssocID="{7A452358-FA6E-8A48-8DEE-A419243932F1}" presName="bullet1" presStyleLbl="node1" presStyleIdx="0" presStyleCnt="1" custLinFactX="-724673" custLinFactY="164669" custLinFactNeighborX="-800000" custLinFactNeighborY="200000"/>
      <dgm:spPr/>
    </dgm:pt>
    <dgm:pt modelId="{E10F386F-C887-054E-A430-E66A6B9F905D}" type="pres">
      <dgm:prSet presAssocID="{7A452358-FA6E-8A48-8DEE-A419243932F1}" presName="textBox1" presStyleLbl="revTx" presStyleIdx="0" presStyleCnt="1" custScaleX="127728" custScaleY="22762" custLinFactX="-100000" custLinFactNeighborX="-144180" custLinFactNeighborY="-14613">
        <dgm:presLayoutVars>
          <dgm:bulletEnabled val="1"/>
        </dgm:presLayoutVars>
      </dgm:prSet>
      <dgm:spPr/>
    </dgm:pt>
  </dgm:ptLst>
  <dgm:cxnLst>
    <dgm:cxn modelId="{47F22973-E594-814B-A6DD-22F68BB82CC2}" srcId="{22CD9A1B-269B-1045-8D41-273841C52BCE}" destId="{7A452358-FA6E-8A48-8DEE-A419243932F1}" srcOrd="0" destOrd="0" parTransId="{A017C8C4-AD7E-164F-917E-5387043EE098}" sibTransId="{2171E35A-B22B-924D-A5F8-713E00C7896B}"/>
    <dgm:cxn modelId="{4FFEEB92-7CE5-E042-B1ED-2AD1CC5508AB}" type="presOf" srcId="{7A452358-FA6E-8A48-8DEE-A419243932F1}" destId="{E10F386F-C887-054E-A430-E66A6B9F905D}" srcOrd="0" destOrd="0" presId="urn:microsoft.com/office/officeart/2005/8/layout/arrow2"/>
    <dgm:cxn modelId="{143472A7-7585-6D49-9AC9-8F99936F14CA}" type="presOf" srcId="{22CD9A1B-269B-1045-8D41-273841C52BCE}" destId="{1C7167FD-BD37-0F48-AE2E-865CD667C245}" srcOrd="0" destOrd="0" presId="urn:microsoft.com/office/officeart/2005/8/layout/arrow2"/>
    <dgm:cxn modelId="{8E5E4BED-2B4C-5F4E-B0D9-7D102D20BAFE}" type="presParOf" srcId="{1C7167FD-BD37-0F48-AE2E-865CD667C245}" destId="{CBAC5A81-6EB0-0245-AD22-BD2F915D6D5C}" srcOrd="0" destOrd="0" presId="urn:microsoft.com/office/officeart/2005/8/layout/arrow2"/>
    <dgm:cxn modelId="{ABC0F333-A8FF-D641-AAA5-9F312077187D}" type="presParOf" srcId="{1C7167FD-BD37-0F48-AE2E-865CD667C245}" destId="{EC6FA13B-9B99-264D-8EC0-A7820EEEAC45}" srcOrd="1" destOrd="0" presId="urn:microsoft.com/office/officeart/2005/8/layout/arrow2"/>
    <dgm:cxn modelId="{A3410EE9-EF55-3C46-A670-C503E2E42FAB}" type="presParOf" srcId="{EC6FA13B-9B99-264D-8EC0-A7820EEEAC45}" destId="{5AF8C332-24AD-474C-BAC9-67CC79149BAE}" srcOrd="0" destOrd="0" presId="urn:microsoft.com/office/officeart/2005/8/layout/arrow2"/>
    <dgm:cxn modelId="{0A83A11E-49DC-8F4F-BC58-0AF663E37168}" type="presParOf" srcId="{EC6FA13B-9B99-264D-8EC0-A7820EEEAC45}" destId="{E10F386F-C887-054E-A430-E66A6B9F905D}" srcOrd="1"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C5A81-6EB0-0245-AD22-BD2F915D6D5C}">
      <dsp:nvSpPr>
        <dsp:cNvPr id="0" name=""/>
        <dsp:cNvSpPr/>
      </dsp:nvSpPr>
      <dsp:spPr>
        <a:xfrm>
          <a:off x="-207837" y="0"/>
          <a:ext cx="8895789" cy="230254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8C332-24AD-474C-BAC9-67CC79149BAE}">
      <dsp:nvSpPr>
        <dsp:cNvPr id="0" name=""/>
        <dsp:cNvSpPr/>
      </dsp:nvSpPr>
      <dsp:spPr>
        <a:xfrm>
          <a:off x="1052381" y="1461122"/>
          <a:ext cx="272621" cy="272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F386F-C887-054E-A430-E66A6B9F905D}">
      <dsp:nvSpPr>
        <dsp:cNvPr id="0" name=""/>
        <dsp:cNvSpPr/>
      </dsp:nvSpPr>
      <dsp:spPr>
        <a:xfrm>
          <a:off x="69035" y="1011196"/>
          <a:ext cx="1882238" cy="38679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4457" bIns="0" numCol="1" spcCol="1270" anchor="t" anchorCtr="0">
          <a:noAutofit/>
        </a:bodyPr>
        <a:lstStyle/>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Odak Alan-1 Elektrifikasyon</a:t>
          </a:r>
        </a:p>
      </dsp:txBody>
      <dsp:txXfrm>
        <a:off x="87917" y="1030078"/>
        <a:ext cx="1844474" cy="3490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276600" cy="5365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281488" y="0"/>
            <a:ext cx="3276600" cy="5365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55650" y="5145088"/>
            <a:ext cx="6048375" cy="42100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155238"/>
            <a:ext cx="3276600" cy="5365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281488" y="10155238"/>
            <a:ext cx="3276600" cy="5365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cap="none" dirty="0">
                <a:solidFill>
                  <a:schemeClr val="dk1"/>
                </a:solidFill>
                <a:effectLst/>
                <a:latin typeface="Calibri"/>
                <a:ea typeface="Calibri"/>
                <a:cs typeface="Calibri"/>
                <a:sym typeface="Calibri"/>
              </a:rPr>
              <a:t>	 </a:t>
            </a:r>
            <a:endParaRPr lang="en-TR"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490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0" dirty="0"/>
          </a:p>
        </p:txBody>
      </p:sp>
      <p:sp>
        <p:nvSpPr>
          <p:cNvPr id="4" name="Slide Number Placeholder 3"/>
          <p:cNvSpPr>
            <a:spLocks noGrp="1"/>
          </p:cNvSpPr>
          <p:nvPr>
            <p:ph type="sldNum" sz="quarter" idx="10"/>
          </p:nvPr>
        </p:nvSpPr>
        <p:spPr/>
        <p:txBody>
          <a:bodyPr/>
          <a:lstStyle/>
          <a:p>
            <a:fld id="{DFF05A60-74D3-46A0-9B91-DB1B220B7172}" type="slidenum">
              <a:rPr lang="tr-TR" smtClean="0"/>
              <a:t>2</a:t>
            </a:fld>
            <a:endParaRPr lang="tr-TR"/>
          </a:p>
        </p:txBody>
      </p:sp>
    </p:spTree>
    <p:extLst>
      <p:ext uri="{BB962C8B-B14F-4D97-AF65-F5344CB8AC3E}">
        <p14:creationId xmlns:p14="http://schemas.microsoft.com/office/powerpoint/2010/main" val="271749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42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821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721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48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7:notes"/>
          <p:cNvSpPr txBox="1">
            <a:spLocks noGrp="1"/>
          </p:cNvSpPr>
          <p:nvPr>
            <p:ph type="body" idx="1"/>
          </p:nvPr>
        </p:nvSpPr>
        <p:spPr>
          <a:xfrm>
            <a:off x="755650" y="5145088"/>
            <a:ext cx="6048375" cy="42100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7:notes"/>
          <p:cNvSpPr>
            <a:spLocks noGrp="1" noRot="1" noChangeAspect="1"/>
          </p:cNvSpPr>
          <p:nvPr>
            <p:ph type="sldImg" idx="2"/>
          </p:nvPr>
        </p:nvSpPr>
        <p:spPr>
          <a:xfrm>
            <a:off x="573088" y="1336675"/>
            <a:ext cx="6413500" cy="3608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40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8"/>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8"/>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4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1"/>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1"/>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4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2"/>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3"/>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3"/>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3"/>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3"/>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4">
            <a:extLst>
              <a:ext uri="{FF2B5EF4-FFF2-40B4-BE49-F238E27FC236}">
                <a16:creationId xmlns:a16="http://schemas.microsoft.com/office/drawing/2014/main" id="{A88EA38F-8B75-454F-8615-BABE34B32BA0}"/>
              </a:ext>
            </a:extLst>
          </p:cNvPr>
          <p:cNvSpPr>
            <a:spLocks noGrp="1" noChangeArrowheads="1"/>
          </p:cNvSpPr>
          <p:nvPr>
            <p:ph type="dt" sz="half" idx="10"/>
          </p:nvPr>
        </p:nvSpPr>
        <p:spPr>
          <a:ln/>
        </p:spPr>
        <p:txBody>
          <a:bodyPr/>
          <a:lstStyle>
            <a:lvl1pPr>
              <a:defRPr/>
            </a:lvl1pPr>
          </a:lstStyle>
          <a:p>
            <a:pPr>
              <a:defRPr/>
            </a:pPr>
            <a:fld id="{D3813523-7208-4407-973D-11084396F5EC}" type="datetime1">
              <a:rPr lang="en-US"/>
              <a:pPr>
                <a:defRPr/>
              </a:pPr>
              <a:t>12/5/23</a:t>
            </a:fld>
            <a:endParaRPr lang="tr-TR"/>
          </a:p>
        </p:txBody>
      </p:sp>
      <p:sp>
        <p:nvSpPr>
          <p:cNvPr id="5" name="Rectangle 5">
            <a:extLst>
              <a:ext uri="{FF2B5EF4-FFF2-40B4-BE49-F238E27FC236}">
                <a16:creationId xmlns:a16="http://schemas.microsoft.com/office/drawing/2014/main" id="{2C038301-1631-4B76-8E99-910B361BDEB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id="{120850AB-221E-4C56-B2B4-FB96FBE7E0A1}"/>
              </a:ext>
            </a:extLst>
          </p:cNvPr>
          <p:cNvSpPr>
            <a:spLocks noGrp="1" noChangeArrowheads="1"/>
          </p:cNvSpPr>
          <p:nvPr>
            <p:ph type="sldNum" sz="quarter" idx="12"/>
          </p:nvPr>
        </p:nvSpPr>
        <p:spPr>
          <a:ln/>
        </p:spPr>
        <p:txBody>
          <a:bodyPr/>
          <a:lstStyle>
            <a:lvl1pPr>
              <a:defRPr/>
            </a:lvl1pPr>
          </a:lstStyle>
          <a:p>
            <a:pPr>
              <a:defRPr/>
            </a:pPr>
            <a:fld id="{5DE20D57-5BA2-4620-B044-38462E48B9D2}" type="slidenum">
              <a:rPr lang="tr-TR" altLang="tr-TR"/>
              <a:pPr>
                <a:defRPr/>
              </a:pPr>
              <a:t>‹#›</a:t>
            </a:fld>
            <a:endParaRPr lang="tr-TR" altLang="tr-TR"/>
          </a:p>
        </p:txBody>
      </p:sp>
    </p:spTree>
    <p:extLst>
      <p:ext uri="{BB962C8B-B14F-4D97-AF65-F5344CB8AC3E}">
        <p14:creationId xmlns:p14="http://schemas.microsoft.com/office/powerpoint/2010/main" val="354196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a:prstGeom prst="rect">
            <a:avLst/>
          </a:prstGeom>
        </p:spPr>
        <p:txBody>
          <a:bodyPr anchor="b"/>
          <a:lstStyle>
            <a:lvl1pPr algn="ctr">
              <a:defRPr sz="4961"/>
            </a:lvl1pPr>
          </a:lstStyle>
          <a:p>
            <a:r>
              <a:rPr lang="en-US"/>
              <a:t>Click to edit Master title style</a:t>
            </a:r>
            <a:endParaRPr lang="tr-TR"/>
          </a:p>
        </p:txBody>
      </p:sp>
      <p:sp>
        <p:nvSpPr>
          <p:cNvPr id="3" name="Subtitle 2"/>
          <p:cNvSpPr>
            <a:spLocks noGrp="1"/>
          </p:cNvSpPr>
          <p:nvPr>
            <p:ph type="subTitle" idx="1"/>
          </p:nvPr>
        </p:nvSpPr>
        <p:spPr>
          <a:xfrm>
            <a:off x="1260078" y="2978352"/>
            <a:ext cx="7560469" cy="1369070"/>
          </a:xfrm>
          <a:prstGeom prst="rect">
            <a:avLst/>
          </a:prstGeo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tr-TR"/>
          </a:p>
        </p:txBody>
      </p:sp>
      <p:sp>
        <p:nvSpPr>
          <p:cNvPr id="4" name="Date Placeholder 3"/>
          <p:cNvSpPr>
            <a:spLocks noGrp="1"/>
          </p:cNvSpPr>
          <p:nvPr>
            <p:ph type="dt" sz="half" idx="10"/>
          </p:nvPr>
        </p:nvSpPr>
        <p:spPr>
          <a:xfrm>
            <a:off x="693043" y="5255760"/>
            <a:ext cx="2268141" cy="301904"/>
          </a:xfrm>
          <a:prstGeom prst="rect">
            <a:avLst/>
          </a:prstGeom>
        </p:spPr>
        <p:txBody>
          <a:bodyPr/>
          <a:lstStyle/>
          <a:p>
            <a:fld id="{C33BA485-2D97-46B3-B013-15D74F9D76C3}" type="datetimeFigureOut">
              <a:rPr lang="tr-TR" smtClean="0"/>
              <a:t>5.12.2023</a:t>
            </a:fld>
            <a:endParaRPr lang="tr-TR"/>
          </a:p>
        </p:txBody>
      </p:sp>
      <p:sp>
        <p:nvSpPr>
          <p:cNvPr id="5" name="Footer Placeholder 4"/>
          <p:cNvSpPr>
            <a:spLocks noGrp="1"/>
          </p:cNvSpPr>
          <p:nvPr>
            <p:ph type="ftr" sz="quarter" idx="11"/>
          </p:nvPr>
        </p:nvSpPr>
        <p:spPr>
          <a:xfrm>
            <a:off x="3339207" y="5255760"/>
            <a:ext cx="3402211" cy="301904"/>
          </a:xfrm>
          <a:prstGeom prst="rect">
            <a:avLst/>
          </a:prstGeom>
        </p:spPr>
        <p:txBody>
          <a:bodyPr/>
          <a:lstStyle/>
          <a:p>
            <a:endParaRPr lang="tr-TR"/>
          </a:p>
        </p:txBody>
      </p:sp>
      <p:sp>
        <p:nvSpPr>
          <p:cNvPr id="6" name="Slide Number Placeholder 5"/>
          <p:cNvSpPr>
            <a:spLocks noGrp="1"/>
          </p:cNvSpPr>
          <p:nvPr>
            <p:ph type="sldNum" sz="quarter" idx="12"/>
          </p:nvPr>
        </p:nvSpPr>
        <p:spPr>
          <a:xfrm>
            <a:off x="7119441" y="5255760"/>
            <a:ext cx="2268141" cy="301904"/>
          </a:xfrm>
          <a:prstGeom prst="rect">
            <a:avLst/>
          </a:prstGeom>
        </p:spPr>
        <p:txBody>
          <a:bodyPr/>
          <a:lstStyle/>
          <a:p>
            <a:fld id="{127A48F9-E1D0-43AB-B2CC-543D2CC3208E}" type="slidenum">
              <a:rPr lang="tr-TR" smtClean="0"/>
              <a:t>‹#›</a:t>
            </a:fld>
            <a:endParaRPr lang="tr-TR"/>
          </a:p>
        </p:txBody>
      </p:sp>
    </p:spTree>
    <p:extLst>
      <p:ext uri="{BB962C8B-B14F-4D97-AF65-F5344CB8AC3E}">
        <p14:creationId xmlns:p14="http://schemas.microsoft.com/office/powerpoint/2010/main" val="72757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12.gif"/><Relationship Id="rId17" Type="http://schemas.openxmlformats.org/officeDocument/2006/relationships/image" Target="../media/image17.jpeg"/><Relationship Id="rId2" Type="http://schemas.openxmlformats.org/officeDocument/2006/relationships/notesSlide" Target="../notesSlides/notesSlide4.xml"/><Relationship Id="rId16"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diagramData" Target="../diagrams/data1.xml"/><Relationship Id="rId11" Type="http://schemas.openxmlformats.org/officeDocument/2006/relationships/image" Target="../media/image11.jpeg"/><Relationship Id="rId5" Type="http://schemas.openxmlformats.org/officeDocument/2006/relationships/image" Target="../media/image10.jpeg"/><Relationship Id="rId15" Type="http://schemas.openxmlformats.org/officeDocument/2006/relationships/image" Target="../media/image15.png"/><Relationship Id="rId10" Type="http://schemas.microsoft.com/office/2007/relationships/diagramDrawing" Target="../diagrams/drawing1.xml"/><Relationship Id="rId4" Type="http://schemas.openxmlformats.org/officeDocument/2006/relationships/image" Target="../media/image9.jpeg"/><Relationship Id="rId9" Type="http://schemas.openxmlformats.org/officeDocument/2006/relationships/diagramColors" Target="../diagrams/colors1.xm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jpeg"/><Relationship Id="rId26" Type="http://schemas.openxmlformats.org/officeDocument/2006/relationships/image" Target="../media/image36.jpeg"/><Relationship Id="rId3" Type="http://schemas.openxmlformats.org/officeDocument/2006/relationships/image" Target="../media/image2.png"/><Relationship Id="rId21"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3.tiff"/><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jpeg"/><Relationship Id="rId5" Type="http://schemas.openxmlformats.org/officeDocument/2006/relationships/image" Target="../media/image6.jp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8"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0" y="0"/>
            <a:ext cx="10080625" cy="2819400"/>
          </a:xfrm>
          <a:prstGeom prst="rect">
            <a:avLst/>
          </a:prstGeom>
        </p:spPr>
      </p:pic>
      <p:sp>
        <p:nvSpPr>
          <p:cNvPr id="6" name="Google Shape;117;p1"/>
          <p:cNvSpPr/>
          <p:nvPr/>
        </p:nvSpPr>
        <p:spPr>
          <a:xfrm>
            <a:off x="1753408" y="2851151"/>
            <a:ext cx="6573808" cy="2197307"/>
          </a:xfrm>
          <a:prstGeom prst="rect">
            <a:avLst/>
          </a:prstGeom>
          <a:noFill/>
          <a:ln>
            <a:noFill/>
          </a:ln>
        </p:spPr>
        <p:txBody>
          <a:bodyPr spcFirstLastPara="1" wrap="square" lIns="91425" tIns="45700" rIns="91425" bIns="45700" anchor="t" anchorCtr="0">
            <a:normAutofit/>
          </a:bodyPr>
          <a:lstStyle/>
          <a:p>
            <a:pPr lvl="0" algn="ctr">
              <a:lnSpc>
                <a:spcPct val="150000"/>
              </a:lnSpc>
            </a:pPr>
            <a:r>
              <a:rPr lang="tr-TR" sz="2400" b="1" dirty="0">
                <a:solidFill>
                  <a:schemeClr val="dk2"/>
                </a:solidFill>
              </a:rPr>
              <a:t>İLATERA: Çevreye </a:t>
            </a:r>
            <a:r>
              <a:rPr lang="tr-TR" sz="2400" b="1" i="0" u="none" strike="noStrike" cap="none" dirty="0">
                <a:solidFill>
                  <a:schemeClr val="dk2"/>
                </a:solidFill>
                <a:latin typeface="Arial"/>
                <a:ea typeface="Arial"/>
                <a:cs typeface="Arial"/>
                <a:sym typeface="Arial"/>
              </a:rPr>
              <a:t>Uyumlu Sürdürülebilir İleri Araç Teknolojileri Platformu</a:t>
            </a:r>
          </a:p>
          <a:p>
            <a:pPr marL="0" marR="0" lvl="0" indent="0" algn="ctr" rtl="0">
              <a:lnSpc>
                <a:spcPct val="150000"/>
              </a:lnSpc>
              <a:spcBef>
                <a:spcPts val="0"/>
              </a:spcBef>
              <a:spcAft>
                <a:spcPts val="0"/>
              </a:spcAft>
              <a:buNone/>
            </a:pPr>
            <a:r>
              <a:rPr lang="en-US" sz="2400" b="1" i="0" u="none" strike="noStrike" cap="none" dirty="0">
                <a:solidFill>
                  <a:schemeClr val="dk2"/>
                </a:solidFill>
                <a:latin typeface="Arial"/>
                <a:ea typeface="Arial"/>
                <a:cs typeface="Arial"/>
                <a:sym typeface="Arial"/>
              </a:rPr>
              <a:t> </a:t>
            </a:r>
            <a:endParaRPr dirty="0"/>
          </a:p>
          <a:p>
            <a:pPr marL="0" marR="0" lvl="0" indent="0" algn="ctr" rtl="0">
              <a:lnSpc>
                <a:spcPct val="150000"/>
              </a:lnSpc>
              <a:spcBef>
                <a:spcPts val="600"/>
              </a:spcBef>
              <a:spcAft>
                <a:spcPts val="0"/>
              </a:spcAft>
              <a:buNone/>
            </a:pPr>
            <a:endParaRPr sz="2000" b="1" i="0" u="none" strike="noStrike" cap="none" dirty="0">
              <a:solidFill>
                <a:schemeClr val="dk2"/>
              </a:solidFill>
              <a:latin typeface="Arial"/>
              <a:ea typeface="Arial"/>
              <a:cs typeface="Arial"/>
              <a:sym typeface="Arial"/>
            </a:endParaRPr>
          </a:p>
        </p:txBody>
      </p:sp>
      <p:pic>
        <p:nvPicPr>
          <p:cNvPr id="41" name="Picture 40">
            <a:extLst>
              <a:ext uri="{FF2B5EF4-FFF2-40B4-BE49-F238E27FC236}">
                <a16:creationId xmlns:a16="http://schemas.microsoft.com/office/drawing/2014/main" id="{39309946-418A-2766-87B5-CB9C545B7164}"/>
              </a:ext>
            </a:extLst>
          </p:cNvPr>
          <p:cNvPicPr>
            <a:picLocks noChangeAspect="1"/>
          </p:cNvPicPr>
          <p:nvPr/>
        </p:nvPicPr>
        <p:blipFill>
          <a:blip r:embed="rId4"/>
          <a:stretch>
            <a:fillRect/>
          </a:stretch>
        </p:blipFill>
        <p:spPr>
          <a:xfrm>
            <a:off x="8153631" y="3863810"/>
            <a:ext cx="1535229" cy="674404"/>
          </a:xfrm>
          <a:prstGeom prst="rect">
            <a:avLst/>
          </a:prstGeom>
        </p:spPr>
      </p:pic>
      <p:sp>
        <p:nvSpPr>
          <p:cNvPr id="2" name="Google Shape;125;p1">
            <a:extLst>
              <a:ext uri="{FF2B5EF4-FFF2-40B4-BE49-F238E27FC236}">
                <a16:creationId xmlns:a16="http://schemas.microsoft.com/office/drawing/2014/main" id="{31972CB9-86C5-06B4-E580-7CF1218DA3C2}"/>
              </a:ext>
            </a:extLst>
          </p:cNvPr>
          <p:cNvSpPr/>
          <p:nvPr/>
        </p:nvSpPr>
        <p:spPr>
          <a:xfrm>
            <a:off x="3241143" y="5214841"/>
            <a:ext cx="3868479" cy="42534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lvl="0" algn="ctr"/>
            <a:r>
              <a:rPr lang="tr-TR" sz="1600" dirty="0">
                <a:solidFill>
                  <a:srgbClr val="1F497D"/>
                </a:solidFill>
              </a:rPr>
              <a:t>Platform Başlangıç Tarihi : 1 Mart 2023 </a:t>
            </a:r>
            <a:endParaRPr lang="en-US" b="1" dirty="0">
              <a:solidFill>
                <a:srgbClr val="7F7F7F"/>
              </a:solidFill>
              <a:sym typeface="Arial"/>
            </a:endParaRPr>
          </a:p>
        </p:txBody>
      </p:sp>
      <p:sp>
        <p:nvSpPr>
          <p:cNvPr id="3" name="Title 1">
            <a:extLst>
              <a:ext uri="{FF2B5EF4-FFF2-40B4-BE49-F238E27FC236}">
                <a16:creationId xmlns:a16="http://schemas.microsoft.com/office/drawing/2014/main" id="{B918CFE6-6994-B465-9EDD-B00A3DCEFA1E}"/>
              </a:ext>
            </a:extLst>
          </p:cNvPr>
          <p:cNvSpPr txBox="1">
            <a:spLocks/>
          </p:cNvSpPr>
          <p:nvPr/>
        </p:nvSpPr>
        <p:spPr bwMode="auto">
          <a:xfrm>
            <a:off x="2197135" y="4352389"/>
            <a:ext cx="5956496" cy="92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05" tIns="37802" rIns="75605" bIns="37802" numCol="1" anchor="ctr" anchorCtr="0" compatLnSpc="1">
            <a:prstTxWarp prst="textNoShape">
              <a:avLst/>
            </a:prstTxWarp>
            <a:noAutofit/>
          </a:bodyPr>
          <a:lstStyle>
            <a:lvl1pPr algn="ctr" rtl="0" eaLnBrk="0" fontAlgn="base" hangingPunct="0">
              <a:spcBef>
                <a:spcPct val="0"/>
              </a:spcBef>
              <a:spcAft>
                <a:spcPct val="0"/>
              </a:spcAft>
              <a:defRPr sz="4800" b="1" kern="1200">
                <a:solidFill>
                  <a:schemeClr val="accent2">
                    <a:lumMod val="50000"/>
                  </a:schemeClr>
                </a:solidFill>
                <a:latin typeface="Futura Bk BT" pitchFamily="34" charset="0"/>
                <a:ea typeface="MS PGothic" pitchFamily="34" charset="-128"/>
                <a:cs typeface="MS PGothic" charset="0"/>
              </a:defRPr>
            </a:lvl1pPr>
            <a:lvl2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2pPr>
            <a:lvl3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3pPr>
            <a:lvl4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4pPr>
            <a:lvl5pPr algn="l" rtl="0" eaLnBrk="0" fontAlgn="base" hangingPunct="0">
              <a:spcBef>
                <a:spcPct val="0"/>
              </a:spcBef>
              <a:spcAft>
                <a:spcPct val="0"/>
              </a:spcAft>
              <a:defRPr sz="3200" b="1">
                <a:solidFill>
                  <a:schemeClr val="bg1"/>
                </a:solidFill>
                <a:latin typeface="Futura Bk BT"/>
                <a:ea typeface="MS PGothic" pitchFamily="34" charset="-128"/>
                <a:cs typeface="MS PGothic" charset="0"/>
              </a:defRPr>
            </a:lvl5pPr>
            <a:lvl6pPr marL="457200" algn="l" rtl="0" fontAlgn="base">
              <a:spcBef>
                <a:spcPct val="0"/>
              </a:spcBef>
              <a:spcAft>
                <a:spcPct val="0"/>
              </a:spcAft>
              <a:defRPr sz="3200" b="1">
                <a:solidFill>
                  <a:schemeClr val="bg1"/>
                </a:solidFill>
                <a:latin typeface="Futura Bk BT"/>
              </a:defRPr>
            </a:lvl6pPr>
            <a:lvl7pPr marL="914400" algn="l" rtl="0" fontAlgn="base">
              <a:spcBef>
                <a:spcPct val="0"/>
              </a:spcBef>
              <a:spcAft>
                <a:spcPct val="0"/>
              </a:spcAft>
              <a:defRPr sz="3200" b="1">
                <a:solidFill>
                  <a:schemeClr val="bg1"/>
                </a:solidFill>
                <a:latin typeface="Futura Bk BT"/>
              </a:defRPr>
            </a:lvl7pPr>
            <a:lvl8pPr marL="1371600" algn="l" rtl="0" fontAlgn="base">
              <a:spcBef>
                <a:spcPct val="0"/>
              </a:spcBef>
              <a:spcAft>
                <a:spcPct val="0"/>
              </a:spcAft>
              <a:defRPr sz="3200" b="1">
                <a:solidFill>
                  <a:schemeClr val="bg1"/>
                </a:solidFill>
                <a:latin typeface="Futura Bk BT"/>
              </a:defRPr>
            </a:lvl8pPr>
            <a:lvl9pPr marL="1828800" algn="l" rtl="0" fontAlgn="base">
              <a:spcBef>
                <a:spcPct val="0"/>
              </a:spcBef>
              <a:spcAft>
                <a:spcPct val="0"/>
              </a:spcAft>
              <a:defRPr sz="3200" b="1">
                <a:solidFill>
                  <a:schemeClr val="bg1"/>
                </a:solidFill>
                <a:latin typeface="Futura Bk BT"/>
              </a:defRPr>
            </a:lvl9pPr>
          </a:lstStyle>
          <a:p>
            <a:pPr lvl="0">
              <a:lnSpc>
                <a:spcPct val="150000"/>
              </a:lnSpc>
              <a:spcBef>
                <a:spcPts val="0"/>
              </a:spcBef>
              <a:spcAft>
                <a:spcPts val="0"/>
              </a:spcAft>
            </a:pPr>
            <a:r>
              <a:rPr lang="tr-TR" sz="1600" dirty="0">
                <a:solidFill>
                  <a:schemeClr val="dk2"/>
                </a:solidFill>
                <a:latin typeface="Arial"/>
                <a:ea typeface="Arial"/>
                <a:cs typeface="Arial"/>
              </a:rPr>
              <a:t>Prof. Dr. Özgen AKALIN</a:t>
            </a:r>
          </a:p>
          <a:p>
            <a:pPr lvl="0">
              <a:lnSpc>
                <a:spcPct val="150000"/>
              </a:lnSpc>
              <a:spcBef>
                <a:spcPts val="0"/>
              </a:spcBef>
              <a:spcAft>
                <a:spcPts val="0"/>
              </a:spcAft>
            </a:pPr>
            <a:r>
              <a:rPr lang="tr-TR" sz="1600" dirty="0">
                <a:solidFill>
                  <a:schemeClr val="dk2"/>
                </a:solidFill>
                <a:latin typeface="Arial"/>
                <a:ea typeface="Arial"/>
                <a:cs typeface="Arial"/>
              </a:rPr>
              <a:t>İstanbul Teknik Üniversitesi</a:t>
            </a:r>
          </a:p>
          <a:p>
            <a:pPr lvl="0">
              <a:lnSpc>
                <a:spcPct val="150000"/>
              </a:lnSpc>
              <a:spcBef>
                <a:spcPts val="0"/>
              </a:spcBef>
              <a:spcAft>
                <a:spcPts val="0"/>
              </a:spcAft>
            </a:pPr>
            <a:r>
              <a:rPr lang="tr-TR" sz="1600" dirty="0">
                <a:solidFill>
                  <a:schemeClr val="dk2"/>
                </a:solidFill>
                <a:latin typeface="Arial"/>
                <a:cs typeface="Arial"/>
              </a:rPr>
              <a:t>İleri Araç Teknolojileri Uygulama ve Araştırma Merkezi</a:t>
            </a:r>
            <a:endParaRPr lang="tr-TR" sz="1600" dirty="0"/>
          </a:p>
          <a:p>
            <a:pPr defTabSz="756026">
              <a:buClrTx/>
              <a:defRPr/>
            </a:pPr>
            <a:endParaRPr lang="tr-TR" sz="1600" b="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32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0"/>
          <p:cNvSpPr txBox="1">
            <a:spLocks noChangeArrowheads="1"/>
          </p:cNvSpPr>
          <p:nvPr/>
        </p:nvSpPr>
        <p:spPr bwMode="auto">
          <a:xfrm>
            <a:off x="1318725" y="1517819"/>
            <a:ext cx="214213" cy="23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75605" tIns="37802" rIns="75605" bIns="37802" anchor="t" anchorCtr="0" upright="1">
            <a:noAutofit/>
          </a:bodyPr>
          <a:lstStyle/>
          <a:p>
            <a:pPr algn="ctr">
              <a:spcBef>
                <a:spcPts val="248"/>
              </a:spcBef>
              <a:spcAft>
                <a:spcPts val="248"/>
              </a:spcAft>
            </a:pPr>
            <a:r>
              <a:rPr lang="tr-TR" sz="909" b="1">
                <a:latin typeface="Arial" panose="020B0604020202020204" pitchFamily="34" charset="0"/>
                <a:ea typeface="Calibri" panose="020F0502020204030204" pitchFamily="34" charset="0"/>
              </a:rPr>
              <a:t> </a:t>
            </a:r>
            <a:endParaRPr lang="tr-TR" sz="909">
              <a:latin typeface="Arial" panose="020B0604020202020204" pitchFamily="34"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AB620D71-230B-954C-ACC2-C596030F7E19}"/>
              </a:ext>
            </a:extLst>
          </p:cNvPr>
          <p:cNvGraphicFramePr>
            <a:graphicFrameLocks noGrp="1"/>
          </p:cNvGraphicFramePr>
          <p:nvPr>
            <p:extLst>
              <p:ext uri="{D42A27DB-BD31-4B8C-83A1-F6EECF244321}">
                <p14:modId xmlns:p14="http://schemas.microsoft.com/office/powerpoint/2010/main" val="2244202917"/>
              </p:ext>
            </p:extLst>
          </p:nvPr>
        </p:nvGraphicFramePr>
        <p:xfrm>
          <a:off x="368710" y="1801492"/>
          <a:ext cx="6845552" cy="3604260"/>
        </p:xfrm>
        <a:graphic>
          <a:graphicData uri="http://schemas.openxmlformats.org/drawingml/2006/table">
            <a:tbl>
              <a:tblPr firstRow="1" firstCol="1" bandRow="1">
                <a:tableStyleId>{2D5ABB26-0587-4C30-8999-92F81FD0307C}</a:tableStyleId>
              </a:tblPr>
              <a:tblGrid>
                <a:gridCol w="3863169">
                  <a:extLst>
                    <a:ext uri="{9D8B030D-6E8A-4147-A177-3AD203B41FA5}">
                      <a16:colId xmlns:a16="http://schemas.microsoft.com/office/drawing/2014/main" val="2825339919"/>
                    </a:ext>
                  </a:extLst>
                </a:gridCol>
                <a:gridCol w="2982383">
                  <a:extLst>
                    <a:ext uri="{9D8B030D-6E8A-4147-A177-3AD203B41FA5}">
                      <a16:colId xmlns:a16="http://schemas.microsoft.com/office/drawing/2014/main" val="864940321"/>
                    </a:ext>
                  </a:extLst>
                </a:gridCol>
              </a:tblGrid>
              <a:tr h="227772">
                <a:tc>
                  <a:txBody>
                    <a:bodyPr/>
                    <a:lstStyle/>
                    <a:p>
                      <a:pPr algn="r">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ARAŞTIRMA PROGRAMI YÖNETİCİSİ KURULUŞ  (APYÖK):</a:t>
                      </a:r>
                    </a:p>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tr-TR" sz="1050" b="1" dirty="0">
                          <a:solidFill>
                            <a:srgbClr val="000000"/>
                          </a:solidFill>
                          <a:effectLst/>
                          <a:latin typeface="Arial" panose="020B0604020202020204" pitchFamily="34" charset="0"/>
                          <a:cs typeface="Arial" panose="020B0604020202020204" pitchFamily="34" charset="0"/>
                        </a:rPr>
                        <a:t>İlgili Araştırma Altyapısı:</a:t>
                      </a:r>
                      <a:endParaRPr lang="tr-TR" sz="1050" dirty="0">
                        <a:effectLst/>
                        <a:latin typeface="Arial" panose="020B0604020202020204" pitchFamily="34" charset="0"/>
                        <a:ea typeface="Calibri" panose="020F0502020204030204" pitchFamily="34" charset="0"/>
                        <a:cs typeface="Arial" panose="020B0604020202020204" pitchFamily="34" charset="0"/>
                      </a:endParaRPr>
                    </a:p>
                    <a:p>
                      <a:pPr algn="r">
                        <a:spcBef>
                          <a:spcPts val="300"/>
                        </a:spcBef>
                        <a:spcAft>
                          <a:spcPts val="300"/>
                        </a:spcAft>
                      </a:pPr>
                      <a:endParaRPr lang="tr-TR" sz="105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l">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İSTANBUL TEKNİK ÜNİVERSİTESİ</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lang="tr-TR" sz="1050" b="1" dirty="0">
                          <a:solidFill>
                            <a:srgbClr val="000000"/>
                          </a:solidFill>
                          <a:effectLst/>
                          <a:latin typeface="Arial" panose="020B0604020202020204" pitchFamily="34" charset="0"/>
                          <a:cs typeface="Arial" panose="020B0604020202020204" pitchFamily="34" charset="0"/>
                        </a:rPr>
                        <a:t>İLATAM, İleri Araç Teknolojileri Uygulama ve Araştırma Merkezi</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endParaRPr lang="tr-TR" sz="1050" b="1" dirty="0">
                        <a:solidFill>
                          <a:srgbClr val="000000"/>
                        </a:solidFill>
                        <a:effectLst/>
                        <a:latin typeface="Arial" panose="020B0604020202020204" pitchFamily="34" charset="0"/>
                        <a:cs typeface="Arial" panose="020B0604020202020204" pitchFamily="34" charset="0"/>
                      </a:endParaRPr>
                    </a:p>
                  </a:txBody>
                  <a:tcPr marL="56704" marR="56704" marT="0" marB="0"/>
                </a:tc>
                <a:extLst>
                  <a:ext uri="{0D108BD9-81ED-4DB2-BD59-A6C34878D82A}">
                    <a16:rowId xmlns:a16="http://schemas.microsoft.com/office/drawing/2014/main" val="4177030151"/>
                  </a:ext>
                </a:extLst>
              </a:tr>
              <a:tr h="229236">
                <a:tc>
                  <a:txBody>
                    <a:bodyPr/>
                    <a:lstStyle/>
                    <a:p>
                      <a:pPr algn="r">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APYK:</a:t>
                      </a:r>
                    </a:p>
                    <a:p>
                      <a:pPr algn="r">
                        <a:spcBef>
                          <a:spcPts val="300"/>
                        </a:spcBef>
                        <a:spcAft>
                          <a:spcPts val="300"/>
                        </a:spcAft>
                      </a:pPr>
                      <a:endParaRPr lang="tr-TR" sz="105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l">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OYAK – Renault Otomobil Fabrikaları A.Ş.</a:t>
                      </a:r>
                    </a:p>
                    <a:p>
                      <a:pPr algn="l">
                        <a:spcBef>
                          <a:spcPts val="300"/>
                        </a:spcBef>
                        <a:spcAft>
                          <a:spcPts val="300"/>
                        </a:spcAft>
                      </a:pPr>
                      <a:endParaRPr lang="tr-TR" sz="1050" b="1" dirty="0">
                        <a:solidFill>
                          <a:srgbClr val="000000"/>
                        </a:solidFill>
                        <a:effectLst/>
                        <a:latin typeface="Arial" panose="020B0604020202020204" pitchFamily="34" charset="0"/>
                        <a:cs typeface="Arial" panose="020B0604020202020204" pitchFamily="34" charset="0"/>
                      </a:endParaRPr>
                    </a:p>
                    <a:p>
                      <a:pPr algn="l">
                        <a:spcBef>
                          <a:spcPts val="300"/>
                        </a:spcBef>
                        <a:spcAft>
                          <a:spcPts val="300"/>
                        </a:spcAft>
                      </a:pPr>
                      <a:endParaRPr lang="tr-TR" sz="1050" b="1" dirty="0">
                        <a:solidFill>
                          <a:srgbClr val="000000"/>
                        </a:solidFill>
                        <a:effectLst/>
                        <a:latin typeface="Arial" panose="020B0604020202020204" pitchFamily="34" charset="0"/>
                        <a:cs typeface="Arial" panose="020B0604020202020204" pitchFamily="34" charset="0"/>
                      </a:endParaRPr>
                    </a:p>
                  </a:txBody>
                  <a:tcPr marL="56704" marR="56704" marT="0" marB="0"/>
                </a:tc>
                <a:extLst>
                  <a:ext uri="{0D108BD9-81ED-4DB2-BD59-A6C34878D82A}">
                    <a16:rowId xmlns:a16="http://schemas.microsoft.com/office/drawing/2014/main" val="1068507029"/>
                  </a:ext>
                </a:extLst>
              </a:tr>
              <a:tr h="264272">
                <a:tc>
                  <a:txBody>
                    <a:bodyPr/>
                    <a:lstStyle/>
                    <a:p>
                      <a:pPr algn="r">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APYK:</a:t>
                      </a:r>
                    </a:p>
                    <a:p>
                      <a:pPr algn="r">
                        <a:spcBef>
                          <a:spcPts val="300"/>
                        </a:spcBef>
                        <a:spcAft>
                          <a:spcPts val="300"/>
                        </a:spcAft>
                      </a:pPr>
                      <a:endParaRPr lang="tr-TR" sz="105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l">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TÜBİTAK – RUTE, Raylı Ulaşım Teknolojileri Enstitüsü </a:t>
                      </a:r>
                    </a:p>
                    <a:p>
                      <a:pPr algn="l">
                        <a:spcBef>
                          <a:spcPts val="300"/>
                        </a:spcBef>
                        <a:spcAft>
                          <a:spcPts val="300"/>
                        </a:spcAft>
                      </a:pPr>
                      <a:endParaRPr lang="tr-TR" sz="1050" b="1" dirty="0">
                        <a:solidFill>
                          <a:srgbClr val="000000"/>
                        </a:solidFill>
                        <a:effectLst/>
                        <a:latin typeface="Arial" panose="020B0604020202020204" pitchFamily="34" charset="0"/>
                        <a:cs typeface="Arial" panose="020B0604020202020204" pitchFamily="34" charset="0"/>
                      </a:endParaRPr>
                    </a:p>
                    <a:p>
                      <a:pPr algn="l">
                        <a:spcBef>
                          <a:spcPts val="300"/>
                        </a:spcBef>
                        <a:spcAft>
                          <a:spcPts val="300"/>
                        </a:spcAft>
                      </a:pPr>
                      <a:endParaRPr lang="tr-TR" sz="1050" b="1" dirty="0">
                        <a:solidFill>
                          <a:srgbClr val="000000"/>
                        </a:solidFill>
                        <a:effectLst/>
                        <a:latin typeface="Arial" panose="020B0604020202020204" pitchFamily="34" charset="0"/>
                        <a:cs typeface="Arial" panose="020B0604020202020204" pitchFamily="34" charset="0"/>
                      </a:endParaRPr>
                    </a:p>
                  </a:txBody>
                  <a:tcPr marL="56704" marR="56704" marT="0" marB="0"/>
                </a:tc>
                <a:extLst>
                  <a:ext uri="{0D108BD9-81ED-4DB2-BD59-A6C34878D82A}">
                    <a16:rowId xmlns:a16="http://schemas.microsoft.com/office/drawing/2014/main" val="1649781960"/>
                  </a:ext>
                </a:extLst>
              </a:tr>
              <a:tr h="358538">
                <a:tc>
                  <a:txBody>
                    <a:bodyPr/>
                    <a:lstStyle/>
                    <a:p>
                      <a:pPr algn="r">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APYK:</a:t>
                      </a:r>
                    </a:p>
                    <a:p>
                      <a:pPr algn="r">
                        <a:spcBef>
                          <a:spcPts val="300"/>
                        </a:spcBef>
                        <a:spcAft>
                          <a:spcPts val="300"/>
                        </a:spcAft>
                      </a:pPr>
                      <a:endParaRPr lang="tr-TR" sz="105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tc>
                  <a:txBody>
                    <a:bodyPr/>
                    <a:lstStyle/>
                    <a:p>
                      <a:pPr algn="l">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TEMSA Skoda Sabancı Ulaşım Araçları A.Ş. </a:t>
                      </a:r>
                    </a:p>
                    <a:p>
                      <a:pPr algn="l">
                        <a:spcBef>
                          <a:spcPts val="300"/>
                        </a:spcBef>
                        <a:spcAft>
                          <a:spcPts val="300"/>
                        </a:spcAft>
                      </a:pPr>
                      <a:endParaRPr lang="tr-TR" sz="1050" b="1" dirty="0">
                        <a:solidFill>
                          <a:srgbClr val="000000"/>
                        </a:solidFill>
                        <a:effectLst/>
                        <a:latin typeface="Arial" panose="020B0604020202020204" pitchFamily="34" charset="0"/>
                        <a:cs typeface="Arial" panose="020B0604020202020204" pitchFamily="34" charset="0"/>
                      </a:endParaRPr>
                    </a:p>
                    <a:p>
                      <a:pPr algn="l">
                        <a:spcBef>
                          <a:spcPts val="300"/>
                        </a:spcBef>
                        <a:spcAft>
                          <a:spcPts val="300"/>
                        </a:spcAft>
                      </a:pPr>
                      <a:endParaRPr lang="tr-TR" sz="1050" b="1" dirty="0">
                        <a:solidFill>
                          <a:srgbClr val="000000"/>
                        </a:solidFill>
                        <a:effectLst/>
                        <a:latin typeface="Arial" panose="020B0604020202020204" pitchFamily="34" charset="0"/>
                        <a:cs typeface="Arial" panose="020B0604020202020204" pitchFamily="34" charset="0"/>
                      </a:endParaRPr>
                    </a:p>
                  </a:txBody>
                  <a:tcPr marL="56704" marR="56704" marT="0" marB="0"/>
                </a:tc>
                <a:extLst>
                  <a:ext uri="{0D108BD9-81ED-4DB2-BD59-A6C34878D82A}">
                    <a16:rowId xmlns:a16="http://schemas.microsoft.com/office/drawing/2014/main" val="845812129"/>
                  </a:ext>
                </a:extLst>
              </a:tr>
              <a:tr h="579636">
                <a:tc>
                  <a:txBody>
                    <a:bodyPr/>
                    <a:lstStyle/>
                    <a:p>
                      <a:pPr algn="r">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APYK:</a:t>
                      </a:r>
                    </a:p>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tr-TR" sz="1050" b="1" dirty="0">
                          <a:solidFill>
                            <a:srgbClr val="000000"/>
                          </a:solidFill>
                          <a:effectLst/>
                          <a:latin typeface="Arial" panose="020B0604020202020204" pitchFamily="34" charset="0"/>
                          <a:cs typeface="Arial" panose="020B0604020202020204" pitchFamily="34" charset="0"/>
                        </a:rPr>
                        <a:t>İlgili Araştırma Altyapısı:</a:t>
                      </a:r>
                      <a:endParaRPr lang="tr-TR" sz="1050" dirty="0">
                        <a:effectLst/>
                        <a:latin typeface="Arial" panose="020B0604020202020204" pitchFamily="34" charset="0"/>
                        <a:ea typeface="Calibri" panose="020F0502020204030204" pitchFamily="34" charset="0"/>
                        <a:cs typeface="Arial" panose="020B0604020202020204" pitchFamily="34" charset="0"/>
                      </a:endParaRPr>
                    </a:p>
                    <a:p>
                      <a:pPr algn="r">
                        <a:spcBef>
                          <a:spcPts val="300"/>
                        </a:spcBef>
                        <a:spcAft>
                          <a:spcPts val="300"/>
                        </a:spcAft>
                      </a:pPr>
                      <a:endParaRPr lang="tr-TR" sz="1050" b="1" dirty="0">
                        <a:solidFill>
                          <a:srgbClr val="000000"/>
                        </a:solidFill>
                        <a:effectLst/>
                        <a:latin typeface="Arial" panose="020B0604020202020204" pitchFamily="34" charset="0"/>
                        <a:cs typeface="Arial" panose="020B0604020202020204" pitchFamily="34" charset="0"/>
                      </a:endParaRPr>
                    </a:p>
                  </a:txBody>
                  <a:tcPr marL="56704" marR="56704" marT="0" marB="0"/>
                </a:tc>
                <a:tc>
                  <a:txBody>
                    <a:bodyPr/>
                    <a:lstStyle/>
                    <a:p>
                      <a:pPr algn="l">
                        <a:spcBef>
                          <a:spcPts val="300"/>
                        </a:spcBef>
                        <a:spcAft>
                          <a:spcPts val="300"/>
                        </a:spcAft>
                      </a:pPr>
                      <a:r>
                        <a:rPr lang="tr-TR" sz="1050" b="1" dirty="0">
                          <a:solidFill>
                            <a:srgbClr val="000000"/>
                          </a:solidFill>
                          <a:effectLst/>
                          <a:latin typeface="Arial" panose="020B0604020202020204" pitchFamily="34" charset="0"/>
                          <a:cs typeface="Arial" panose="020B0604020202020204" pitchFamily="34" charset="0"/>
                        </a:rPr>
                        <a:t>Eskişehir Teknik Üniversitesi – </a:t>
                      </a:r>
                    </a:p>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r>
                        <a:rPr lang="tr-TR" sz="1050" b="1" dirty="0">
                          <a:solidFill>
                            <a:srgbClr val="000000"/>
                          </a:solidFill>
                          <a:effectLst/>
                          <a:latin typeface="Arial" panose="020B0604020202020204" pitchFamily="34" charset="0"/>
                          <a:cs typeface="Arial" panose="020B0604020202020204" pitchFamily="34" charset="0"/>
                        </a:rPr>
                        <a:t>İTAM, İleri Teknolojiler Uygulama ve Araştırma Merkezi</a:t>
                      </a:r>
                    </a:p>
                    <a:p>
                      <a:pPr algn="l">
                        <a:spcBef>
                          <a:spcPts val="300"/>
                        </a:spcBef>
                        <a:spcAft>
                          <a:spcPts val="0"/>
                        </a:spcAft>
                      </a:pPr>
                      <a:endParaRPr lang="tr-TR" sz="1050" dirty="0">
                        <a:effectLst/>
                        <a:latin typeface="Arial" panose="020B0604020202020204" pitchFamily="34" charset="0"/>
                        <a:ea typeface="Calibri" panose="020F0502020204030204" pitchFamily="34" charset="0"/>
                        <a:cs typeface="Arial" panose="020B0604020202020204" pitchFamily="34" charset="0"/>
                      </a:endParaRPr>
                    </a:p>
                  </a:txBody>
                  <a:tcPr marL="56704" marR="56704" marT="0" marB="0"/>
                </a:tc>
                <a:extLst>
                  <a:ext uri="{0D108BD9-81ED-4DB2-BD59-A6C34878D82A}">
                    <a16:rowId xmlns:a16="http://schemas.microsoft.com/office/drawing/2014/main" val="585648532"/>
                  </a:ext>
                </a:extLst>
              </a:tr>
            </a:tbl>
          </a:graphicData>
        </a:graphic>
      </p:graphicFrame>
      <p:sp>
        <p:nvSpPr>
          <p:cNvPr id="18" name="Google Shape;187;p5">
            <a:extLst>
              <a:ext uri="{FF2B5EF4-FFF2-40B4-BE49-F238E27FC236}">
                <a16:creationId xmlns:a16="http://schemas.microsoft.com/office/drawing/2014/main" id="{8E9CFB58-2FEF-C082-BACD-B2EE7A4FE0B0}"/>
              </a:ext>
            </a:extLst>
          </p:cNvPr>
          <p:cNvSpPr/>
          <p:nvPr/>
        </p:nvSpPr>
        <p:spPr>
          <a:xfrm>
            <a:off x="368710" y="142516"/>
            <a:ext cx="6557804"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sz="2200" b="1" dirty="0">
                <a:solidFill>
                  <a:srgbClr val="C00000"/>
                </a:solidFill>
                <a:latin typeface="Arial"/>
                <a:ea typeface="Arial"/>
                <a:cs typeface="Arial"/>
                <a:sym typeface="Arial"/>
              </a:rPr>
              <a:t>İLATERA </a:t>
            </a:r>
            <a:r>
              <a:rPr lang="en-US" sz="2200" b="1" dirty="0">
                <a:solidFill>
                  <a:srgbClr val="C00000"/>
                </a:solidFill>
                <a:latin typeface="Arial"/>
                <a:ea typeface="Arial"/>
                <a:cs typeface="Arial"/>
                <a:sym typeface="Arial"/>
              </a:rPr>
              <a:t>P</a:t>
            </a:r>
            <a:r>
              <a:rPr lang="tr-TR" sz="2200" b="1" dirty="0" err="1">
                <a:solidFill>
                  <a:srgbClr val="C00000"/>
                </a:solidFill>
                <a:latin typeface="Arial"/>
                <a:ea typeface="Arial"/>
                <a:cs typeface="Arial"/>
                <a:sym typeface="Arial"/>
              </a:rPr>
              <a:t>latformu</a:t>
            </a:r>
            <a:r>
              <a:rPr lang="en-US" sz="2200" b="1" dirty="0">
                <a:solidFill>
                  <a:srgbClr val="C00000"/>
                </a:solidFill>
                <a:latin typeface="Arial"/>
                <a:ea typeface="Arial"/>
                <a:cs typeface="Arial"/>
                <a:sym typeface="Arial"/>
              </a:rPr>
              <a:t> K</a:t>
            </a:r>
            <a:r>
              <a:rPr lang="tr-TR" sz="2200" b="1" dirty="0" err="1">
                <a:solidFill>
                  <a:srgbClr val="C00000"/>
                </a:solidFill>
                <a:latin typeface="Arial"/>
                <a:ea typeface="Arial"/>
                <a:cs typeface="Arial"/>
                <a:sym typeface="Arial"/>
              </a:rPr>
              <a:t>ünyesi</a:t>
            </a:r>
            <a:r>
              <a:rPr lang="tr-TR" sz="2200" b="1" dirty="0">
                <a:solidFill>
                  <a:srgbClr val="C00000"/>
                </a:solidFill>
                <a:latin typeface="Arial"/>
                <a:ea typeface="Arial"/>
                <a:cs typeface="Arial"/>
                <a:sym typeface="Arial"/>
              </a:rPr>
              <a:t> - 1 </a:t>
            </a:r>
            <a:endParaRPr lang="en-US" sz="2200" b="1" dirty="0">
              <a:solidFill>
                <a:srgbClr val="C00000"/>
              </a:solidFill>
              <a:latin typeface="Arial"/>
              <a:ea typeface="Arial"/>
              <a:cs typeface="Arial"/>
              <a:sym typeface="Arial"/>
            </a:endParaRPr>
          </a:p>
        </p:txBody>
      </p:sp>
      <p:sp>
        <p:nvSpPr>
          <p:cNvPr id="20" name="TextBox 5">
            <a:extLst>
              <a:ext uri="{FF2B5EF4-FFF2-40B4-BE49-F238E27FC236}">
                <a16:creationId xmlns:a16="http://schemas.microsoft.com/office/drawing/2014/main" id="{D371407A-1A87-CFA6-B8EC-21A5A3C3EA68}"/>
              </a:ext>
            </a:extLst>
          </p:cNvPr>
          <p:cNvSpPr txBox="1"/>
          <p:nvPr/>
        </p:nvSpPr>
        <p:spPr>
          <a:xfrm>
            <a:off x="368710" y="670589"/>
            <a:ext cx="7575140" cy="923330"/>
          </a:xfrm>
          <a:prstGeom prst="rect">
            <a:avLst/>
          </a:prstGeom>
          <a:solidFill>
            <a:schemeClr val="accent1">
              <a:lumMod val="20000"/>
              <a:lumOff val="80000"/>
            </a:schemeClr>
          </a:solidFill>
        </p:spPr>
        <p:txBody>
          <a:bodyPr wrap="square" rtlCol="0">
            <a:spAutoFit/>
          </a:bodyPr>
          <a:lstStyle/>
          <a:p>
            <a:pPr algn="just">
              <a:defRPr/>
            </a:pPr>
            <a:r>
              <a:rPr lang="en-GB" sz="1800" b="1" dirty="0">
                <a:solidFill>
                  <a:srgbClr val="C00000"/>
                </a:solidFill>
                <a:latin typeface="Calibri" panose="020F0502020204030204" pitchFamily="34" charset="0"/>
                <a:cs typeface="Calibri" panose="020F0502020204030204" pitchFamily="34" charset="0"/>
              </a:rPr>
              <a:t>TEMA:</a:t>
            </a:r>
            <a:r>
              <a:rPr lang="en-GB" sz="1800" dirty="0">
                <a:solidFill>
                  <a:schemeClr val="tx1">
                    <a:lumMod val="50000"/>
                  </a:schemeClr>
                </a:solidFill>
                <a:latin typeface="Calibri" panose="020F0502020204030204" pitchFamily="34" charset="0"/>
                <a:cs typeface="Calibri" panose="020F0502020204030204" pitchFamily="34" charset="0"/>
              </a:rPr>
              <a:t> </a:t>
            </a:r>
            <a:r>
              <a:rPr lang="tr-TR" sz="1800" dirty="0">
                <a:solidFill>
                  <a:schemeClr val="tx1">
                    <a:lumMod val="50000"/>
                  </a:schemeClr>
                </a:solidFill>
                <a:latin typeface="Calibri" panose="020F0502020204030204" pitchFamily="34" charset="0"/>
                <a:cs typeface="Calibri" panose="020F0502020204030204" pitchFamily="34" charset="0"/>
              </a:rPr>
              <a:t>“</a:t>
            </a:r>
            <a:r>
              <a:rPr lang="tr-TR" sz="1800" b="1" kern="1200" dirty="0">
                <a:solidFill>
                  <a:srgbClr val="242D5D"/>
                </a:solidFill>
                <a:latin typeface="Calibri" panose="020F0502020204030204" pitchFamily="34" charset="0"/>
                <a:cs typeface="Calibri" panose="020F0502020204030204" pitchFamily="34" charset="0"/>
              </a:rPr>
              <a:t>Küresel otomotiv endüstrisinin içinden geçtiği dönüşümü ve ülkemizin kaynaklarını göz önünde bulundurarak özel sektöre transfer edilebilir ileri araç teknolojileri geliştirecek bir yüksek teknoloji platformu oluşturmak </a:t>
            </a:r>
            <a:r>
              <a:rPr lang="en-US" sz="1800" b="1" kern="1200" dirty="0">
                <a:solidFill>
                  <a:schemeClr val="tx1">
                    <a:lumMod val="50000"/>
                  </a:schemeClr>
                </a:solidFill>
                <a:latin typeface="Calibri" panose="020F0502020204030204" pitchFamily="34" charset="0"/>
                <a:cs typeface="Calibri" panose="020F0502020204030204" pitchFamily="34" charset="0"/>
              </a:rPr>
              <a:t>”</a:t>
            </a:r>
            <a:endParaRPr lang="en-US" sz="1800" b="1" kern="1200" dirty="0">
              <a:solidFill>
                <a:srgbClr val="242D5D"/>
              </a:solidFill>
              <a:latin typeface="Calibri" panose="020F0502020204030204" pitchFamily="34" charset="0"/>
              <a:cs typeface="Calibri" panose="020F0502020204030204" pitchFamily="34" charset="0"/>
            </a:endParaRPr>
          </a:p>
        </p:txBody>
      </p:sp>
      <p:sp>
        <p:nvSpPr>
          <p:cNvPr id="2" name="Dikdörtgen 1"/>
          <p:cNvSpPr/>
          <p:nvPr/>
        </p:nvSpPr>
        <p:spPr>
          <a:xfrm>
            <a:off x="0" y="5361015"/>
            <a:ext cx="3246402" cy="215444"/>
          </a:xfrm>
          <a:prstGeom prst="rect">
            <a:avLst/>
          </a:prstGeom>
        </p:spPr>
        <p:txBody>
          <a:bodyPr wrap="none">
            <a:spAutoFit/>
          </a:bodyPr>
          <a:lstStyle/>
          <a:p>
            <a:r>
              <a:rPr lang="tr-TR" sz="800" b="1" dirty="0">
                <a:latin typeface="Arial" panose="020B0604020202020204" pitchFamily="34" charset="0"/>
                <a:cs typeface="Arial" panose="020B0604020202020204" pitchFamily="34" charset="0"/>
              </a:rPr>
              <a:t>Not: APYK:</a:t>
            </a:r>
            <a:r>
              <a:rPr lang="tr-TR" sz="800" dirty="0">
                <a:latin typeface="Arial" panose="020B0604020202020204" pitchFamily="34" charset="0"/>
                <a:cs typeface="Arial" panose="020B0604020202020204" pitchFamily="34" charset="0"/>
              </a:rPr>
              <a:t> </a:t>
            </a:r>
            <a:r>
              <a:rPr lang="tr-TR" sz="800" b="1" dirty="0">
                <a:latin typeface="Arial" panose="020B0604020202020204" pitchFamily="34" charset="0"/>
                <a:cs typeface="Arial" panose="020B0604020202020204" pitchFamily="34" charset="0"/>
              </a:rPr>
              <a:t>ARAŞTIRMA PROGRAMI YÜRÜTÜCÜSÜ KURULUŞ </a:t>
            </a:r>
            <a:endParaRPr lang="tr-TR" dirty="0"/>
          </a:p>
        </p:txBody>
      </p:sp>
      <p:pic>
        <p:nvPicPr>
          <p:cNvPr id="7" name="Picture 6">
            <a:extLst>
              <a:ext uri="{FF2B5EF4-FFF2-40B4-BE49-F238E27FC236}">
                <a16:creationId xmlns:a16="http://schemas.microsoft.com/office/drawing/2014/main" id="{A43810E4-7A8B-A8EE-AF6F-51107AD3F7CE}"/>
              </a:ext>
            </a:extLst>
          </p:cNvPr>
          <p:cNvPicPr>
            <a:picLocks noChangeAspect="1"/>
          </p:cNvPicPr>
          <p:nvPr/>
        </p:nvPicPr>
        <p:blipFill>
          <a:blip r:embed="rId3"/>
          <a:stretch>
            <a:fillRect/>
          </a:stretch>
        </p:blipFill>
        <p:spPr>
          <a:xfrm>
            <a:off x="8475133" y="148687"/>
            <a:ext cx="1392487" cy="611699"/>
          </a:xfrm>
          <a:prstGeom prst="rect">
            <a:avLst/>
          </a:prstGeom>
        </p:spPr>
      </p:pic>
      <p:pic>
        <p:nvPicPr>
          <p:cNvPr id="11" name="Picture 10">
            <a:extLst>
              <a:ext uri="{FF2B5EF4-FFF2-40B4-BE49-F238E27FC236}">
                <a16:creationId xmlns:a16="http://schemas.microsoft.com/office/drawing/2014/main" id="{14F5D43D-5135-F8A2-20C6-EF9669B2A52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289561" y="3161990"/>
            <a:ext cx="517180" cy="540000"/>
          </a:xfrm>
          <a:prstGeom prst="rect">
            <a:avLst/>
          </a:prstGeom>
        </p:spPr>
      </p:pic>
      <p:pic>
        <p:nvPicPr>
          <p:cNvPr id="13" name="Picture 12">
            <a:extLst>
              <a:ext uri="{FF2B5EF4-FFF2-40B4-BE49-F238E27FC236}">
                <a16:creationId xmlns:a16="http://schemas.microsoft.com/office/drawing/2014/main" id="{064FD2ED-5B22-84B2-7B84-AB3CF519486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82531" y="4494852"/>
            <a:ext cx="531240" cy="540000"/>
          </a:xfrm>
          <a:prstGeom prst="rect">
            <a:avLst/>
          </a:prstGeom>
        </p:spPr>
      </p:pic>
      <p:pic>
        <p:nvPicPr>
          <p:cNvPr id="15" name="Picture 2">
            <a:extLst>
              <a:ext uri="{FF2B5EF4-FFF2-40B4-BE49-F238E27FC236}">
                <a16:creationId xmlns:a16="http://schemas.microsoft.com/office/drawing/2014/main" id="{823A7B79-6C33-E0CB-47D4-B2E31B8F0B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6007" y="3876526"/>
            <a:ext cx="1468028" cy="4437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CE7BA1E-8616-3EB2-30C6-1D963445D6BA}"/>
              </a:ext>
            </a:extLst>
          </p:cNvPr>
          <p:cNvPicPr>
            <a:picLocks noChangeAspect="1"/>
          </p:cNvPicPr>
          <p:nvPr/>
        </p:nvPicPr>
        <p:blipFill>
          <a:blip r:embed="rId7"/>
          <a:stretch>
            <a:fillRect/>
          </a:stretch>
        </p:blipFill>
        <p:spPr>
          <a:xfrm>
            <a:off x="7296209" y="2408181"/>
            <a:ext cx="510532" cy="540000"/>
          </a:xfrm>
          <a:prstGeom prst="rect">
            <a:avLst/>
          </a:prstGeom>
        </p:spPr>
      </p:pic>
      <p:pic>
        <p:nvPicPr>
          <p:cNvPr id="27" name="Picture 26">
            <a:extLst>
              <a:ext uri="{FF2B5EF4-FFF2-40B4-BE49-F238E27FC236}">
                <a16:creationId xmlns:a16="http://schemas.microsoft.com/office/drawing/2014/main" id="{3A8C5DF5-D8A3-9F6C-7FC7-5F313C21B4B3}"/>
              </a:ext>
            </a:extLst>
          </p:cNvPr>
          <p:cNvPicPr>
            <a:picLocks noChangeAspect="1"/>
          </p:cNvPicPr>
          <p:nvPr/>
        </p:nvPicPr>
        <p:blipFill>
          <a:blip r:embed="rId8"/>
          <a:stretch>
            <a:fillRect/>
          </a:stretch>
        </p:blipFill>
        <p:spPr>
          <a:xfrm>
            <a:off x="7282531" y="1706989"/>
            <a:ext cx="738706" cy="540000"/>
          </a:xfrm>
          <a:prstGeom prst="rect">
            <a:avLst/>
          </a:prstGeom>
        </p:spPr>
      </p:pic>
    </p:spTree>
    <p:extLst>
      <p:ext uri="{BB962C8B-B14F-4D97-AF65-F5344CB8AC3E}">
        <p14:creationId xmlns:p14="http://schemas.microsoft.com/office/powerpoint/2010/main" val="236519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D8B5E9BA-ABA5-FE4F-98E1-AAC070D2800B}"/>
              </a:ext>
            </a:extLst>
          </p:cNvPr>
          <p:cNvSpPr>
            <a:spLocks noChangeArrowheads="1"/>
          </p:cNvSpPr>
          <p:nvPr/>
        </p:nvSpPr>
        <p:spPr bwMode="auto">
          <a:xfrm>
            <a:off x="351326" y="778640"/>
            <a:ext cx="9661353" cy="1323439"/>
          </a:xfrm>
          <a:prstGeom prst="rect">
            <a:avLst/>
          </a:prstGeom>
          <a:solidFill>
            <a:schemeClr val="accent1">
              <a:lumMod val="20000"/>
              <a:lumOff val="80000"/>
            </a:schemeClr>
          </a:solidFill>
          <a:ln w="9525">
            <a:solidFill>
              <a:srgbClr val="000000"/>
            </a:solidFill>
            <a:miter lim="800000"/>
            <a:headEnd/>
            <a:tailEnd/>
          </a:ln>
        </p:spPr>
        <p:txBody>
          <a:bodyPr wrap="square">
            <a:spAutoFit/>
          </a:bodyPr>
          <a:lstStyle>
            <a:lvl1pPr>
              <a:spcBef>
                <a:spcPct val="20000"/>
              </a:spcBef>
              <a:buFont typeface="Arial" panose="020B0604020202020204" pitchFamily="34" charset="0"/>
              <a:defRPr>
                <a:solidFill>
                  <a:schemeClr val="tx1"/>
                </a:solidFill>
                <a:latin typeface="Axia" pitchFamily="34" charset="-94"/>
              </a:defRPr>
            </a:lvl1pPr>
            <a:lvl2pPr marL="742950" indent="-285750">
              <a:spcBef>
                <a:spcPts val="200"/>
              </a:spcBef>
              <a:buFont typeface="Arial" panose="020B0604020202020204" pitchFamily="34" charset="0"/>
              <a:buChar char="–"/>
              <a:defRPr sz="1600">
                <a:solidFill>
                  <a:schemeClr val="tx1"/>
                </a:solidFill>
                <a:latin typeface="Axia" pitchFamily="34" charset="-94"/>
              </a:defRPr>
            </a:lvl2pPr>
            <a:lvl3pPr marL="1143000" indent="-228600">
              <a:spcBef>
                <a:spcPts val="200"/>
              </a:spcBef>
              <a:buFont typeface="Arial" panose="020B0604020202020204" pitchFamily="34" charset="0"/>
              <a:buChar char="•"/>
              <a:defRPr sz="1400">
                <a:solidFill>
                  <a:schemeClr val="tx1"/>
                </a:solidFill>
                <a:latin typeface="Axia" pitchFamily="34" charset="-94"/>
              </a:defRPr>
            </a:lvl3pPr>
            <a:lvl4pPr marL="1600200" indent="-228600">
              <a:spcBef>
                <a:spcPts val="200"/>
              </a:spcBef>
              <a:buFont typeface="Arial" panose="020B0604020202020204" pitchFamily="34" charset="0"/>
              <a:buChar char="–"/>
              <a:defRPr sz="1200">
                <a:solidFill>
                  <a:schemeClr val="tx1"/>
                </a:solidFill>
                <a:latin typeface="Axia" pitchFamily="34" charset="-94"/>
              </a:defRPr>
            </a:lvl4pPr>
            <a:lvl5pPr marL="2057400" indent="-228600">
              <a:spcBef>
                <a:spcPts val="200"/>
              </a:spcBef>
              <a:buFont typeface="Arial" panose="020B0604020202020204" pitchFamily="34" charset="0"/>
              <a:buChar char="»"/>
              <a:defRPr sz="1200">
                <a:solidFill>
                  <a:schemeClr val="tx1"/>
                </a:solidFill>
                <a:latin typeface="Axia" pitchFamily="34" charset="-94"/>
              </a:defRPr>
            </a:lvl5pPr>
            <a:lvl6pPr marL="25146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6pPr>
            <a:lvl7pPr marL="29718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7pPr>
            <a:lvl8pPr marL="34290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8pPr>
            <a:lvl9pPr marL="38862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9pPr>
          </a:lstStyle>
          <a:p>
            <a:pPr algn="ctr">
              <a:spcBef>
                <a:spcPts val="600"/>
              </a:spcBef>
              <a:spcAft>
                <a:spcPts val="600"/>
              </a:spcAft>
            </a:pPr>
            <a:r>
              <a:rPr lang="tr-TR" altLang="en-US" sz="2000" b="1" dirty="0">
                <a:solidFill>
                  <a:srgbClr val="002060"/>
                </a:solidFill>
                <a:latin typeface="Calibri" panose="020F0502020204030204" pitchFamily="34" charset="0"/>
                <a:cs typeface="Calibri" panose="020F0502020204030204" pitchFamily="34" charset="0"/>
              </a:rPr>
              <a:t>14 Proje + Toplumsal Etki Projesi</a:t>
            </a:r>
          </a:p>
          <a:p>
            <a:pPr algn="ctr">
              <a:spcBef>
                <a:spcPts val="600"/>
              </a:spcBef>
              <a:spcAft>
                <a:spcPts val="600"/>
              </a:spcAft>
            </a:pPr>
            <a:r>
              <a:rPr lang="tr-TR" altLang="en-US" sz="2000" b="1" dirty="0">
                <a:solidFill>
                  <a:srgbClr val="002060"/>
                </a:solidFill>
                <a:latin typeface="Calibri" panose="020F0502020204030204" pitchFamily="34" charset="0"/>
                <a:cs typeface="Calibri" panose="020F0502020204030204" pitchFamily="34" charset="0"/>
              </a:rPr>
              <a:t>28 Kurum/Kuruluş, 158 Araştırmacı ile</a:t>
            </a:r>
            <a:endParaRPr lang="tr-TR" sz="2000" b="1" dirty="0">
              <a:latin typeface="Calibri" panose="020F0502020204030204" pitchFamily="34" charset="0"/>
              <a:cs typeface="Calibri" panose="020F0502020204030204" pitchFamily="34" charset="0"/>
            </a:endParaRPr>
          </a:p>
          <a:p>
            <a:pPr algn="ctr">
              <a:spcBef>
                <a:spcPts val="600"/>
              </a:spcBef>
              <a:spcAft>
                <a:spcPts val="600"/>
              </a:spcAft>
            </a:pPr>
            <a:r>
              <a:rPr lang="tr-TR" sz="2000" b="1" dirty="0">
                <a:latin typeface="Calibri" panose="020F0502020204030204" pitchFamily="34" charset="0"/>
                <a:cs typeface="Calibri" panose="020F0502020204030204" pitchFamily="34" charset="0"/>
              </a:rPr>
              <a:t>Stratejik İşbirliği Platformu</a:t>
            </a:r>
            <a:endParaRPr lang="tr-TR" altLang="en-US" sz="2000" b="1" dirty="0">
              <a:solidFill>
                <a:srgbClr val="002060"/>
              </a:solidFill>
              <a:latin typeface="Arial" panose="020B0604020202020204" pitchFamily="34" charset="0"/>
              <a:cs typeface="Arial" panose="020B0604020202020204" pitchFamily="34" charset="0"/>
            </a:endParaRPr>
          </a:p>
        </p:txBody>
      </p:sp>
      <p:sp>
        <p:nvSpPr>
          <p:cNvPr id="3" name="Rectangle 7">
            <a:extLst>
              <a:ext uri="{FF2B5EF4-FFF2-40B4-BE49-F238E27FC236}">
                <a16:creationId xmlns:a16="http://schemas.microsoft.com/office/drawing/2014/main" id="{0100BC3F-854F-5AAA-B501-55EB5B957299}"/>
              </a:ext>
            </a:extLst>
          </p:cNvPr>
          <p:cNvSpPr>
            <a:spLocks noChangeArrowheads="1"/>
          </p:cNvSpPr>
          <p:nvPr/>
        </p:nvSpPr>
        <p:spPr bwMode="auto">
          <a:xfrm>
            <a:off x="351325" y="2065208"/>
            <a:ext cx="8712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Axia" pitchFamily="34" charset="-94"/>
              </a:defRPr>
            </a:lvl1pPr>
            <a:lvl2pPr marL="742950" indent="-285750">
              <a:spcBef>
                <a:spcPts val="200"/>
              </a:spcBef>
              <a:buFont typeface="Arial" panose="020B0604020202020204" pitchFamily="34" charset="0"/>
              <a:buChar char="–"/>
              <a:defRPr sz="1600">
                <a:solidFill>
                  <a:schemeClr val="tx1"/>
                </a:solidFill>
                <a:latin typeface="Axia" pitchFamily="34" charset="-94"/>
              </a:defRPr>
            </a:lvl2pPr>
            <a:lvl3pPr marL="1143000" indent="-228600">
              <a:spcBef>
                <a:spcPts val="200"/>
              </a:spcBef>
              <a:buFont typeface="Arial" panose="020B0604020202020204" pitchFamily="34" charset="0"/>
              <a:buChar char="•"/>
              <a:defRPr sz="1400">
                <a:solidFill>
                  <a:schemeClr val="tx1"/>
                </a:solidFill>
                <a:latin typeface="Axia" pitchFamily="34" charset="-94"/>
              </a:defRPr>
            </a:lvl3pPr>
            <a:lvl4pPr marL="1600200" indent="-228600">
              <a:spcBef>
                <a:spcPts val="200"/>
              </a:spcBef>
              <a:buFont typeface="Arial" panose="020B0604020202020204" pitchFamily="34" charset="0"/>
              <a:buChar char="–"/>
              <a:defRPr sz="1200">
                <a:solidFill>
                  <a:schemeClr val="tx1"/>
                </a:solidFill>
                <a:latin typeface="Axia" pitchFamily="34" charset="-94"/>
              </a:defRPr>
            </a:lvl4pPr>
            <a:lvl5pPr marL="2057400" indent="-228600">
              <a:spcBef>
                <a:spcPts val="200"/>
              </a:spcBef>
              <a:buFont typeface="Arial" panose="020B0604020202020204" pitchFamily="34" charset="0"/>
              <a:buChar char="»"/>
              <a:defRPr sz="1200">
                <a:solidFill>
                  <a:schemeClr val="tx1"/>
                </a:solidFill>
                <a:latin typeface="Axia" pitchFamily="34" charset="-94"/>
              </a:defRPr>
            </a:lvl5pPr>
            <a:lvl6pPr marL="25146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6pPr>
            <a:lvl7pPr marL="29718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7pPr>
            <a:lvl8pPr marL="34290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8pPr>
            <a:lvl9pPr marL="3886200" indent="-228600" eaLnBrk="0" fontAlgn="base" hangingPunct="0">
              <a:spcBef>
                <a:spcPts val="200"/>
              </a:spcBef>
              <a:spcAft>
                <a:spcPct val="0"/>
              </a:spcAft>
              <a:buFont typeface="Arial" panose="020B0604020202020204" pitchFamily="34" charset="0"/>
              <a:buChar char="»"/>
              <a:defRPr sz="1200">
                <a:solidFill>
                  <a:schemeClr val="tx1"/>
                </a:solidFill>
                <a:latin typeface="Axia" pitchFamily="34" charset="-94"/>
              </a:defRPr>
            </a:lvl9pPr>
          </a:lstStyle>
          <a:p>
            <a:pPr eaLnBrk="1" hangingPunct="1">
              <a:spcBef>
                <a:spcPts val="0"/>
              </a:spcBef>
              <a:buFontTx/>
              <a:buNone/>
            </a:pPr>
            <a:r>
              <a:rPr lang="tr-TR" altLang="en-US" sz="2000" b="1" dirty="0">
                <a:solidFill>
                  <a:srgbClr val="C00000"/>
                </a:solidFill>
                <a:latin typeface="Calibri" panose="020F0502020204030204" pitchFamily="34" charset="0"/>
                <a:cs typeface="Calibri" panose="020F0502020204030204" pitchFamily="34" charset="0"/>
              </a:rPr>
              <a:t>14 Üniversite (5‘i Araştırma Üniversitesi)</a:t>
            </a:r>
          </a:p>
          <a:p>
            <a:pPr eaLnBrk="1" hangingPunct="1">
              <a:spcBef>
                <a:spcPts val="0"/>
              </a:spcBef>
              <a:buFontTx/>
              <a:buNone/>
            </a:pPr>
            <a:r>
              <a:rPr lang="tr-TR" altLang="en-US" sz="2000" b="1" dirty="0">
                <a:solidFill>
                  <a:srgbClr val="C00000"/>
                </a:solidFill>
                <a:latin typeface="Calibri" panose="020F0502020204030204" pitchFamily="34" charset="0"/>
                <a:cs typeface="Calibri" panose="020F0502020204030204" pitchFamily="34" charset="0"/>
              </a:rPr>
              <a:t>12 Özel Sektör Kuruluşu </a:t>
            </a:r>
            <a:r>
              <a:rPr lang="tr-TR" altLang="en-US" sz="2000" dirty="0">
                <a:solidFill>
                  <a:schemeClr val="bg2">
                    <a:lumMod val="75000"/>
                  </a:schemeClr>
                </a:solidFill>
                <a:latin typeface="Calibri" panose="020F0502020204030204" pitchFamily="34" charset="0"/>
                <a:cs typeface="Calibri" panose="020F0502020204030204" pitchFamily="34" charset="0"/>
              </a:rPr>
              <a:t>(5’i Danışman/ Hizmet Tedarikçisi)</a:t>
            </a:r>
          </a:p>
          <a:p>
            <a:pPr eaLnBrk="1" hangingPunct="1">
              <a:spcBef>
                <a:spcPts val="0"/>
              </a:spcBef>
              <a:buFontTx/>
              <a:buNone/>
            </a:pPr>
            <a:r>
              <a:rPr lang="tr-TR" altLang="en-US" sz="2000" b="1" dirty="0">
                <a:solidFill>
                  <a:srgbClr val="C00000"/>
                </a:solidFill>
                <a:latin typeface="Calibri" panose="020F0502020204030204" pitchFamily="34" charset="0"/>
                <a:cs typeface="Calibri" panose="020F0502020204030204" pitchFamily="34" charset="0"/>
              </a:rPr>
              <a:t>2 Kamu Araştırma Merkezi</a:t>
            </a:r>
          </a:p>
          <a:p>
            <a:pPr eaLnBrk="1" hangingPunct="1">
              <a:spcBef>
                <a:spcPts val="0"/>
              </a:spcBef>
              <a:buFontTx/>
              <a:buNone/>
            </a:pPr>
            <a:endParaRPr lang="tr-TR" altLang="en-US" sz="2000" dirty="0">
              <a:solidFill>
                <a:srgbClr val="C00000"/>
              </a:solidFill>
              <a:latin typeface="Calibri" panose="020F0502020204030204" pitchFamily="34" charset="0"/>
              <a:cs typeface="Calibri" panose="020F0502020204030204" pitchFamily="34" charset="0"/>
            </a:endParaRPr>
          </a:p>
        </p:txBody>
      </p:sp>
      <p:sp>
        <p:nvSpPr>
          <p:cNvPr id="50" name="Google Shape;187;p5">
            <a:extLst>
              <a:ext uri="{FF2B5EF4-FFF2-40B4-BE49-F238E27FC236}">
                <a16:creationId xmlns:a16="http://schemas.microsoft.com/office/drawing/2014/main" id="{5E0E9C59-15A5-4AB4-851F-5A07D10712CA}"/>
              </a:ext>
            </a:extLst>
          </p:cNvPr>
          <p:cNvSpPr/>
          <p:nvPr/>
        </p:nvSpPr>
        <p:spPr>
          <a:xfrm>
            <a:off x="351325" y="123463"/>
            <a:ext cx="9085493"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sz="2200" b="1" dirty="0">
                <a:solidFill>
                  <a:srgbClr val="C00000"/>
                </a:solidFill>
                <a:latin typeface="Arial"/>
                <a:ea typeface="Arial"/>
                <a:cs typeface="Arial"/>
                <a:sym typeface="Arial"/>
              </a:rPr>
              <a:t> İLATERA </a:t>
            </a:r>
            <a:r>
              <a:rPr lang="en-US" sz="2200" b="1" dirty="0">
                <a:solidFill>
                  <a:srgbClr val="C00000"/>
                </a:solidFill>
                <a:latin typeface="Arial"/>
                <a:ea typeface="Arial"/>
                <a:cs typeface="Arial"/>
                <a:sym typeface="Arial"/>
              </a:rPr>
              <a:t>P</a:t>
            </a:r>
            <a:r>
              <a:rPr lang="tr-TR" sz="2200" b="1" dirty="0" err="1">
                <a:solidFill>
                  <a:srgbClr val="C00000"/>
                </a:solidFill>
                <a:latin typeface="Arial"/>
                <a:ea typeface="Arial"/>
                <a:cs typeface="Arial"/>
                <a:sym typeface="Arial"/>
              </a:rPr>
              <a:t>latformu</a:t>
            </a:r>
            <a:r>
              <a:rPr lang="en-US" sz="2200" b="1" dirty="0">
                <a:solidFill>
                  <a:srgbClr val="C00000"/>
                </a:solidFill>
                <a:latin typeface="Arial"/>
                <a:ea typeface="Arial"/>
                <a:cs typeface="Arial"/>
                <a:sym typeface="Arial"/>
              </a:rPr>
              <a:t> K</a:t>
            </a:r>
            <a:r>
              <a:rPr lang="tr-TR" sz="2200" b="1" dirty="0" err="1">
                <a:solidFill>
                  <a:srgbClr val="C00000"/>
                </a:solidFill>
                <a:latin typeface="Arial"/>
                <a:ea typeface="Arial"/>
                <a:cs typeface="Arial"/>
                <a:sym typeface="Arial"/>
              </a:rPr>
              <a:t>ünyesi</a:t>
            </a:r>
            <a:r>
              <a:rPr lang="en-US" sz="2200" b="1" dirty="0">
                <a:solidFill>
                  <a:srgbClr val="C00000"/>
                </a:solidFill>
                <a:latin typeface="Arial"/>
                <a:ea typeface="Arial"/>
                <a:cs typeface="Arial"/>
                <a:sym typeface="Arial"/>
              </a:rPr>
              <a:t> - 2</a:t>
            </a:r>
          </a:p>
        </p:txBody>
      </p:sp>
      <p:sp>
        <p:nvSpPr>
          <p:cNvPr id="52" name="Unvan 1"/>
          <p:cNvSpPr txBox="1">
            <a:spLocks/>
          </p:cNvSpPr>
          <p:nvPr/>
        </p:nvSpPr>
        <p:spPr>
          <a:xfrm>
            <a:off x="401906" y="3745654"/>
            <a:ext cx="2315600" cy="492443"/>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endParaRPr lang="tr-TR" sz="1600" b="1" dirty="0">
              <a:solidFill>
                <a:srgbClr val="C00000"/>
              </a:solidFill>
              <a:latin typeface="Calibri" panose="020F0502020204030204" pitchFamily="34" charset="0"/>
              <a:cs typeface="Calibri" panose="020F0502020204030204" pitchFamily="34" charset="0"/>
            </a:endParaRPr>
          </a:p>
          <a:p>
            <a:pPr>
              <a:lnSpc>
                <a:spcPct val="100000"/>
              </a:lnSpc>
              <a:buClr>
                <a:srgbClr val="000000"/>
              </a:buClr>
            </a:pPr>
            <a:endParaRPr lang="tr-TR" sz="1600" b="1" dirty="0">
              <a:solidFill>
                <a:srgbClr val="C00000"/>
              </a:solidFill>
              <a:latin typeface="Calibri" panose="020F0502020204030204" pitchFamily="34" charset="0"/>
              <a:cs typeface="Calibri" panose="020F0502020204030204" pitchFamily="34" charset="0"/>
            </a:endParaRPr>
          </a:p>
        </p:txBody>
      </p:sp>
      <p:sp>
        <p:nvSpPr>
          <p:cNvPr id="5" name="Dikdörtgen 4"/>
          <p:cNvSpPr/>
          <p:nvPr/>
        </p:nvSpPr>
        <p:spPr>
          <a:xfrm>
            <a:off x="401906" y="3176082"/>
            <a:ext cx="3005207" cy="1323439"/>
          </a:xfrm>
          <a:prstGeom prst="rect">
            <a:avLst/>
          </a:prstGeom>
        </p:spPr>
        <p:txBody>
          <a:bodyPr wrap="square">
            <a:spAutoFit/>
          </a:bodyPr>
          <a:lstStyle/>
          <a:p>
            <a:pPr>
              <a:buClr>
                <a:srgbClr val="C00000"/>
              </a:buClr>
            </a:pPr>
            <a:r>
              <a:rPr lang="tr-TR" sz="1600" b="1" dirty="0">
                <a:solidFill>
                  <a:srgbClr val="C00000"/>
                </a:solidFill>
                <a:latin typeface="Calibri" panose="020F0502020204030204" pitchFamily="34" charset="0"/>
                <a:cs typeface="Calibri" panose="020F0502020204030204" pitchFamily="34" charset="0"/>
              </a:rPr>
              <a:t>İnsan Kaynağı Kazanımları</a:t>
            </a:r>
          </a:p>
          <a:p>
            <a:pPr>
              <a:buClr>
                <a:srgbClr val="C00000"/>
              </a:buClr>
            </a:pPr>
            <a:endParaRPr lang="tr-TR" sz="1600" dirty="0">
              <a:latin typeface="Calibri" panose="020F0502020204030204" pitchFamily="34" charset="0"/>
              <a:cs typeface="Calibri" panose="020F0502020204030204" pitchFamily="34" charset="0"/>
            </a:endParaRPr>
          </a:p>
          <a:p>
            <a:pPr marL="285750" indent="-285750">
              <a:buClr>
                <a:srgbClr val="C00000"/>
              </a:buClr>
              <a:buFont typeface="Arial" panose="020B0604020202020204" pitchFamily="34" charset="0"/>
              <a:buChar char="•"/>
            </a:pPr>
            <a:r>
              <a:rPr lang="tr-TR" sz="1600" dirty="0">
                <a:latin typeface="Calibri" panose="020F0502020204030204" pitchFamily="34" charset="0"/>
                <a:cs typeface="Calibri" panose="020F0502020204030204" pitchFamily="34" charset="0"/>
              </a:rPr>
              <a:t>8 Yeni Ar-Ge Personeli</a:t>
            </a:r>
          </a:p>
          <a:p>
            <a:pPr marL="285750" indent="-285750">
              <a:buClr>
                <a:srgbClr val="C00000"/>
              </a:buClr>
              <a:buFont typeface="Arial" panose="020B0604020202020204" pitchFamily="34" charset="0"/>
              <a:buChar char="•"/>
            </a:pPr>
            <a:r>
              <a:rPr lang="tr-TR" sz="1600" dirty="0">
                <a:latin typeface="Calibri" panose="020F0502020204030204" pitchFamily="34" charset="0"/>
                <a:cs typeface="Calibri" panose="020F0502020204030204" pitchFamily="34" charset="0"/>
              </a:rPr>
              <a:t>5 Yeni Yardımcı Personel</a:t>
            </a:r>
          </a:p>
          <a:p>
            <a:pPr marL="285750" indent="-285750">
              <a:buClr>
                <a:srgbClr val="C00000"/>
              </a:buClr>
              <a:buFont typeface="Arial" panose="020B0604020202020204" pitchFamily="34" charset="0"/>
              <a:buChar char="•"/>
            </a:pPr>
            <a:r>
              <a:rPr lang="tr-TR" sz="1600" dirty="0">
                <a:latin typeface="Calibri" panose="020F0502020204030204" pitchFamily="34" charset="0"/>
                <a:cs typeface="Calibri" panose="020F0502020204030204" pitchFamily="34" charset="0"/>
              </a:rPr>
              <a:t>72 Bursiyer</a:t>
            </a:r>
          </a:p>
        </p:txBody>
      </p:sp>
      <p:pic>
        <p:nvPicPr>
          <p:cNvPr id="2" name="Picture 1">
            <a:extLst>
              <a:ext uri="{FF2B5EF4-FFF2-40B4-BE49-F238E27FC236}">
                <a16:creationId xmlns:a16="http://schemas.microsoft.com/office/drawing/2014/main" id="{782F64BA-9236-3AC4-9E1A-FB29D43C8A1C}"/>
              </a:ext>
            </a:extLst>
          </p:cNvPr>
          <p:cNvPicPr>
            <a:picLocks noChangeAspect="1"/>
          </p:cNvPicPr>
          <p:nvPr/>
        </p:nvPicPr>
        <p:blipFill>
          <a:blip r:embed="rId3"/>
          <a:stretch>
            <a:fillRect/>
          </a:stretch>
        </p:blipFill>
        <p:spPr>
          <a:xfrm>
            <a:off x="8634779" y="74346"/>
            <a:ext cx="1392487" cy="611699"/>
          </a:xfrm>
          <a:prstGeom prst="rect">
            <a:avLst/>
          </a:prstGeom>
        </p:spPr>
      </p:pic>
      <p:pic>
        <p:nvPicPr>
          <p:cNvPr id="121" name="Picture 120">
            <a:extLst>
              <a:ext uri="{FF2B5EF4-FFF2-40B4-BE49-F238E27FC236}">
                <a16:creationId xmlns:a16="http://schemas.microsoft.com/office/drawing/2014/main" id="{C46236D8-1AB6-BDBA-59F8-1F5E7B5441E1}"/>
              </a:ext>
            </a:extLst>
          </p:cNvPr>
          <p:cNvPicPr>
            <a:picLocks noChangeAspect="1"/>
          </p:cNvPicPr>
          <p:nvPr/>
        </p:nvPicPr>
        <p:blipFill>
          <a:blip r:embed="rId4"/>
          <a:stretch>
            <a:fillRect/>
          </a:stretch>
        </p:blipFill>
        <p:spPr>
          <a:xfrm>
            <a:off x="4521201" y="2513907"/>
            <a:ext cx="4601594" cy="2848605"/>
          </a:xfrm>
          <a:prstGeom prst="rect">
            <a:avLst/>
          </a:prstGeom>
        </p:spPr>
      </p:pic>
    </p:spTree>
    <p:extLst>
      <p:ext uri="{BB962C8B-B14F-4D97-AF65-F5344CB8AC3E}">
        <p14:creationId xmlns:p14="http://schemas.microsoft.com/office/powerpoint/2010/main" val="64812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9D9F9D-5FE6-73FF-59D4-EE069055F50A}"/>
              </a:ext>
            </a:extLst>
          </p:cNvPr>
          <p:cNvPicPr>
            <a:picLocks noChangeAspect="1"/>
          </p:cNvPicPr>
          <p:nvPr/>
        </p:nvPicPr>
        <p:blipFill>
          <a:blip r:embed="rId3"/>
          <a:stretch>
            <a:fillRect/>
          </a:stretch>
        </p:blipFill>
        <p:spPr>
          <a:xfrm>
            <a:off x="8634779" y="74346"/>
            <a:ext cx="1392487" cy="611699"/>
          </a:xfrm>
          <a:prstGeom prst="rect">
            <a:avLst/>
          </a:prstGeom>
        </p:spPr>
      </p:pic>
      <p:sp>
        <p:nvSpPr>
          <p:cNvPr id="18" name="Google Shape;187;p5">
            <a:extLst>
              <a:ext uri="{FF2B5EF4-FFF2-40B4-BE49-F238E27FC236}">
                <a16:creationId xmlns:a16="http://schemas.microsoft.com/office/drawing/2014/main" id="{8CBEBF21-82A6-A333-F16A-2E20732C2368}"/>
              </a:ext>
            </a:extLst>
          </p:cNvPr>
          <p:cNvSpPr/>
          <p:nvPr/>
        </p:nvSpPr>
        <p:spPr>
          <a:xfrm>
            <a:off x="351325" y="123463"/>
            <a:ext cx="9085493" cy="5903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tr-TR" sz="1800" b="1" dirty="0">
                <a:solidFill>
                  <a:srgbClr val="C00000"/>
                </a:solidFill>
                <a:latin typeface="Arial"/>
                <a:ea typeface="Arial"/>
                <a:cs typeface="Arial"/>
                <a:sym typeface="Arial"/>
              </a:rPr>
              <a:t> İLATERA Platformu Araştırma Programı Alanları</a:t>
            </a:r>
          </a:p>
        </p:txBody>
      </p:sp>
      <p:grpSp>
        <p:nvGrpSpPr>
          <p:cNvPr id="2" name="Group 1">
            <a:extLst>
              <a:ext uri="{FF2B5EF4-FFF2-40B4-BE49-F238E27FC236}">
                <a16:creationId xmlns:a16="http://schemas.microsoft.com/office/drawing/2014/main" id="{FDEC682F-4744-6ADC-1CB9-F19C62A36788}"/>
              </a:ext>
            </a:extLst>
          </p:cNvPr>
          <p:cNvGrpSpPr/>
          <p:nvPr/>
        </p:nvGrpSpPr>
        <p:grpSpPr>
          <a:xfrm>
            <a:off x="303852" y="1048148"/>
            <a:ext cx="9429589" cy="4427571"/>
            <a:chOff x="303852" y="1048148"/>
            <a:chExt cx="9429589" cy="4427571"/>
          </a:xfrm>
        </p:grpSpPr>
        <p:pic>
          <p:nvPicPr>
            <p:cNvPr id="1030" name="Picture 6" descr="Electric car batteries: everything you need to know | CAR Magazine">
              <a:extLst>
                <a:ext uri="{FF2B5EF4-FFF2-40B4-BE49-F238E27FC236}">
                  <a16:creationId xmlns:a16="http://schemas.microsoft.com/office/drawing/2014/main" id="{90F2358A-A619-6F3E-881E-64B251358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824" y="2304815"/>
              <a:ext cx="2310557" cy="13003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lectric Car Motors Explained">
              <a:extLst>
                <a:ext uri="{FF2B5EF4-FFF2-40B4-BE49-F238E27FC236}">
                  <a16:creationId xmlns:a16="http://schemas.microsoft.com/office/drawing/2014/main" id="{8A68D8C9-26CB-9C0F-9976-853CE2E27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85" y="3007734"/>
              <a:ext cx="2302547" cy="23025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Diagram 29">
              <a:extLst>
                <a:ext uri="{FF2B5EF4-FFF2-40B4-BE49-F238E27FC236}">
                  <a16:creationId xmlns:a16="http://schemas.microsoft.com/office/drawing/2014/main" id="{4A9284F4-0BB4-7CA5-677F-AA67BDFE19EA}"/>
                </a:ext>
              </a:extLst>
            </p:cNvPr>
            <p:cNvGraphicFramePr/>
            <p:nvPr>
              <p:extLst>
                <p:ext uri="{D42A27DB-BD31-4B8C-83A1-F6EECF244321}">
                  <p14:modId xmlns:p14="http://schemas.microsoft.com/office/powerpoint/2010/main" val="1161782254"/>
                </p:ext>
              </p:extLst>
            </p:nvPr>
          </p:nvGraphicFramePr>
          <p:xfrm>
            <a:off x="460304" y="1377021"/>
            <a:ext cx="8480115" cy="23025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TextBox 19">
              <a:extLst>
                <a:ext uri="{FF2B5EF4-FFF2-40B4-BE49-F238E27FC236}">
                  <a16:creationId xmlns:a16="http://schemas.microsoft.com/office/drawing/2014/main" id="{AC2070FB-7EA9-3B2A-4CE8-E89FC9CD83E8}"/>
                </a:ext>
              </a:extLst>
            </p:cNvPr>
            <p:cNvSpPr txBox="1"/>
            <p:nvPr/>
          </p:nvSpPr>
          <p:spPr>
            <a:xfrm>
              <a:off x="303852" y="3364929"/>
              <a:ext cx="2214068" cy="400110"/>
            </a:xfrm>
            <a:prstGeom prst="rect">
              <a:avLst/>
            </a:prstGeom>
            <a:noFill/>
          </p:spPr>
          <p:txBody>
            <a:bodyPr wrap="none" rtlCol="0">
              <a:spAutoFit/>
            </a:bodyPr>
            <a:lstStyle/>
            <a:p>
              <a:pPr algn="ctr"/>
              <a:r>
                <a:rPr lang="tr-TR" sz="1000" dirty="0"/>
                <a:t>Yüksek Verimli Elektrik Tahrik</a:t>
              </a:r>
            </a:p>
            <a:p>
              <a:pPr algn="ctr"/>
              <a:r>
                <a:rPr lang="tr-TR" sz="1000" dirty="0"/>
                <a:t>Sistemi ve Enerji Yönetimi Tasarımı</a:t>
              </a:r>
            </a:p>
          </p:txBody>
        </p:sp>
        <p:pic>
          <p:nvPicPr>
            <p:cNvPr id="1028" name="Picture 4" descr="Semi-Active Suspension | Cycle World">
              <a:extLst>
                <a:ext uri="{FF2B5EF4-FFF2-40B4-BE49-F238E27FC236}">
                  <a16:creationId xmlns:a16="http://schemas.microsoft.com/office/drawing/2014/main" id="{E8556B87-0014-8FC5-B2C6-355EFA41DF5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480" r="23201"/>
            <a:stretch/>
          </p:blipFill>
          <p:spPr bwMode="auto">
            <a:xfrm>
              <a:off x="2790008" y="3140984"/>
              <a:ext cx="989594" cy="90664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691838" y="2627127"/>
              <a:ext cx="1594162" cy="261610"/>
            </a:xfrm>
            <a:prstGeom prst="rect">
              <a:avLst/>
            </a:prstGeom>
            <a:noFill/>
          </p:spPr>
          <p:txBody>
            <a:bodyPr wrap="square" rtlCol="0">
              <a:spAutoFit/>
            </a:bodyPr>
            <a:lstStyle/>
            <a:p>
              <a:r>
                <a:rPr lang="tr-TR" sz="1100" i="1" dirty="0">
                  <a:solidFill>
                    <a:schemeClr val="bg1"/>
                  </a:solidFill>
                </a:rPr>
                <a:t>Odak Alan 3</a:t>
              </a:r>
            </a:p>
          </p:txBody>
        </p:sp>
        <p:sp>
          <p:nvSpPr>
            <p:cNvPr id="32" name="Oval 31">
              <a:extLst>
                <a:ext uri="{FF2B5EF4-FFF2-40B4-BE49-F238E27FC236}">
                  <a16:creationId xmlns:a16="http://schemas.microsoft.com/office/drawing/2014/main" id="{DF7DD912-9AAB-BC5A-5805-8DF703E3C9D2}"/>
                </a:ext>
              </a:extLst>
            </p:cNvPr>
            <p:cNvSpPr/>
            <p:nvPr/>
          </p:nvSpPr>
          <p:spPr>
            <a:xfrm>
              <a:off x="3180354" y="2404933"/>
              <a:ext cx="252098" cy="2726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32">
              <a:extLst>
                <a:ext uri="{FF2B5EF4-FFF2-40B4-BE49-F238E27FC236}">
                  <a16:creationId xmlns:a16="http://schemas.microsoft.com/office/drawing/2014/main" id="{403E045E-B79D-853E-6E37-59F619CB051A}"/>
                </a:ext>
              </a:extLst>
            </p:cNvPr>
            <p:cNvSpPr/>
            <p:nvPr/>
          </p:nvSpPr>
          <p:spPr>
            <a:xfrm>
              <a:off x="4700361" y="2148815"/>
              <a:ext cx="252098" cy="2726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33">
              <a:extLst>
                <a:ext uri="{FF2B5EF4-FFF2-40B4-BE49-F238E27FC236}">
                  <a16:creationId xmlns:a16="http://schemas.microsoft.com/office/drawing/2014/main" id="{2C9AA4B2-3916-491A-128F-0A5205D4EE4E}"/>
                </a:ext>
              </a:extLst>
            </p:cNvPr>
            <p:cNvSpPr/>
            <p:nvPr/>
          </p:nvSpPr>
          <p:spPr>
            <a:xfrm>
              <a:off x="6355353" y="1942506"/>
              <a:ext cx="252098" cy="2726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ound Diagonal Corner Rectangle 49">
              <a:extLst>
                <a:ext uri="{FF2B5EF4-FFF2-40B4-BE49-F238E27FC236}">
                  <a16:creationId xmlns:a16="http://schemas.microsoft.com/office/drawing/2014/main" id="{3CE1F61A-DE24-FE03-B52F-8124231EC682}"/>
                </a:ext>
              </a:extLst>
            </p:cNvPr>
            <p:cNvSpPr/>
            <p:nvPr/>
          </p:nvSpPr>
          <p:spPr>
            <a:xfrm>
              <a:off x="1410882" y="1606524"/>
              <a:ext cx="2224242" cy="386790"/>
            </a:xfrm>
            <a:prstGeom prst="round2Diag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Round Diagonal Corner Rectangle 47">
              <a:extLst>
                <a:ext uri="{FF2B5EF4-FFF2-40B4-BE49-F238E27FC236}">
                  <a16:creationId xmlns:a16="http://schemas.microsoft.com/office/drawing/2014/main" id="{1D08E493-F2A4-7FBE-3241-136B30F59EC4}"/>
                </a:ext>
              </a:extLst>
            </p:cNvPr>
            <p:cNvSpPr/>
            <p:nvPr/>
          </p:nvSpPr>
          <p:spPr>
            <a:xfrm>
              <a:off x="3513885" y="1048148"/>
              <a:ext cx="2224242" cy="386790"/>
            </a:xfrm>
            <a:prstGeom prst="round2Diag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Oval 40">
              <a:extLst>
                <a:ext uri="{FF2B5EF4-FFF2-40B4-BE49-F238E27FC236}">
                  <a16:creationId xmlns:a16="http://schemas.microsoft.com/office/drawing/2014/main" id="{5E09AE97-1838-ECA0-C34A-E3CCE8540B2C}"/>
                </a:ext>
              </a:extLst>
            </p:cNvPr>
            <p:cNvSpPr/>
            <p:nvPr/>
          </p:nvSpPr>
          <p:spPr>
            <a:xfrm>
              <a:off x="7927448" y="1841456"/>
              <a:ext cx="252098" cy="27262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 Diagonal Corner Rectangle 45">
              <a:extLst>
                <a:ext uri="{FF2B5EF4-FFF2-40B4-BE49-F238E27FC236}">
                  <a16:creationId xmlns:a16="http://schemas.microsoft.com/office/drawing/2014/main" id="{CDB48FCC-E7A7-BC91-E1E0-583E4607CE41}"/>
                </a:ext>
              </a:extLst>
            </p:cNvPr>
            <p:cNvSpPr/>
            <p:nvPr/>
          </p:nvSpPr>
          <p:spPr>
            <a:xfrm>
              <a:off x="5703206" y="1427106"/>
              <a:ext cx="2224242" cy="386790"/>
            </a:xfrm>
            <a:prstGeom prst="round2Diag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ound Diagonal Corner Rectangle 43">
              <a:extLst>
                <a:ext uri="{FF2B5EF4-FFF2-40B4-BE49-F238E27FC236}">
                  <a16:creationId xmlns:a16="http://schemas.microsoft.com/office/drawing/2014/main" id="{AFD5FCA9-E779-4FB5-102C-6D1BF1D5D2A2}"/>
                </a:ext>
              </a:extLst>
            </p:cNvPr>
            <p:cNvSpPr/>
            <p:nvPr/>
          </p:nvSpPr>
          <p:spPr>
            <a:xfrm>
              <a:off x="7509199" y="1051965"/>
              <a:ext cx="2224242" cy="386790"/>
            </a:xfrm>
            <a:prstGeom prst="round2Diag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Round Diagonal Corner Rectangle 2">
              <a:extLst>
                <a:ext uri="{FF2B5EF4-FFF2-40B4-BE49-F238E27FC236}">
                  <a16:creationId xmlns:a16="http://schemas.microsoft.com/office/drawing/2014/main" id="{94109EA3-3BAB-B2DA-868A-445B2CD3FEE9}"/>
                </a:ext>
              </a:extLst>
            </p:cNvPr>
            <p:cNvSpPr/>
            <p:nvPr/>
          </p:nvSpPr>
          <p:spPr>
            <a:xfrm>
              <a:off x="4099193" y="2641880"/>
              <a:ext cx="1882238" cy="386790"/>
            </a:xfrm>
            <a:prstGeom prst="round2Diag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Round Diagonal Corner Rectangle 4">
              <a:extLst>
                <a:ext uri="{FF2B5EF4-FFF2-40B4-BE49-F238E27FC236}">
                  <a16:creationId xmlns:a16="http://schemas.microsoft.com/office/drawing/2014/main" id="{BC96FD00-8952-2FE2-65C1-61F64A96BC2B}"/>
                </a:ext>
              </a:extLst>
            </p:cNvPr>
            <p:cNvSpPr txBox="1"/>
            <p:nvPr/>
          </p:nvSpPr>
          <p:spPr>
            <a:xfrm>
              <a:off x="1757215" y="1935972"/>
              <a:ext cx="1844474" cy="4527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44457" bIns="0" numCol="1" spcCol="1270" anchor="t" anchorCtr="0">
              <a:noAutofit/>
            </a:bodyPr>
            <a:lstStyle/>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Odak Alan-2</a:t>
              </a:r>
            </a:p>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 Taşıt Sistemleri</a:t>
              </a:r>
            </a:p>
          </p:txBody>
        </p:sp>
        <p:sp>
          <p:nvSpPr>
            <p:cNvPr id="9" name="Round Diagonal Corner Rectangle 4">
              <a:extLst>
                <a:ext uri="{FF2B5EF4-FFF2-40B4-BE49-F238E27FC236}">
                  <a16:creationId xmlns:a16="http://schemas.microsoft.com/office/drawing/2014/main" id="{65A2DD07-7366-CDE4-1AC9-8D0A64913489}"/>
                </a:ext>
              </a:extLst>
            </p:cNvPr>
            <p:cNvSpPr txBox="1"/>
            <p:nvPr/>
          </p:nvSpPr>
          <p:spPr>
            <a:xfrm>
              <a:off x="3339451" y="1504090"/>
              <a:ext cx="1844474" cy="626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44457" bIns="0" numCol="1" spcCol="1270" anchor="t" anchorCtr="0">
              <a:noAutofit/>
            </a:bodyPr>
            <a:lstStyle/>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Odak Alan-3</a:t>
              </a:r>
            </a:p>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 Enerji Depolama ve Yönetimi</a:t>
              </a:r>
            </a:p>
          </p:txBody>
        </p:sp>
        <p:sp>
          <p:nvSpPr>
            <p:cNvPr id="10" name="Round Diagonal Corner Rectangle 4">
              <a:extLst>
                <a:ext uri="{FF2B5EF4-FFF2-40B4-BE49-F238E27FC236}">
                  <a16:creationId xmlns:a16="http://schemas.microsoft.com/office/drawing/2014/main" id="{2CE8F07E-455C-5E19-37C4-BC31A6C343D9}"/>
                </a:ext>
              </a:extLst>
            </p:cNvPr>
            <p:cNvSpPr txBox="1"/>
            <p:nvPr/>
          </p:nvSpPr>
          <p:spPr>
            <a:xfrm>
              <a:off x="5144728" y="1364734"/>
              <a:ext cx="1844474" cy="626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44457" bIns="0" numCol="1" spcCol="1270" anchor="t" anchorCtr="0">
              <a:noAutofit/>
            </a:bodyPr>
            <a:lstStyle/>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Odak Alan-4</a:t>
              </a:r>
            </a:p>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 Hafifletme</a:t>
              </a:r>
            </a:p>
          </p:txBody>
        </p:sp>
        <p:sp>
          <p:nvSpPr>
            <p:cNvPr id="11" name="Round Diagonal Corner Rectangle 4">
              <a:extLst>
                <a:ext uri="{FF2B5EF4-FFF2-40B4-BE49-F238E27FC236}">
                  <a16:creationId xmlns:a16="http://schemas.microsoft.com/office/drawing/2014/main" id="{5DD7416A-6DA1-7644-F819-812E2AF4BED5}"/>
                </a:ext>
              </a:extLst>
            </p:cNvPr>
            <p:cNvSpPr txBox="1"/>
            <p:nvPr/>
          </p:nvSpPr>
          <p:spPr>
            <a:xfrm>
              <a:off x="6884548" y="1094680"/>
              <a:ext cx="1844474" cy="626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44457" bIns="0" numCol="1" spcCol="1270" anchor="t" anchorCtr="0">
              <a:noAutofit/>
            </a:bodyPr>
            <a:lstStyle/>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Odak Alan-5</a:t>
              </a:r>
            </a:p>
            <a:p>
              <a:pPr marL="0" lvl="0" indent="0" algn="ctr" defTabSz="533400">
                <a:lnSpc>
                  <a:spcPct val="90000"/>
                </a:lnSpc>
                <a:spcBef>
                  <a:spcPct val="0"/>
                </a:spcBef>
                <a:spcAft>
                  <a:spcPct val="35000"/>
                </a:spcAft>
                <a:buNone/>
              </a:pPr>
              <a:r>
                <a:rPr lang="tr-TR" sz="1200" kern="1200" noProof="0" dirty="0">
                  <a:solidFill>
                    <a:schemeClr val="accent1">
                      <a:lumMod val="50000"/>
                    </a:schemeClr>
                  </a:solidFill>
                </a:rPr>
                <a:t> Temiz Enerjili Güç ve Yakıt Sistemleri</a:t>
              </a:r>
            </a:p>
          </p:txBody>
        </p:sp>
        <p:pic>
          <p:nvPicPr>
            <p:cNvPr id="19" name="Picture 13" descr="Piezoelektrik - Vikipedi">
              <a:extLst>
                <a:ext uri="{FF2B5EF4-FFF2-40B4-BE49-F238E27FC236}">
                  <a16:creationId xmlns:a16="http://schemas.microsoft.com/office/drawing/2014/main" id="{3B065613-B337-8504-B2CD-B5A69EBC97DC}"/>
                </a:ext>
              </a:extLst>
            </p:cNvPr>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3777541" y="4205691"/>
              <a:ext cx="850600" cy="850601"/>
            </a:xfrm>
            <a:prstGeom prst="rect">
              <a:avLst/>
            </a:prstGeom>
            <a:noFill/>
          </p:spPr>
        </p:pic>
        <p:sp>
          <p:nvSpPr>
            <p:cNvPr id="21" name="TextBox 20">
              <a:extLst>
                <a:ext uri="{FF2B5EF4-FFF2-40B4-BE49-F238E27FC236}">
                  <a16:creationId xmlns:a16="http://schemas.microsoft.com/office/drawing/2014/main" id="{959048DF-EB4F-68B0-2B4F-E0E89EB56A22}"/>
                </a:ext>
              </a:extLst>
            </p:cNvPr>
            <p:cNvSpPr txBox="1"/>
            <p:nvPr/>
          </p:nvSpPr>
          <p:spPr>
            <a:xfrm>
              <a:off x="2780351" y="2809338"/>
              <a:ext cx="1467068" cy="400110"/>
            </a:xfrm>
            <a:prstGeom prst="rect">
              <a:avLst/>
            </a:prstGeom>
            <a:noFill/>
          </p:spPr>
          <p:txBody>
            <a:bodyPr wrap="none" rtlCol="0">
              <a:spAutoFit/>
            </a:bodyPr>
            <a:lstStyle/>
            <a:p>
              <a:pPr algn="ctr"/>
              <a:r>
                <a:rPr lang="tr-TR" sz="1000" dirty="0"/>
                <a:t>Enerji Geri Kazanımlı</a:t>
              </a:r>
            </a:p>
            <a:p>
              <a:pPr algn="ctr"/>
              <a:r>
                <a:rPr lang="tr-TR" sz="1000" dirty="0"/>
                <a:t>Yarı Aktif Süspansiyon</a:t>
              </a:r>
            </a:p>
          </p:txBody>
        </p:sp>
        <p:grpSp>
          <p:nvGrpSpPr>
            <p:cNvPr id="42" name="Group 41">
              <a:extLst>
                <a:ext uri="{FF2B5EF4-FFF2-40B4-BE49-F238E27FC236}">
                  <a16:creationId xmlns:a16="http://schemas.microsoft.com/office/drawing/2014/main" id="{797A70CA-8FF4-085C-9A21-CFFBF7C42821}"/>
                </a:ext>
              </a:extLst>
            </p:cNvPr>
            <p:cNvGrpSpPr/>
            <p:nvPr/>
          </p:nvGrpSpPr>
          <p:grpSpPr>
            <a:xfrm>
              <a:off x="7679116" y="4321754"/>
              <a:ext cx="1786077" cy="943355"/>
              <a:chOff x="7778831" y="4492201"/>
              <a:chExt cx="1967205" cy="920437"/>
            </a:xfrm>
          </p:grpSpPr>
          <p:pic>
            <p:nvPicPr>
              <p:cNvPr id="1034" name="Picture 10" descr="Engine icon - Free download on Iconfinder">
                <a:extLst>
                  <a:ext uri="{FF2B5EF4-FFF2-40B4-BE49-F238E27FC236}">
                    <a16:creationId xmlns:a16="http://schemas.microsoft.com/office/drawing/2014/main" id="{678ACAF6-F39E-B0AF-BB12-18EBE548B0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89610" y="4492201"/>
                <a:ext cx="658628" cy="6586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3228716-4004-C04A-2A47-C89381F0B6A4}"/>
                  </a:ext>
                </a:extLst>
              </p:cNvPr>
              <p:cNvSpPr txBox="1"/>
              <p:nvPr/>
            </p:nvSpPr>
            <p:spPr>
              <a:xfrm>
                <a:off x="7778831" y="5166417"/>
                <a:ext cx="1967205" cy="246221"/>
              </a:xfrm>
              <a:prstGeom prst="rect">
                <a:avLst/>
              </a:prstGeom>
              <a:noFill/>
            </p:spPr>
            <p:txBody>
              <a:bodyPr wrap="none" rtlCol="0">
                <a:spAutoFit/>
              </a:bodyPr>
              <a:lstStyle/>
              <a:p>
                <a:pPr algn="ctr"/>
                <a:r>
                  <a:rPr lang="tr-TR" sz="1000" dirty="0"/>
                  <a:t>Menzil Uzatıcı Hidrojen Motoru </a:t>
                </a:r>
              </a:p>
            </p:txBody>
          </p:sp>
        </p:grpSp>
        <p:grpSp>
          <p:nvGrpSpPr>
            <p:cNvPr id="39" name="Group 38">
              <a:extLst>
                <a:ext uri="{FF2B5EF4-FFF2-40B4-BE49-F238E27FC236}">
                  <a16:creationId xmlns:a16="http://schemas.microsoft.com/office/drawing/2014/main" id="{45F203AD-142C-8DDF-824A-1B99C57B2664}"/>
                </a:ext>
              </a:extLst>
            </p:cNvPr>
            <p:cNvGrpSpPr/>
            <p:nvPr/>
          </p:nvGrpSpPr>
          <p:grpSpPr>
            <a:xfrm>
              <a:off x="8442307" y="3305997"/>
              <a:ext cx="942130" cy="771716"/>
              <a:chOff x="8567689" y="3364929"/>
              <a:chExt cx="994183" cy="907256"/>
            </a:xfrm>
          </p:grpSpPr>
          <p:pic>
            <p:nvPicPr>
              <p:cNvPr id="14" name="Picture 13">
                <a:extLst>
                  <a:ext uri="{FF2B5EF4-FFF2-40B4-BE49-F238E27FC236}">
                    <a16:creationId xmlns:a16="http://schemas.microsoft.com/office/drawing/2014/main" id="{A1DE8212-6148-82E5-8744-BD678EE34D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28931" y="3364929"/>
                <a:ext cx="673444" cy="666705"/>
              </a:xfrm>
              <a:prstGeom prst="rect">
                <a:avLst/>
              </a:prstGeom>
            </p:spPr>
          </p:pic>
          <p:sp>
            <p:nvSpPr>
              <p:cNvPr id="23" name="TextBox 22">
                <a:extLst>
                  <a:ext uri="{FF2B5EF4-FFF2-40B4-BE49-F238E27FC236}">
                    <a16:creationId xmlns:a16="http://schemas.microsoft.com/office/drawing/2014/main" id="{B5710E33-B798-505D-6593-39C0E57DFC8A}"/>
                  </a:ext>
                </a:extLst>
              </p:cNvPr>
              <p:cNvSpPr txBox="1"/>
              <p:nvPr/>
            </p:nvSpPr>
            <p:spPr>
              <a:xfrm>
                <a:off x="8567689" y="4025964"/>
                <a:ext cx="994183" cy="246221"/>
              </a:xfrm>
              <a:prstGeom prst="rect">
                <a:avLst/>
              </a:prstGeom>
              <a:noFill/>
            </p:spPr>
            <p:txBody>
              <a:bodyPr wrap="none" rtlCol="0">
                <a:spAutoFit/>
              </a:bodyPr>
              <a:lstStyle/>
              <a:p>
                <a:pPr algn="ctr"/>
                <a:r>
                  <a:rPr lang="tr-TR" sz="1000" dirty="0"/>
                  <a:t>PEM Yakıt Pili</a:t>
                </a:r>
              </a:p>
            </p:txBody>
          </p:sp>
        </p:grpSp>
        <p:grpSp>
          <p:nvGrpSpPr>
            <p:cNvPr id="38" name="Group 37">
              <a:extLst>
                <a:ext uri="{FF2B5EF4-FFF2-40B4-BE49-F238E27FC236}">
                  <a16:creationId xmlns:a16="http://schemas.microsoft.com/office/drawing/2014/main" id="{421CA8EA-3E71-6CA0-5B39-F47E5CB8BA44}"/>
                </a:ext>
              </a:extLst>
            </p:cNvPr>
            <p:cNvGrpSpPr/>
            <p:nvPr/>
          </p:nvGrpSpPr>
          <p:grpSpPr>
            <a:xfrm>
              <a:off x="7690348" y="2404933"/>
              <a:ext cx="1774845" cy="776315"/>
              <a:chOff x="7690348" y="2404933"/>
              <a:chExt cx="1774845" cy="776315"/>
            </a:xfrm>
          </p:grpSpPr>
          <p:pic>
            <p:nvPicPr>
              <p:cNvPr id="15" name="Picture 14">
                <a:extLst>
                  <a:ext uri="{FF2B5EF4-FFF2-40B4-BE49-F238E27FC236}">
                    <a16:creationId xmlns:a16="http://schemas.microsoft.com/office/drawing/2014/main" id="{D616D26A-385C-0AA8-F705-3B5AE40C51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40358" y="2404933"/>
                <a:ext cx="701949" cy="626248"/>
              </a:xfrm>
              <a:prstGeom prst="rect">
                <a:avLst/>
              </a:prstGeom>
            </p:spPr>
          </p:pic>
          <p:sp>
            <p:nvSpPr>
              <p:cNvPr id="24" name="TextBox 23">
                <a:extLst>
                  <a:ext uri="{FF2B5EF4-FFF2-40B4-BE49-F238E27FC236}">
                    <a16:creationId xmlns:a16="http://schemas.microsoft.com/office/drawing/2014/main" id="{66DB18DA-B02B-1B2A-DFDC-A4D2C95E1EF3}"/>
                  </a:ext>
                </a:extLst>
              </p:cNvPr>
              <p:cNvSpPr txBox="1"/>
              <p:nvPr/>
            </p:nvSpPr>
            <p:spPr>
              <a:xfrm>
                <a:off x="7690348" y="2935027"/>
                <a:ext cx="1774845" cy="246221"/>
              </a:xfrm>
              <a:prstGeom prst="rect">
                <a:avLst/>
              </a:prstGeom>
              <a:noFill/>
            </p:spPr>
            <p:txBody>
              <a:bodyPr wrap="none" rtlCol="0">
                <a:spAutoFit/>
              </a:bodyPr>
              <a:lstStyle/>
              <a:p>
                <a:pPr algn="ctr"/>
                <a:r>
                  <a:rPr lang="tr-TR" sz="1000" dirty="0"/>
                  <a:t>Sürdürülebilir Hidrojen Yakıt</a:t>
                </a:r>
              </a:p>
            </p:txBody>
          </p:sp>
        </p:grpSp>
        <p:grpSp>
          <p:nvGrpSpPr>
            <p:cNvPr id="43" name="Group 42">
              <a:extLst>
                <a:ext uri="{FF2B5EF4-FFF2-40B4-BE49-F238E27FC236}">
                  <a16:creationId xmlns:a16="http://schemas.microsoft.com/office/drawing/2014/main" id="{09A8C92A-46BD-DA1F-A981-6219DBD256FF}"/>
                </a:ext>
              </a:extLst>
            </p:cNvPr>
            <p:cNvGrpSpPr/>
            <p:nvPr/>
          </p:nvGrpSpPr>
          <p:grpSpPr>
            <a:xfrm>
              <a:off x="5251629" y="3990528"/>
              <a:ext cx="2447816" cy="1449111"/>
              <a:chOff x="5372487" y="3750288"/>
              <a:chExt cx="2950226" cy="1669247"/>
            </a:xfrm>
          </p:grpSpPr>
          <p:pic>
            <p:nvPicPr>
              <p:cNvPr id="12" name="Resim 5" descr="ray, metal, trabzan, merdiven içeren bir resim&#10;&#10;Açıklama otomatik olarak oluşturuldu">
                <a:extLst>
                  <a:ext uri="{FF2B5EF4-FFF2-40B4-BE49-F238E27FC236}">
                    <a16:creationId xmlns:a16="http://schemas.microsoft.com/office/drawing/2014/main" id="{87EDA6A7-5DB6-9810-C2F7-96AB97E2FF17}"/>
                  </a:ext>
                </a:extLst>
              </p:cNvPr>
              <p:cNvPicPr>
                <a:picLocks noChangeAspect="1"/>
              </p:cNvPicPr>
              <p:nvPr/>
            </p:nvPicPr>
            <p:blipFill rotWithShape="1">
              <a:blip r:embed="rId16"/>
              <a:srcRect r="-22591" b="-22591"/>
              <a:stretch/>
            </p:blipFill>
            <p:spPr>
              <a:xfrm>
                <a:off x="5446382" y="3750288"/>
                <a:ext cx="2876331" cy="1669247"/>
              </a:xfrm>
              <a:prstGeom prst="rect">
                <a:avLst/>
              </a:prstGeom>
            </p:spPr>
          </p:pic>
          <p:sp>
            <p:nvSpPr>
              <p:cNvPr id="31" name="TextBox 30">
                <a:extLst>
                  <a:ext uri="{FF2B5EF4-FFF2-40B4-BE49-F238E27FC236}">
                    <a16:creationId xmlns:a16="http://schemas.microsoft.com/office/drawing/2014/main" id="{913118E7-F736-776F-507F-3102198C5EA9}"/>
                  </a:ext>
                </a:extLst>
              </p:cNvPr>
              <p:cNvSpPr txBox="1"/>
              <p:nvPr/>
            </p:nvSpPr>
            <p:spPr>
              <a:xfrm>
                <a:off x="5372487" y="5073063"/>
                <a:ext cx="2202847" cy="246221"/>
              </a:xfrm>
              <a:prstGeom prst="rect">
                <a:avLst/>
              </a:prstGeom>
              <a:noFill/>
            </p:spPr>
            <p:txBody>
              <a:bodyPr wrap="none" rtlCol="0">
                <a:spAutoFit/>
              </a:bodyPr>
              <a:lstStyle/>
              <a:p>
                <a:pPr algn="ctr"/>
                <a:r>
                  <a:rPr lang="tr-TR" sz="1000" dirty="0"/>
                  <a:t>Sürdürülebilir Kompozit Malzemeler</a:t>
                </a:r>
              </a:p>
            </p:txBody>
          </p:sp>
        </p:grpSp>
        <p:sp>
          <p:nvSpPr>
            <p:cNvPr id="35" name="TextBox 34">
              <a:extLst>
                <a:ext uri="{FF2B5EF4-FFF2-40B4-BE49-F238E27FC236}">
                  <a16:creationId xmlns:a16="http://schemas.microsoft.com/office/drawing/2014/main" id="{56557BE9-08BE-D615-1E28-AD4CA5C9798C}"/>
                </a:ext>
              </a:extLst>
            </p:cNvPr>
            <p:cNvSpPr txBox="1"/>
            <p:nvPr/>
          </p:nvSpPr>
          <p:spPr>
            <a:xfrm>
              <a:off x="4480410" y="3589297"/>
              <a:ext cx="2515433" cy="246221"/>
            </a:xfrm>
            <a:prstGeom prst="rect">
              <a:avLst/>
            </a:prstGeom>
            <a:noFill/>
          </p:spPr>
          <p:txBody>
            <a:bodyPr wrap="none" rtlCol="0">
              <a:spAutoFit/>
            </a:bodyPr>
            <a:lstStyle/>
            <a:p>
              <a:pPr algn="ctr"/>
              <a:r>
                <a:rPr lang="tr-TR" sz="1000" dirty="0"/>
                <a:t>Sürdürülebilir Enerji Depolama Sistemleri</a:t>
              </a:r>
            </a:p>
          </p:txBody>
        </p:sp>
        <p:grpSp>
          <p:nvGrpSpPr>
            <p:cNvPr id="47" name="Group 46">
              <a:extLst>
                <a:ext uri="{FF2B5EF4-FFF2-40B4-BE49-F238E27FC236}">
                  <a16:creationId xmlns:a16="http://schemas.microsoft.com/office/drawing/2014/main" id="{1C8B7E61-0684-3C5E-474D-824968C7ADC8}"/>
                </a:ext>
              </a:extLst>
            </p:cNvPr>
            <p:cNvGrpSpPr/>
            <p:nvPr/>
          </p:nvGrpSpPr>
          <p:grpSpPr>
            <a:xfrm>
              <a:off x="2369663" y="3999430"/>
              <a:ext cx="1574470" cy="995427"/>
              <a:chOff x="1359733" y="4385632"/>
              <a:chExt cx="1574470" cy="995427"/>
            </a:xfrm>
          </p:grpSpPr>
          <p:pic>
            <p:nvPicPr>
              <p:cNvPr id="1032" name="Picture 8" descr="Zetaloft+ as sustainable alternative for car seat applications - TENOWO  NONWOVENS">
                <a:extLst>
                  <a:ext uri="{FF2B5EF4-FFF2-40B4-BE49-F238E27FC236}">
                    <a16:creationId xmlns:a16="http://schemas.microsoft.com/office/drawing/2014/main" id="{15CF60BD-1CFD-D7D2-4746-D3ABE9A2F74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8737" y="4385632"/>
                <a:ext cx="721016" cy="72101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EF8648A-879F-53F7-2737-6EA98606EA12}"/>
                  </a:ext>
                </a:extLst>
              </p:cNvPr>
              <p:cNvSpPr txBox="1"/>
              <p:nvPr/>
            </p:nvSpPr>
            <p:spPr>
              <a:xfrm>
                <a:off x="1359733" y="5134838"/>
                <a:ext cx="1574470" cy="246221"/>
              </a:xfrm>
              <a:prstGeom prst="rect">
                <a:avLst/>
              </a:prstGeom>
              <a:noFill/>
            </p:spPr>
            <p:txBody>
              <a:bodyPr wrap="none" rtlCol="0">
                <a:spAutoFit/>
              </a:bodyPr>
              <a:lstStyle/>
              <a:p>
                <a:pPr algn="ctr"/>
                <a:r>
                  <a:rPr lang="tr-TR" sz="1000" dirty="0"/>
                  <a:t>Çevre Dostu Koltuk Kılıfı</a:t>
                </a:r>
              </a:p>
            </p:txBody>
          </p:sp>
        </p:grpSp>
        <p:sp>
          <p:nvSpPr>
            <p:cNvPr id="37" name="TextBox 36">
              <a:extLst>
                <a:ext uri="{FF2B5EF4-FFF2-40B4-BE49-F238E27FC236}">
                  <a16:creationId xmlns:a16="http://schemas.microsoft.com/office/drawing/2014/main" id="{F76F7901-336C-AE9E-3831-20BD6FC8C959}"/>
                </a:ext>
              </a:extLst>
            </p:cNvPr>
            <p:cNvSpPr txBox="1"/>
            <p:nvPr/>
          </p:nvSpPr>
          <p:spPr>
            <a:xfrm>
              <a:off x="3020501" y="5091241"/>
              <a:ext cx="1396537" cy="246221"/>
            </a:xfrm>
            <a:prstGeom prst="rect">
              <a:avLst/>
            </a:prstGeom>
            <a:noFill/>
          </p:spPr>
          <p:txBody>
            <a:bodyPr wrap="none" rtlCol="0">
              <a:spAutoFit/>
            </a:bodyPr>
            <a:lstStyle/>
            <a:p>
              <a:pPr algn="ctr"/>
              <a:r>
                <a:rPr lang="tr-TR" sz="1000" dirty="0"/>
                <a:t>Aktif Gürültü Kontrolü</a:t>
              </a:r>
            </a:p>
          </p:txBody>
        </p:sp>
        <p:pic>
          <p:nvPicPr>
            <p:cNvPr id="5" name="Picture 4" descr="Blockchain - Free security icons">
              <a:extLst>
                <a:ext uri="{FF2B5EF4-FFF2-40B4-BE49-F238E27FC236}">
                  <a16:creationId xmlns:a16="http://schemas.microsoft.com/office/drawing/2014/main" id="{D480BF79-1531-0266-D06D-6F4C0FEC42A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H="1">
              <a:off x="736406" y="4519450"/>
              <a:ext cx="753633" cy="753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F0DF4C-00ED-2EC5-0199-A0A471978BAF}"/>
                </a:ext>
              </a:extLst>
            </p:cNvPr>
            <p:cNvSpPr txBox="1"/>
            <p:nvPr/>
          </p:nvSpPr>
          <p:spPr>
            <a:xfrm>
              <a:off x="409405" y="5229498"/>
              <a:ext cx="1540806" cy="246221"/>
            </a:xfrm>
            <a:prstGeom prst="rect">
              <a:avLst/>
            </a:prstGeom>
            <a:noFill/>
          </p:spPr>
          <p:txBody>
            <a:bodyPr wrap="none" rtlCol="0">
              <a:spAutoFit/>
            </a:bodyPr>
            <a:lstStyle/>
            <a:p>
              <a:pPr algn="ctr"/>
              <a:r>
                <a:rPr lang="tr-TR" sz="1000" dirty="0"/>
                <a:t>Dağıtık Sistem Altyapısı</a:t>
              </a:r>
            </a:p>
          </p:txBody>
        </p:sp>
      </p:grpSp>
    </p:spTree>
    <p:extLst>
      <p:ext uri="{BB962C8B-B14F-4D97-AF65-F5344CB8AC3E}">
        <p14:creationId xmlns:p14="http://schemas.microsoft.com/office/powerpoint/2010/main" val="364237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1293091">
            <a:off x="2384732" y="28103"/>
            <a:ext cx="5375160" cy="5518438"/>
          </a:xfrm>
          <a:prstGeom prst="ellipse">
            <a:avLst/>
          </a:prstGeom>
          <a:noFill/>
          <a:ln>
            <a:solidFill>
              <a:schemeClr val="accent4">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Oval 5"/>
          <p:cNvSpPr/>
          <p:nvPr/>
        </p:nvSpPr>
        <p:spPr>
          <a:xfrm rot="1293091">
            <a:off x="3352213" y="604327"/>
            <a:ext cx="3457999" cy="4512777"/>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Oval 4"/>
          <p:cNvSpPr/>
          <p:nvPr/>
        </p:nvSpPr>
        <p:spPr>
          <a:xfrm rot="1293091">
            <a:off x="3982882" y="1497331"/>
            <a:ext cx="2262402" cy="2633472"/>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8" name="Metin kutusu 27"/>
          <p:cNvSpPr txBox="1"/>
          <p:nvPr/>
        </p:nvSpPr>
        <p:spPr>
          <a:xfrm>
            <a:off x="8023238" y="4744590"/>
            <a:ext cx="1964172" cy="261610"/>
          </a:xfrm>
          <a:prstGeom prst="rect">
            <a:avLst/>
          </a:prstGeom>
          <a:solidFill>
            <a:schemeClr val="bg1"/>
          </a:solidFill>
          <a:effectLst>
            <a:softEdge rad="63500"/>
          </a:effectLst>
        </p:spPr>
        <p:txBody>
          <a:bodyPr wrap="square" rtlCol="0">
            <a:spAutoFit/>
          </a:bodyPr>
          <a:lstStyle/>
          <a:p>
            <a:pPr algn="ctr"/>
            <a:r>
              <a:rPr lang="tr-TR" sz="1100" dirty="0"/>
              <a:t>Platform Ortakları</a:t>
            </a:r>
          </a:p>
        </p:txBody>
      </p:sp>
      <p:sp>
        <p:nvSpPr>
          <p:cNvPr id="27" name="Oval 26"/>
          <p:cNvSpPr/>
          <p:nvPr/>
        </p:nvSpPr>
        <p:spPr>
          <a:xfrm rot="1293091">
            <a:off x="7991763" y="4780192"/>
            <a:ext cx="217034" cy="190407"/>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32" name="Metin kutusu 31"/>
          <p:cNvSpPr txBox="1"/>
          <p:nvPr/>
        </p:nvSpPr>
        <p:spPr>
          <a:xfrm>
            <a:off x="8100280" y="5043414"/>
            <a:ext cx="1964172" cy="507831"/>
          </a:xfrm>
          <a:prstGeom prst="rect">
            <a:avLst/>
          </a:prstGeom>
          <a:solidFill>
            <a:schemeClr val="bg1"/>
          </a:solidFill>
          <a:effectLst>
            <a:softEdge rad="63500"/>
          </a:effectLst>
        </p:spPr>
        <p:txBody>
          <a:bodyPr wrap="square" rtlCol="0">
            <a:spAutoFit/>
          </a:bodyPr>
          <a:lstStyle/>
          <a:p>
            <a:pPr algn="ctr"/>
            <a:r>
              <a:rPr lang="tr-TR" sz="900" dirty="0"/>
              <a:t>İşbirliği Kurulan</a:t>
            </a:r>
          </a:p>
          <a:p>
            <a:pPr algn="ctr"/>
            <a:r>
              <a:rPr lang="tr-TR" sz="900" dirty="0"/>
              <a:t>Ulusal/Uluslararası Diğer Platformlar-Kurumlar-Yapılar</a:t>
            </a:r>
          </a:p>
        </p:txBody>
      </p:sp>
      <p:sp>
        <p:nvSpPr>
          <p:cNvPr id="33" name="Oval 32"/>
          <p:cNvSpPr/>
          <p:nvPr/>
        </p:nvSpPr>
        <p:spPr>
          <a:xfrm rot="1293091">
            <a:off x="7991763" y="5127577"/>
            <a:ext cx="217034" cy="190407"/>
          </a:xfrm>
          <a:prstGeom prst="ellipse">
            <a:avLst/>
          </a:prstGeom>
          <a:noFill/>
          <a:ln>
            <a:solidFill>
              <a:schemeClr val="accent4">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schemeClr val="tx1"/>
              </a:solidFill>
            </a:endParaRPr>
          </a:p>
        </p:txBody>
      </p:sp>
      <p:sp>
        <p:nvSpPr>
          <p:cNvPr id="34" name="Unvan 1"/>
          <p:cNvSpPr>
            <a:spLocks noGrp="1"/>
          </p:cNvSpPr>
          <p:nvPr>
            <p:ph type="title"/>
          </p:nvPr>
        </p:nvSpPr>
        <p:spPr>
          <a:xfrm>
            <a:off x="175997" y="119740"/>
            <a:ext cx="9072000" cy="246221"/>
          </a:xfrm>
        </p:spPr>
        <p:txBody>
          <a:bodyPr wrap="square">
            <a:spAutoFit/>
          </a:bodyPr>
          <a:lstStyle/>
          <a:p>
            <a:pPr>
              <a:lnSpc>
                <a:spcPct val="100000"/>
              </a:lnSpc>
              <a:buClr>
                <a:srgbClr val="000000"/>
              </a:buClr>
            </a:pPr>
            <a:r>
              <a:rPr lang="tr-TR" sz="1600" b="1" dirty="0">
                <a:solidFill>
                  <a:srgbClr val="C00000"/>
                </a:solidFill>
                <a:latin typeface="Calibri" panose="020F0502020204030204" pitchFamily="34" charset="0"/>
                <a:cs typeface="Calibri" panose="020F0502020204030204" pitchFamily="34" charset="0"/>
              </a:rPr>
              <a:t>İLATERA Ekosistem Yönetimi: Paydaşlar</a:t>
            </a:r>
          </a:p>
        </p:txBody>
      </p:sp>
      <p:pic>
        <p:nvPicPr>
          <p:cNvPr id="2" name="Picture 1">
            <a:extLst>
              <a:ext uri="{FF2B5EF4-FFF2-40B4-BE49-F238E27FC236}">
                <a16:creationId xmlns:a16="http://schemas.microsoft.com/office/drawing/2014/main" id="{9763C4EA-E74B-9D7F-8295-66E23974CD5F}"/>
              </a:ext>
            </a:extLst>
          </p:cNvPr>
          <p:cNvPicPr>
            <a:picLocks noChangeAspect="1"/>
          </p:cNvPicPr>
          <p:nvPr/>
        </p:nvPicPr>
        <p:blipFill>
          <a:blip r:embed="rId3"/>
          <a:stretch>
            <a:fillRect/>
          </a:stretch>
        </p:blipFill>
        <p:spPr>
          <a:xfrm>
            <a:off x="8634779" y="74346"/>
            <a:ext cx="1392487" cy="611699"/>
          </a:xfrm>
          <a:prstGeom prst="rect">
            <a:avLst/>
          </a:prstGeom>
        </p:spPr>
      </p:pic>
      <p:grpSp>
        <p:nvGrpSpPr>
          <p:cNvPr id="3" name="Group 2">
            <a:extLst>
              <a:ext uri="{FF2B5EF4-FFF2-40B4-BE49-F238E27FC236}">
                <a16:creationId xmlns:a16="http://schemas.microsoft.com/office/drawing/2014/main" id="{28114F7F-54F3-3B96-40A2-87E67B90B950}"/>
              </a:ext>
            </a:extLst>
          </p:cNvPr>
          <p:cNvGrpSpPr/>
          <p:nvPr/>
        </p:nvGrpSpPr>
        <p:grpSpPr>
          <a:xfrm>
            <a:off x="4478145" y="2101119"/>
            <a:ext cx="1917811" cy="1187085"/>
            <a:chOff x="3287852" y="5735320"/>
            <a:chExt cx="1016625" cy="619320"/>
          </a:xfrm>
        </p:grpSpPr>
        <p:pic>
          <p:nvPicPr>
            <p:cNvPr id="4" name="Picture 3">
              <a:extLst>
                <a:ext uri="{FF2B5EF4-FFF2-40B4-BE49-F238E27FC236}">
                  <a16:creationId xmlns:a16="http://schemas.microsoft.com/office/drawing/2014/main" id="{43851895-EBA6-E667-B500-679855865E73}"/>
                </a:ext>
              </a:extLst>
            </p:cNvPr>
            <p:cNvPicPr>
              <a:picLocks noChangeAspect="1"/>
            </p:cNvPicPr>
            <p:nvPr/>
          </p:nvPicPr>
          <p:blipFill>
            <a:blip r:embed="rId4"/>
            <a:stretch>
              <a:fillRect/>
            </a:stretch>
          </p:blipFill>
          <p:spPr>
            <a:xfrm>
              <a:off x="3350373" y="5735320"/>
              <a:ext cx="658643" cy="462206"/>
            </a:xfrm>
            <a:prstGeom prst="rect">
              <a:avLst/>
            </a:prstGeom>
          </p:spPr>
        </p:pic>
        <p:sp>
          <p:nvSpPr>
            <p:cNvPr id="36" name="TextBox 35">
              <a:extLst>
                <a:ext uri="{FF2B5EF4-FFF2-40B4-BE49-F238E27FC236}">
                  <a16:creationId xmlns:a16="http://schemas.microsoft.com/office/drawing/2014/main" id="{0192AE94-F628-B95C-F7CA-308C1E4654F9}"/>
                </a:ext>
              </a:extLst>
            </p:cNvPr>
            <p:cNvSpPr txBox="1"/>
            <p:nvPr/>
          </p:nvSpPr>
          <p:spPr>
            <a:xfrm>
              <a:off x="3287852" y="6175171"/>
              <a:ext cx="1016625" cy="179469"/>
            </a:xfrm>
            <a:prstGeom prst="rect">
              <a:avLst/>
            </a:prstGeom>
            <a:noFill/>
          </p:spPr>
          <p:txBody>
            <a:bodyPr wrap="square" rtlCol="0">
              <a:spAutoFit/>
            </a:bodyPr>
            <a:lstStyle/>
            <a:p>
              <a:r>
                <a:rPr lang="en-TR" sz="1600" b="1" dirty="0">
                  <a:solidFill>
                    <a:schemeClr val="accent1">
                      <a:lumMod val="50000"/>
                    </a:schemeClr>
                  </a:solidFill>
                  <a:latin typeface="Baskerville Old Face" panose="02020602080505020303" pitchFamily="18" charset="77"/>
                </a:rPr>
                <a:t>İLATAM</a:t>
              </a:r>
            </a:p>
          </p:txBody>
        </p:sp>
      </p:grpSp>
      <p:pic>
        <p:nvPicPr>
          <p:cNvPr id="37" name="Picture 36">
            <a:extLst>
              <a:ext uri="{FF2B5EF4-FFF2-40B4-BE49-F238E27FC236}">
                <a16:creationId xmlns:a16="http://schemas.microsoft.com/office/drawing/2014/main" id="{F94DEE42-EC3F-184C-0528-56A49CD9D588}"/>
              </a:ext>
            </a:extLst>
          </p:cNvPr>
          <p:cNvPicPr>
            <a:picLocks noChangeAspect="1"/>
          </p:cNvPicPr>
          <p:nvPr/>
        </p:nvPicPr>
        <p:blipFill>
          <a:blip r:embed="rId5"/>
          <a:stretch>
            <a:fillRect/>
          </a:stretch>
        </p:blipFill>
        <p:spPr>
          <a:xfrm>
            <a:off x="3869370" y="2092326"/>
            <a:ext cx="540149" cy="571327"/>
          </a:xfrm>
          <a:prstGeom prst="rect">
            <a:avLst/>
          </a:prstGeom>
        </p:spPr>
      </p:pic>
      <p:pic>
        <p:nvPicPr>
          <p:cNvPr id="38" name="Picture 37">
            <a:extLst>
              <a:ext uri="{FF2B5EF4-FFF2-40B4-BE49-F238E27FC236}">
                <a16:creationId xmlns:a16="http://schemas.microsoft.com/office/drawing/2014/main" id="{0FE62810-21BE-3929-1E2B-C282E075CF9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064153" y="3583591"/>
            <a:ext cx="540149" cy="563982"/>
          </a:xfrm>
          <a:prstGeom prst="rect">
            <a:avLst/>
          </a:prstGeom>
        </p:spPr>
      </p:pic>
      <p:pic>
        <p:nvPicPr>
          <p:cNvPr id="39" name="Picture 38">
            <a:extLst>
              <a:ext uri="{FF2B5EF4-FFF2-40B4-BE49-F238E27FC236}">
                <a16:creationId xmlns:a16="http://schemas.microsoft.com/office/drawing/2014/main" id="{35B7A346-AB84-AD68-7535-21E5B62F2C45}"/>
              </a:ext>
            </a:extLst>
          </p:cNvPr>
          <p:cNvPicPr>
            <a:picLocks noChangeAspect="1"/>
          </p:cNvPicPr>
          <p:nvPr/>
        </p:nvPicPr>
        <p:blipFill>
          <a:blip r:embed="rId4"/>
          <a:stretch>
            <a:fillRect/>
          </a:stretch>
        </p:blipFill>
        <p:spPr>
          <a:xfrm>
            <a:off x="4825159" y="1293923"/>
            <a:ext cx="738706" cy="540000"/>
          </a:xfrm>
          <a:prstGeom prst="rect">
            <a:avLst/>
          </a:prstGeom>
        </p:spPr>
      </p:pic>
      <p:pic>
        <p:nvPicPr>
          <p:cNvPr id="40" name="Picture 2">
            <a:extLst>
              <a:ext uri="{FF2B5EF4-FFF2-40B4-BE49-F238E27FC236}">
                <a16:creationId xmlns:a16="http://schemas.microsoft.com/office/drawing/2014/main" id="{8393B4A4-FDEA-C11C-4DA6-79E486FB58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933" y="3599762"/>
            <a:ext cx="1133142" cy="34255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128F28CD-580F-19CD-81D3-1F16C936108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806515" y="1826703"/>
            <a:ext cx="658643" cy="669503"/>
          </a:xfrm>
          <a:prstGeom prst="rect">
            <a:avLst/>
          </a:prstGeom>
        </p:spPr>
      </p:pic>
      <p:pic>
        <p:nvPicPr>
          <p:cNvPr id="1028" name="Picture 4" descr="Kastamonu Entegre">
            <a:extLst>
              <a:ext uri="{FF2B5EF4-FFF2-40B4-BE49-F238E27FC236}">
                <a16:creationId xmlns:a16="http://schemas.microsoft.com/office/drawing/2014/main" id="{BAEBDD99-9182-82D6-1BAA-85BF9BBD8C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6701" y="2575316"/>
            <a:ext cx="1060718" cy="10607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9025610-837B-CEF3-3D6F-719BD4F0FF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662" y="3980995"/>
            <a:ext cx="1122113" cy="5638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E Logo">
            <a:extLst>
              <a:ext uri="{FF2B5EF4-FFF2-40B4-BE49-F238E27FC236}">
                <a16:creationId xmlns:a16="http://schemas.microsoft.com/office/drawing/2014/main" id="{2D831D1F-9FD0-FA35-0868-9AD0C8FF74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1997" y="424648"/>
            <a:ext cx="505339" cy="5404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57679740-3108-E682-1177-46A5E7E447A5}"/>
              </a:ext>
            </a:extLst>
          </p:cNvPr>
          <p:cNvPicPr>
            <a:picLocks noChangeAspect="1"/>
          </p:cNvPicPr>
          <p:nvPr/>
        </p:nvPicPr>
        <p:blipFill>
          <a:blip r:embed="rId12"/>
          <a:stretch>
            <a:fillRect/>
          </a:stretch>
        </p:blipFill>
        <p:spPr>
          <a:xfrm>
            <a:off x="3682685" y="1036403"/>
            <a:ext cx="1463039" cy="236993"/>
          </a:xfrm>
          <a:prstGeom prst="rect">
            <a:avLst/>
          </a:prstGeom>
        </p:spPr>
      </p:pic>
      <p:pic>
        <p:nvPicPr>
          <p:cNvPr id="47" name="Picture 46">
            <a:extLst>
              <a:ext uri="{FF2B5EF4-FFF2-40B4-BE49-F238E27FC236}">
                <a16:creationId xmlns:a16="http://schemas.microsoft.com/office/drawing/2014/main" id="{CFB22EAE-1A52-27D4-DA84-506421F05662}"/>
              </a:ext>
            </a:extLst>
          </p:cNvPr>
          <p:cNvPicPr>
            <a:picLocks noChangeAspect="1"/>
          </p:cNvPicPr>
          <p:nvPr/>
        </p:nvPicPr>
        <p:blipFill>
          <a:blip r:embed="rId13"/>
          <a:stretch>
            <a:fillRect/>
          </a:stretch>
        </p:blipFill>
        <p:spPr>
          <a:xfrm>
            <a:off x="2793928" y="2959615"/>
            <a:ext cx="1060719" cy="288441"/>
          </a:xfrm>
          <a:prstGeom prst="rect">
            <a:avLst/>
          </a:prstGeom>
        </p:spPr>
      </p:pic>
      <p:pic>
        <p:nvPicPr>
          <p:cNvPr id="1046" name="Picture 22">
            <a:extLst>
              <a:ext uri="{FF2B5EF4-FFF2-40B4-BE49-F238E27FC236}">
                <a16:creationId xmlns:a16="http://schemas.microsoft.com/office/drawing/2014/main" id="{CF1EC6CE-4CDF-52B0-B392-06E9E5F011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2703" y="2020247"/>
            <a:ext cx="596755" cy="59522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AT - Elektrik Motorları">
            <a:extLst>
              <a:ext uri="{FF2B5EF4-FFF2-40B4-BE49-F238E27FC236}">
                <a16:creationId xmlns:a16="http://schemas.microsoft.com/office/drawing/2014/main" id="{5B9BD722-61E6-95F9-B2E4-D41B9D935B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98454" y="74346"/>
            <a:ext cx="489091" cy="48743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Kurumsal Logo - Kurumsal - Basında Okan - Basın Odası - Basında Okan -  İstanbul Okan Üniversitesi">
            <a:extLst>
              <a:ext uri="{FF2B5EF4-FFF2-40B4-BE49-F238E27FC236}">
                <a16:creationId xmlns:a16="http://schemas.microsoft.com/office/drawing/2014/main" id="{40943B32-82B8-47F3-06F7-E25214549DC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90864" y="358046"/>
            <a:ext cx="1056300" cy="104478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9BEC9CF8-170D-75A5-7A5D-78407957C91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1957" y="1182272"/>
            <a:ext cx="595652" cy="6028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Martur Fompak – Gozde IT Solutions">
            <a:extLst>
              <a:ext uri="{FF2B5EF4-FFF2-40B4-BE49-F238E27FC236}">
                <a16:creationId xmlns:a16="http://schemas.microsoft.com/office/drawing/2014/main" id="{EE964D5D-0479-B63D-43DC-55342273001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61324" y="2369106"/>
            <a:ext cx="1115193" cy="51996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Kurumsal Kimlik - ASPİLSAN">
            <a:extLst>
              <a:ext uri="{FF2B5EF4-FFF2-40B4-BE49-F238E27FC236}">
                <a16:creationId xmlns:a16="http://schemas.microsoft.com/office/drawing/2014/main" id="{AE05E180-66DD-4F5E-7D57-8639F41E20E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73465" y="3750550"/>
            <a:ext cx="1189508" cy="17777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7E5DC7AB-0337-0E86-F52C-F07B9918465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50845" y="4002585"/>
            <a:ext cx="892724" cy="505877"/>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Bülent Ecevit Üniversitesi Logo PNG Vector">
            <a:extLst>
              <a:ext uri="{FF2B5EF4-FFF2-40B4-BE49-F238E27FC236}">
                <a16:creationId xmlns:a16="http://schemas.microsoft.com/office/drawing/2014/main" id="{AFD99006-14BA-9DFA-DBAE-E1FC764F828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38379" y="4520597"/>
            <a:ext cx="602718" cy="60271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3F482A99-47E9-AD59-2B88-59EF477CF78D}"/>
              </a:ext>
            </a:extLst>
          </p:cNvPr>
          <p:cNvPicPr>
            <a:picLocks noChangeAspect="1"/>
          </p:cNvPicPr>
          <p:nvPr/>
        </p:nvPicPr>
        <p:blipFill>
          <a:blip r:embed="rId22"/>
          <a:stretch>
            <a:fillRect/>
          </a:stretch>
        </p:blipFill>
        <p:spPr>
          <a:xfrm>
            <a:off x="3617158" y="5084965"/>
            <a:ext cx="1372826" cy="339057"/>
          </a:xfrm>
          <a:prstGeom prst="rect">
            <a:avLst/>
          </a:prstGeom>
        </p:spPr>
      </p:pic>
      <p:pic>
        <p:nvPicPr>
          <p:cNvPr id="51" name="Picture 50">
            <a:extLst>
              <a:ext uri="{FF2B5EF4-FFF2-40B4-BE49-F238E27FC236}">
                <a16:creationId xmlns:a16="http://schemas.microsoft.com/office/drawing/2014/main" id="{9A208B4B-552B-9D2E-EFED-A3AD56779B19}"/>
              </a:ext>
            </a:extLst>
          </p:cNvPr>
          <p:cNvPicPr>
            <a:picLocks noChangeAspect="1"/>
          </p:cNvPicPr>
          <p:nvPr/>
        </p:nvPicPr>
        <p:blipFill>
          <a:blip r:embed="rId23"/>
          <a:stretch>
            <a:fillRect/>
          </a:stretch>
        </p:blipFill>
        <p:spPr>
          <a:xfrm>
            <a:off x="5873091" y="5084965"/>
            <a:ext cx="874652" cy="342553"/>
          </a:xfrm>
          <a:prstGeom prst="rect">
            <a:avLst/>
          </a:prstGeom>
        </p:spPr>
      </p:pic>
      <p:pic>
        <p:nvPicPr>
          <p:cNvPr id="1086" name="Picture 62" descr="Norm Çevre Teknolojileri San.ve Tic.a.ş.">
            <a:extLst>
              <a:ext uri="{FF2B5EF4-FFF2-40B4-BE49-F238E27FC236}">
                <a16:creationId xmlns:a16="http://schemas.microsoft.com/office/drawing/2014/main" id="{3D69290B-62AC-4071-22E4-77A332440F0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90647" y="4666533"/>
            <a:ext cx="1157574" cy="308687"/>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83B21C69-AE95-FAB6-D457-3A3CCBCFB5C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40513" y="3963299"/>
            <a:ext cx="473113" cy="599276"/>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2E57D3C3-6281-51F8-4199-D727CB128F2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84935" y="2518344"/>
            <a:ext cx="641099" cy="624375"/>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88889B25-5028-8C8C-07A1-A15B2FFF07C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72315" y="2062450"/>
            <a:ext cx="1460319" cy="391217"/>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6ADA51F8-D0C0-31F7-6B69-C396FC8D4C8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71567" y="1631051"/>
            <a:ext cx="1308934" cy="247981"/>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Koç University Online Courses | Coursera">
            <a:extLst>
              <a:ext uri="{FF2B5EF4-FFF2-40B4-BE49-F238E27FC236}">
                <a16:creationId xmlns:a16="http://schemas.microsoft.com/office/drawing/2014/main" id="{62D8E7E7-7697-A471-3A2E-6D4CC251D32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55577" y="899373"/>
            <a:ext cx="597533" cy="597533"/>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Logo">
            <a:extLst>
              <a:ext uri="{FF2B5EF4-FFF2-40B4-BE49-F238E27FC236}">
                <a16:creationId xmlns:a16="http://schemas.microsoft.com/office/drawing/2014/main" id="{E6D0FAB6-193D-B80A-ECE6-E5BEBB2979F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38575" y="508438"/>
            <a:ext cx="1578207" cy="526069"/>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Overview Aarhus University - NATURAL AND TECHNICAL SCIENCES - ehef.id">
            <a:extLst>
              <a:ext uri="{FF2B5EF4-FFF2-40B4-BE49-F238E27FC236}">
                <a16:creationId xmlns:a16="http://schemas.microsoft.com/office/drawing/2014/main" id="{2F038BAD-00E6-4AEE-762E-E28E9CF143B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19437" y="3332892"/>
            <a:ext cx="606597" cy="520662"/>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04604833-D1D1-62D2-914D-AD19A18AB20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57565" y="185680"/>
            <a:ext cx="505339" cy="50533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undefined">
            <a:extLst>
              <a:ext uri="{FF2B5EF4-FFF2-40B4-BE49-F238E27FC236}">
                <a16:creationId xmlns:a16="http://schemas.microsoft.com/office/drawing/2014/main" id="{92DA7E8A-2E1D-F56B-4647-AECE127AC8C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05105" y="20448"/>
            <a:ext cx="538413" cy="53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98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lum bright="70000" contrast="-70000"/>
          </a:blip>
          <a:srcRect l="64468" t="41961" r="20941" b="-3854"/>
          <a:stretch/>
        </p:blipFill>
        <p:spPr>
          <a:xfrm>
            <a:off x="7733283" y="657826"/>
            <a:ext cx="2363477" cy="5012724"/>
          </a:xfrm>
          <a:prstGeom prst="rect">
            <a:avLst/>
          </a:prstGeom>
        </p:spPr>
      </p:pic>
      <p:pic>
        <p:nvPicPr>
          <p:cNvPr id="7" name="Picture 6"/>
          <p:cNvPicPr>
            <a:picLocks noChangeAspect="1"/>
          </p:cNvPicPr>
          <p:nvPr/>
        </p:nvPicPr>
        <p:blipFill rotWithShape="1">
          <a:blip r:embed="rId3">
            <a:lum bright="70000" contrast="-70000"/>
          </a:blip>
          <a:srcRect l="17819" t="45261" r="66711" b="2493"/>
          <a:stretch/>
        </p:blipFill>
        <p:spPr>
          <a:xfrm>
            <a:off x="231273" y="1192182"/>
            <a:ext cx="2505857" cy="4231464"/>
          </a:xfrm>
          <a:prstGeom prst="rect">
            <a:avLst/>
          </a:prstGeom>
        </p:spPr>
      </p:pic>
      <p:pic>
        <p:nvPicPr>
          <p:cNvPr id="14" name="Picture 13"/>
          <p:cNvPicPr>
            <a:picLocks noChangeAspect="1"/>
          </p:cNvPicPr>
          <p:nvPr/>
        </p:nvPicPr>
        <p:blipFill rotWithShape="1">
          <a:blip r:embed="rId3">
            <a:lum bright="70000" contrast="-70000"/>
          </a:blip>
          <a:srcRect l="35721" t="41960" r="51165" b="-3852"/>
          <a:stretch/>
        </p:blipFill>
        <p:spPr>
          <a:xfrm>
            <a:off x="2813500" y="83147"/>
            <a:ext cx="2124223" cy="5012723"/>
          </a:xfrm>
          <a:prstGeom prst="rect">
            <a:avLst/>
          </a:prstGeom>
        </p:spPr>
      </p:pic>
      <p:pic>
        <p:nvPicPr>
          <p:cNvPr id="15" name="Picture 14"/>
          <p:cNvPicPr>
            <a:picLocks noChangeAspect="1"/>
          </p:cNvPicPr>
          <p:nvPr/>
        </p:nvPicPr>
        <p:blipFill rotWithShape="1">
          <a:blip r:embed="rId3">
            <a:lum bright="70000" contrast="-70000"/>
          </a:blip>
          <a:srcRect l="51960" t="41961" r="31885" b="5793"/>
          <a:stretch/>
        </p:blipFill>
        <p:spPr>
          <a:xfrm>
            <a:off x="5029567" y="88592"/>
            <a:ext cx="2616591" cy="4231464"/>
          </a:xfrm>
          <a:prstGeom prst="rect">
            <a:avLst/>
          </a:prstGeom>
        </p:spPr>
      </p:pic>
      <p:sp>
        <p:nvSpPr>
          <p:cNvPr id="84" name="CustomShape 2"/>
          <p:cNvSpPr/>
          <p:nvPr/>
        </p:nvSpPr>
        <p:spPr>
          <a:xfrm>
            <a:off x="504000" y="1457228"/>
            <a:ext cx="9069120" cy="3285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endParaRPr lang="tr-TR" sz="2000" b="0" strike="noStrike" spc="-1" dirty="0">
              <a:latin typeface="Arial"/>
            </a:endParaRPr>
          </a:p>
        </p:txBody>
      </p:sp>
      <p:sp>
        <p:nvSpPr>
          <p:cNvPr id="10" name="Unvan 1"/>
          <p:cNvSpPr txBox="1">
            <a:spLocks/>
          </p:cNvSpPr>
          <p:nvPr/>
        </p:nvSpPr>
        <p:spPr>
          <a:xfrm>
            <a:off x="159638" y="281267"/>
            <a:ext cx="4220531" cy="246221"/>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pPr>
            <a:r>
              <a:rPr lang="tr-TR" sz="1600" b="1" dirty="0">
                <a:solidFill>
                  <a:srgbClr val="C00000"/>
                </a:solidFill>
                <a:latin typeface="+mj-lt"/>
                <a:cs typeface="Calibri" panose="020F0502020204030204" pitchFamily="34" charset="0"/>
              </a:rPr>
              <a:t>İLATERA Platformu: Toplumsal Etki</a:t>
            </a:r>
          </a:p>
        </p:txBody>
      </p:sp>
      <p:pic>
        <p:nvPicPr>
          <p:cNvPr id="13" name="Picture 12">
            <a:extLst>
              <a:ext uri="{FF2B5EF4-FFF2-40B4-BE49-F238E27FC236}">
                <a16:creationId xmlns:a16="http://schemas.microsoft.com/office/drawing/2014/main" id="{A43810E4-7A8B-A8EE-AF6F-51107AD3F7CE}"/>
              </a:ext>
            </a:extLst>
          </p:cNvPr>
          <p:cNvPicPr>
            <a:picLocks noChangeAspect="1"/>
          </p:cNvPicPr>
          <p:nvPr/>
        </p:nvPicPr>
        <p:blipFill>
          <a:blip r:embed="rId4"/>
          <a:stretch>
            <a:fillRect/>
          </a:stretch>
        </p:blipFill>
        <p:spPr>
          <a:xfrm>
            <a:off x="8475133" y="148687"/>
            <a:ext cx="1392487" cy="611699"/>
          </a:xfrm>
          <a:prstGeom prst="rect">
            <a:avLst/>
          </a:prstGeom>
        </p:spPr>
      </p:pic>
      <p:sp>
        <p:nvSpPr>
          <p:cNvPr id="2" name="Rectangle 1"/>
          <p:cNvSpPr/>
          <p:nvPr/>
        </p:nvSpPr>
        <p:spPr>
          <a:xfrm>
            <a:off x="54494" y="951226"/>
            <a:ext cx="4220531" cy="1323439"/>
          </a:xfrm>
          <a:prstGeom prst="rect">
            <a:avLst/>
          </a:prstGeom>
          <a:solidFill>
            <a:schemeClr val="lt1">
              <a:alpha val="79707"/>
            </a:schemeClr>
          </a:solidFill>
          <a:ln>
            <a:noFill/>
          </a:ln>
        </p:spPr>
        <p:txBody>
          <a:bodyPr wrap="square">
            <a:spAutoFit/>
          </a:bodyPr>
          <a:lstStyle/>
          <a:p>
            <a:r>
              <a:rPr lang="tr-TR" sz="1600" b="1" dirty="0">
                <a:solidFill>
                  <a:schemeClr val="tx1"/>
                </a:solidFill>
              </a:rPr>
              <a:t>Karbonsuz Ulaşım  </a:t>
            </a:r>
          </a:p>
          <a:p>
            <a:r>
              <a:rPr lang="tr-TR" sz="1600" b="1" dirty="0">
                <a:solidFill>
                  <a:schemeClr val="tx1"/>
                </a:solidFill>
              </a:rPr>
              <a:t>Enerji Verimliliği ve </a:t>
            </a:r>
            <a:r>
              <a:rPr lang="tr-TR" sz="1600" b="1" dirty="0">
                <a:solidFill>
                  <a:srgbClr val="4B9F37"/>
                </a:solidFill>
              </a:rPr>
              <a:t>Sürdürülebilirlik</a:t>
            </a:r>
          </a:p>
          <a:p>
            <a:r>
              <a:rPr lang="tr-TR" sz="1600" b="1" dirty="0">
                <a:solidFill>
                  <a:schemeClr val="tx1"/>
                </a:solidFill>
              </a:rPr>
              <a:t>Hava Kalitesi ve </a:t>
            </a:r>
            <a:r>
              <a:rPr lang="tr-TR" sz="1600" b="1" dirty="0">
                <a:solidFill>
                  <a:srgbClr val="4B9F37"/>
                </a:solidFill>
              </a:rPr>
              <a:t>Çevre </a:t>
            </a:r>
            <a:r>
              <a:rPr lang="tr-TR" sz="1600" b="1" dirty="0">
                <a:solidFill>
                  <a:schemeClr val="tx1"/>
                </a:solidFill>
              </a:rPr>
              <a:t>Sağlığı</a:t>
            </a:r>
            <a:br>
              <a:rPr lang="tr-TR" sz="1600" dirty="0">
                <a:solidFill>
                  <a:schemeClr val="tx1"/>
                </a:solidFill>
              </a:rPr>
            </a:br>
            <a:r>
              <a:rPr lang="tr-TR" sz="1600" b="1" dirty="0">
                <a:solidFill>
                  <a:schemeClr val="tx1"/>
                </a:solidFill>
              </a:rPr>
              <a:t>Teknolojik İnovasyon ve Bilgi Transferi</a:t>
            </a:r>
            <a:br>
              <a:rPr lang="tr-TR" sz="1600" dirty="0">
                <a:solidFill>
                  <a:schemeClr val="tx1"/>
                </a:solidFill>
              </a:rPr>
            </a:br>
            <a:r>
              <a:rPr lang="tr-TR" sz="1600" b="1" dirty="0">
                <a:solidFill>
                  <a:schemeClr val="tx1"/>
                </a:solidFill>
              </a:rPr>
              <a:t>Uluslararası İşbirliği ve Diplomasi</a:t>
            </a:r>
            <a:endParaRPr lang="tr-TR" sz="3600" dirty="0">
              <a:solidFill>
                <a:srgbClr val="008000"/>
              </a:solidFill>
            </a:endParaRPr>
          </a:p>
        </p:txBody>
      </p:sp>
      <p:pic>
        <p:nvPicPr>
          <p:cNvPr id="3" name="Picture 2">
            <a:extLst>
              <a:ext uri="{FF2B5EF4-FFF2-40B4-BE49-F238E27FC236}">
                <a16:creationId xmlns:a16="http://schemas.microsoft.com/office/drawing/2014/main" id="{4F9ED92B-4D23-EA42-B3F7-B0C299782004}"/>
              </a:ext>
            </a:extLst>
          </p:cNvPr>
          <p:cNvPicPr>
            <a:picLocks noChangeAspect="1"/>
          </p:cNvPicPr>
          <p:nvPr/>
        </p:nvPicPr>
        <p:blipFill>
          <a:blip r:embed="rId5"/>
          <a:stretch>
            <a:fillRect/>
          </a:stretch>
        </p:blipFill>
        <p:spPr>
          <a:xfrm>
            <a:off x="8420220" y="823827"/>
            <a:ext cx="1418837" cy="2862134"/>
          </a:xfrm>
          <a:prstGeom prst="rect">
            <a:avLst/>
          </a:prstGeom>
        </p:spPr>
      </p:pic>
      <p:sp>
        <p:nvSpPr>
          <p:cNvPr id="18" name="Rectangle 17">
            <a:extLst>
              <a:ext uri="{FF2B5EF4-FFF2-40B4-BE49-F238E27FC236}">
                <a16:creationId xmlns:a16="http://schemas.microsoft.com/office/drawing/2014/main" id="{D9AA3936-ECF8-450E-AD07-BB289D3317C3}"/>
              </a:ext>
            </a:extLst>
          </p:cNvPr>
          <p:cNvSpPr/>
          <p:nvPr/>
        </p:nvSpPr>
        <p:spPr>
          <a:xfrm>
            <a:off x="2901413" y="3718918"/>
            <a:ext cx="6937644" cy="461665"/>
          </a:xfrm>
          <a:prstGeom prst="rect">
            <a:avLst/>
          </a:prstGeom>
          <a:solidFill>
            <a:srgbClr val="4B9F37">
              <a:alpha val="80000"/>
            </a:srgbClr>
          </a:solidFill>
        </p:spPr>
        <p:txBody>
          <a:bodyPr wrap="square">
            <a:spAutoFit/>
          </a:bodyPr>
          <a:lstStyle/>
          <a:p>
            <a:r>
              <a:rPr lang="tr-TR" sz="1200" b="1" dirty="0">
                <a:solidFill>
                  <a:schemeClr val="bg1"/>
                </a:solidFill>
              </a:rPr>
              <a:t>Sürdürebilir araç ile ilgili eğitim ve farkındalık çalışmaları</a:t>
            </a:r>
            <a:r>
              <a:rPr lang="tr-TR" sz="1200" dirty="0">
                <a:solidFill>
                  <a:schemeClr val="bg1"/>
                </a:solidFill>
              </a:rPr>
              <a:t>, kullanıcıların çevre dostu araçların çevresel avantajları, işleyişi ve günlük yaşamla entegrasyonu konusunda bilinçlenmelerini sağlar. </a:t>
            </a:r>
          </a:p>
        </p:txBody>
      </p:sp>
      <p:sp>
        <p:nvSpPr>
          <p:cNvPr id="20" name="Rectangle 19">
            <a:extLst>
              <a:ext uri="{FF2B5EF4-FFF2-40B4-BE49-F238E27FC236}">
                <a16:creationId xmlns:a16="http://schemas.microsoft.com/office/drawing/2014/main" id="{AFB8D386-7E92-E4FB-05AA-52F321F5CF52}"/>
              </a:ext>
            </a:extLst>
          </p:cNvPr>
          <p:cNvSpPr/>
          <p:nvPr/>
        </p:nvSpPr>
        <p:spPr>
          <a:xfrm>
            <a:off x="2911708" y="4912653"/>
            <a:ext cx="6937644" cy="646331"/>
          </a:xfrm>
          <a:prstGeom prst="rect">
            <a:avLst/>
          </a:prstGeom>
          <a:solidFill>
            <a:srgbClr val="A31A40">
              <a:alpha val="80000"/>
            </a:srgbClr>
          </a:solidFill>
        </p:spPr>
        <p:txBody>
          <a:bodyPr wrap="square">
            <a:spAutoFit/>
          </a:bodyPr>
          <a:lstStyle/>
          <a:p>
            <a:r>
              <a:rPr lang="tr-TR" sz="1200" dirty="0">
                <a:solidFill>
                  <a:schemeClr val="bg1"/>
                </a:solidFill>
              </a:rPr>
              <a:t>Yerel işbirlikleri, sürdürebilir araçların kullanımına dair yerel ekonomik ve sosyal etkileri değerlendirir. </a:t>
            </a:r>
            <a:r>
              <a:rPr lang="tr-TR" sz="1200" b="1" dirty="0">
                <a:solidFill>
                  <a:schemeClr val="bg1"/>
                </a:solidFill>
              </a:rPr>
              <a:t>Yerel işletmelerle yapılan işbirlikleri</a:t>
            </a:r>
            <a:r>
              <a:rPr lang="tr-TR" sz="1200" dirty="0">
                <a:solidFill>
                  <a:schemeClr val="bg1"/>
                </a:solidFill>
              </a:rPr>
              <a:t>, bu araçların yerel ekonomiye ve istihdama olan katkısını güçlendirerek toplumsal kabulü artırır.</a:t>
            </a:r>
          </a:p>
        </p:txBody>
      </p:sp>
      <p:sp>
        <p:nvSpPr>
          <p:cNvPr id="21" name="Rectangle 20">
            <a:extLst>
              <a:ext uri="{FF2B5EF4-FFF2-40B4-BE49-F238E27FC236}">
                <a16:creationId xmlns:a16="http://schemas.microsoft.com/office/drawing/2014/main" id="{AE328C0F-6780-2AB0-BF3C-EF9ED9555079}"/>
              </a:ext>
            </a:extLst>
          </p:cNvPr>
          <p:cNvSpPr/>
          <p:nvPr/>
        </p:nvSpPr>
        <p:spPr>
          <a:xfrm>
            <a:off x="2027036" y="4223921"/>
            <a:ext cx="7812021" cy="646331"/>
          </a:xfrm>
          <a:prstGeom prst="rect">
            <a:avLst/>
          </a:prstGeom>
          <a:solidFill>
            <a:srgbClr val="FE9D22">
              <a:alpha val="80000"/>
            </a:srgbClr>
          </a:solidFill>
        </p:spPr>
        <p:txBody>
          <a:bodyPr wrap="square">
            <a:spAutoFit/>
          </a:bodyPr>
          <a:lstStyle/>
          <a:p>
            <a:r>
              <a:rPr lang="tr-TR" sz="1200" b="1" dirty="0">
                <a:solidFill>
                  <a:schemeClr val="bg1"/>
                </a:solidFill>
              </a:rPr>
              <a:t>Kullanıcı deneyimi incelemeleri</a:t>
            </a:r>
            <a:r>
              <a:rPr lang="tr-TR" sz="1200" dirty="0">
                <a:solidFill>
                  <a:schemeClr val="bg1"/>
                </a:solidFill>
              </a:rPr>
              <a:t>, sürdürebilir çevre odaklı araçların günlük yaşama entegrasyonunu ve kullanıcı memnuniyetini anlamayı amaçlar. Bu incelemeler, kullanıcıların ihtiyaçlarına daha iyi cevap veren ve onların beklentilerini karşılayan çözümlerin geliştirilmesine yol açar.</a:t>
            </a:r>
          </a:p>
        </p:txBody>
      </p:sp>
      <p:sp>
        <p:nvSpPr>
          <p:cNvPr id="22" name="Rectangle 21">
            <a:extLst>
              <a:ext uri="{FF2B5EF4-FFF2-40B4-BE49-F238E27FC236}">
                <a16:creationId xmlns:a16="http://schemas.microsoft.com/office/drawing/2014/main" id="{6BBEF900-3414-F3E7-35B9-CDE72C3175CC}"/>
              </a:ext>
            </a:extLst>
          </p:cNvPr>
          <p:cNvSpPr/>
          <p:nvPr/>
        </p:nvSpPr>
        <p:spPr>
          <a:xfrm>
            <a:off x="2074985" y="3027950"/>
            <a:ext cx="6325222" cy="646331"/>
          </a:xfrm>
          <a:prstGeom prst="rect">
            <a:avLst/>
          </a:prstGeom>
          <a:solidFill>
            <a:srgbClr val="BF8B2E">
              <a:alpha val="80000"/>
            </a:srgbClr>
          </a:solidFill>
        </p:spPr>
        <p:txBody>
          <a:bodyPr wrap="square">
            <a:spAutoFit/>
          </a:bodyPr>
          <a:lstStyle/>
          <a:p>
            <a:r>
              <a:rPr lang="tr-TR" sz="1200" dirty="0">
                <a:solidFill>
                  <a:schemeClr val="bg1"/>
                </a:solidFill>
              </a:rPr>
              <a:t>Sürdürebilir araç kullanımının </a:t>
            </a:r>
            <a:r>
              <a:rPr lang="tr-TR" sz="1200" b="1" dirty="0">
                <a:solidFill>
                  <a:schemeClr val="bg1"/>
                </a:solidFill>
              </a:rPr>
              <a:t>toplumsal kabulünü irdelemek adına yapılacak çalışmalar</a:t>
            </a:r>
            <a:r>
              <a:rPr lang="tr-TR" sz="1200" dirty="0">
                <a:solidFill>
                  <a:schemeClr val="bg1"/>
                </a:solidFill>
              </a:rPr>
              <a:t>, kullanıcıların bu teknolojiye olan güvenini ve anlayışını artıracaktır. Bu sayede sürdürebilir araçların daha geniş bir kullanıcı kitlesi tarafından benimsenmesi sağlanacaktır.</a:t>
            </a:r>
          </a:p>
        </p:txBody>
      </p:sp>
      <p:sp>
        <p:nvSpPr>
          <p:cNvPr id="23" name="TextBox 22">
            <a:extLst>
              <a:ext uri="{FF2B5EF4-FFF2-40B4-BE49-F238E27FC236}">
                <a16:creationId xmlns:a16="http://schemas.microsoft.com/office/drawing/2014/main" id="{6D4F0D45-6588-0F90-1DE1-1906BBDE1CFE}"/>
              </a:ext>
            </a:extLst>
          </p:cNvPr>
          <p:cNvSpPr txBox="1"/>
          <p:nvPr/>
        </p:nvSpPr>
        <p:spPr>
          <a:xfrm>
            <a:off x="4161102" y="1236329"/>
            <a:ext cx="4220531" cy="1754326"/>
          </a:xfrm>
          <a:prstGeom prst="rect">
            <a:avLst/>
          </a:prstGeom>
          <a:solidFill>
            <a:srgbClr val="3D7F42">
              <a:alpha val="80000"/>
            </a:srgbClr>
          </a:solidFill>
        </p:spPr>
        <p:txBody>
          <a:bodyPr wrap="square" rtlCol="0">
            <a:spAutoFit/>
          </a:bodyPr>
          <a:lstStyle/>
          <a:p>
            <a:r>
              <a:rPr lang="tr-TR" sz="1200" dirty="0">
                <a:solidFill>
                  <a:schemeClr val="bg1"/>
                </a:solidFill>
              </a:rPr>
              <a:t>İleri araç teknolojileri ve enerji verimliliği projeleriyle Türkiye'nin sürdürülebilir kalkınma hedeflerine uyumunu güçlendirir, karbon azaltma taahhütlerine katkı sağlar (Paris Anlaşması). Yeşil </a:t>
            </a:r>
            <a:r>
              <a:rPr lang="tr-TR" sz="1200" dirty="0" err="1">
                <a:solidFill>
                  <a:schemeClr val="bg1"/>
                </a:solidFill>
              </a:rPr>
              <a:t>Mutabakat'ın</a:t>
            </a:r>
            <a:r>
              <a:rPr lang="tr-TR" sz="1200" dirty="0">
                <a:solidFill>
                  <a:schemeClr val="bg1"/>
                </a:solidFill>
              </a:rPr>
              <a:t> öncelikleri doğrultusunda sürdürülebilir ulaşım ve enerji projelerine odaklanarak Türkiye'nin bu stratejiye uyumunu güçlendirir, sera gazı emisyonlarını azaltarak, sürdürülebilir enerji kullanımını teşvik eder ve iklim değişikliği ile uyum sağlama hedeflerine odaklanarak Türkiye'nin UNFCCC taahhütlerini destekler.</a:t>
            </a:r>
          </a:p>
        </p:txBody>
      </p:sp>
    </p:spTree>
    <p:extLst>
      <p:ext uri="{BB962C8B-B14F-4D97-AF65-F5344CB8AC3E}">
        <p14:creationId xmlns:p14="http://schemas.microsoft.com/office/powerpoint/2010/main" val="23697893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31" name="Google Shape;531;p27"/>
          <p:cNvSpPr/>
          <p:nvPr/>
        </p:nvSpPr>
        <p:spPr>
          <a:xfrm>
            <a:off x="345849" y="3878876"/>
            <a:ext cx="5343751" cy="42534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tr-TR" sz="2000" b="1" dirty="0">
              <a:solidFill>
                <a:srgbClr val="7F7F7F"/>
              </a:solidFill>
              <a:latin typeface="Arial"/>
              <a:ea typeface="Arial"/>
              <a:cs typeface="Arial"/>
              <a:sym typeface="Arial"/>
            </a:endParaRPr>
          </a:p>
          <a:p>
            <a:pPr marL="0" marR="0" lvl="0" indent="0" algn="l" rtl="0">
              <a:spcBef>
                <a:spcPts val="0"/>
              </a:spcBef>
              <a:spcAft>
                <a:spcPts val="0"/>
              </a:spcAft>
              <a:buNone/>
            </a:pPr>
            <a:r>
              <a:rPr lang="tr-TR" sz="2000" b="1" dirty="0">
                <a:solidFill>
                  <a:srgbClr val="7F7F7F"/>
                </a:solidFill>
              </a:rPr>
              <a:t>Platform web adresi:</a:t>
            </a:r>
          </a:p>
          <a:p>
            <a:pPr marL="0" marR="0" lvl="0" indent="0" algn="l" rtl="0">
              <a:spcBef>
                <a:spcPts val="0"/>
              </a:spcBef>
              <a:spcAft>
                <a:spcPts val="0"/>
              </a:spcAft>
              <a:buNone/>
            </a:pPr>
            <a:r>
              <a:rPr lang="en-US" sz="2000" b="1" dirty="0">
                <a:solidFill>
                  <a:srgbClr val="7F7F7F"/>
                </a:solidFill>
                <a:latin typeface="Arial"/>
                <a:ea typeface="Arial"/>
                <a:cs typeface="Arial"/>
                <a:sym typeface="Arial"/>
              </a:rPr>
              <a:t>https://</a:t>
            </a:r>
            <a:r>
              <a:rPr lang="en-US" sz="2000" b="1" dirty="0" err="1">
                <a:solidFill>
                  <a:srgbClr val="7F7F7F"/>
                </a:solidFill>
                <a:latin typeface="Arial"/>
                <a:ea typeface="Arial"/>
                <a:cs typeface="Arial"/>
                <a:sym typeface="Arial"/>
              </a:rPr>
              <a:t>ilatera.itu.edu.tr</a:t>
            </a:r>
            <a:endParaRPr sz="2000" b="1" dirty="0">
              <a:solidFill>
                <a:srgbClr val="7F7F7F"/>
              </a:solidFill>
              <a:latin typeface="Arial"/>
              <a:ea typeface="Arial"/>
              <a:cs typeface="Arial"/>
              <a:sym typeface="Arial"/>
            </a:endParaRPr>
          </a:p>
        </p:txBody>
      </p:sp>
      <p:pic>
        <p:nvPicPr>
          <p:cNvPr id="2" name="Picture 1">
            <a:extLst>
              <a:ext uri="{FF2B5EF4-FFF2-40B4-BE49-F238E27FC236}">
                <a16:creationId xmlns:a16="http://schemas.microsoft.com/office/drawing/2014/main" id="{A95F10C2-3F6A-3D0A-EA06-04D679D39748}"/>
              </a:ext>
            </a:extLst>
          </p:cNvPr>
          <p:cNvPicPr>
            <a:picLocks noChangeAspect="1"/>
          </p:cNvPicPr>
          <p:nvPr/>
        </p:nvPicPr>
        <p:blipFill>
          <a:blip r:embed="rId3"/>
          <a:stretch>
            <a:fillRect/>
          </a:stretch>
        </p:blipFill>
        <p:spPr>
          <a:xfrm>
            <a:off x="440880" y="608878"/>
            <a:ext cx="4514274" cy="1983054"/>
          </a:xfrm>
          <a:prstGeom prst="rect">
            <a:avLst/>
          </a:prstGeom>
        </p:spPr>
      </p:pic>
      <p:pic>
        <p:nvPicPr>
          <p:cNvPr id="5" name="Picture 4">
            <a:extLst>
              <a:ext uri="{FF2B5EF4-FFF2-40B4-BE49-F238E27FC236}">
                <a16:creationId xmlns:a16="http://schemas.microsoft.com/office/drawing/2014/main" id="{17340E66-EDAC-1D92-C042-8F7ADF3BAD3E}"/>
              </a:ext>
            </a:extLst>
          </p:cNvPr>
          <p:cNvPicPr>
            <a:picLocks noChangeAspect="1"/>
          </p:cNvPicPr>
          <p:nvPr/>
        </p:nvPicPr>
        <p:blipFill>
          <a:blip r:embed="rId4"/>
          <a:stretch>
            <a:fillRect/>
          </a:stretch>
        </p:blipFill>
        <p:spPr>
          <a:xfrm>
            <a:off x="5828043" y="608878"/>
            <a:ext cx="3215473" cy="4784624"/>
          </a:xfrm>
          <a:prstGeom prst="rect">
            <a:avLst/>
          </a:prstGeom>
        </p:spPr>
      </p:pic>
      <p:pic>
        <p:nvPicPr>
          <p:cNvPr id="12" name="Picture 11">
            <a:extLst>
              <a:ext uri="{FF2B5EF4-FFF2-40B4-BE49-F238E27FC236}">
                <a16:creationId xmlns:a16="http://schemas.microsoft.com/office/drawing/2014/main" id="{1C9EFDED-A26A-E2E8-B660-8D94E4BE9C4B}"/>
              </a:ext>
            </a:extLst>
          </p:cNvPr>
          <p:cNvPicPr>
            <a:picLocks noChangeAspect="1"/>
          </p:cNvPicPr>
          <p:nvPr/>
        </p:nvPicPr>
        <p:blipFill>
          <a:blip r:embed="rId5"/>
          <a:stretch>
            <a:fillRect/>
          </a:stretch>
        </p:blipFill>
        <p:spPr>
          <a:xfrm>
            <a:off x="440880" y="4728306"/>
            <a:ext cx="4191410" cy="619516"/>
          </a:xfrm>
          <a:prstGeom prst="rect">
            <a:avLst/>
          </a:prstGeom>
        </p:spPr>
      </p:pic>
    </p:spTree>
    <p:extLst>
      <p:ext uri="{BB962C8B-B14F-4D97-AF65-F5344CB8AC3E}">
        <p14:creationId xmlns:p14="http://schemas.microsoft.com/office/powerpoint/2010/main" val="105481947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3455</TotalTime>
  <Words>541</Words>
  <Application>Microsoft Macintosh PowerPoint</Application>
  <PresentationFormat>Custom</PresentationFormat>
  <Paragraphs>83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Baskerville Old Face</vt:lpstr>
      <vt:lpstr>Calibri</vt:lpstr>
      <vt:lpstr>Futura Bk BT</vt:lpstr>
      <vt:lpstr>Office Theme</vt:lpstr>
      <vt:lpstr>PowerPoint Presentation</vt:lpstr>
      <vt:lpstr>PowerPoint Presentation</vt:lpstr>
      <vt:lpstr>PowerPoint Presentation</vt:lpstr>
      <vt:lpstr>PowerPoint Presentation</vt:lpstr>
      <vt:lpstr>İLATERA Ekosistem Yönetimi: Paydaşlar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TUBITAK</dc:creator>
  <cp:lastModifiedBy>Özgen Akalın</cp:lastModifiedBy>
  <cp:revision>288</cp:revision>
  <dcterms:created xsi:type="dcterms:W3CDTF">2021-10-11T15:01:22Z</dcterms:created>
  <dcterms:modified xsi:type="dcterms:W3CDTF">2023-12-05T20:24:48Z</dcterms:modified>
</cp:coreProperties>
</file>