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854" r:id="rId2"/>
    <p:sldId id="825" r:id="rId3"/>
    <p:sldId id="849" r:id="rId4"/>
    <p:sldId id="814" r:id="rId5"/>
    <p:sldId id="867" r:id="rId6"/>
    <p:sldId id="839" r:id="rId7"/>
    <p:sldId id="868" r:id="rId8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CC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05" d="100"/>
          <a:sy n="105" d="100"/>
        </p:scale>
        <p:origin x="8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5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cap="all" baseline="0" dirty="0" smtClean="0">
                <a:solidFill>
                  <a:schemeClr val="tx1"/>
                </a:solidFill>
                <a:effectLst/>
              </a:rPr>
              <a:t>Stratejik ortakların sektörel dağılımı</a:t>
            </a:r>
            <a:endParaRPr lang="en-US" sz="1400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4212676921336923"/>
          <c:y val="0.1139162957410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4B5-4F6B-B719-C05D756146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34B5-4F6B-B719-C05D756146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4B5-4F6B-B719-C05D756146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4B5-4F6B-B719-C05D756146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4B5-4F6B-B719-C05D756146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34B5-4F6B-B719-C05D756146EC}"/>
                </c:ext>
              </c:extLst>
            </c:dLbl>
            <c:dLbl>
              <c:idx val="2"/>
              <c:layout>
                <c:manualLayout>
                  <c:x val="1.0395213544713763E-7"/>
                  <c:y val="7.5944197160703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8938058248953"/>
                      <c:h val="0.2210735579348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B5-4F6B-B719-C05D756146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4B5-4F6B-B719-C05D75614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Malzeme</c:v>
                </c:pt>
                <c:pt idx="1">
                  <c:v>Elektronik</c:v>
                </c:pt>
                <c:pt idx="2">
                  <c:v>Çevre Teknolojileri</c:v>
                </c:pt>
                <c:pt idx="3">
                  <c:v>Savunma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2.2000000000000002</c:v>
                </c:pt>
                <c:pt idx="2">
                  <c:v>3.4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5-4F6B-B719-C05D756146E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21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76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6.12.2023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4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12/6/2023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6.png"/><Relationship Id="rId21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224971" y="3024803"/>
            <a:ext cx="9710058" cy="119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tr-TR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Platform İsmi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 err="1">
                <a:solidFill>
                  <a:schemeClr val="dk2"/>
                </a:solidFill>
              </a:rPr>
              <a:t>Kuantum</a:t>
            </a:r>
            <a:r>
              <a:rPr lang="en-US" sz="2400" b="1" dirty="0">
                <a:solidFill>
                  <a:schemeClr val="dk2"/>
                </a:solidFill>
              </a:rPr>
              <a:t> </a:t>
            </a:r>
            <a:r>
              <a:rPr lang="en-US" sz="2400" b="1" dirty="0" err="1">
                <a:solidFill>
                  <a:schemeClr val="dk2"/>
                </a:solidFill>
              </a:rPr>
              <a:t>Çağlayan</a:t>
            </a:r>
            <a:r>
              <a:rPr lang="en-US" sz="2400" b="1" dirty="0">
                <a:solidFill>
                  <a:schemeClr val="dk2"/>
                </a:solidFill>
              </a:rPr>
              <a:t> </a:t>
            </a:r>
            <a:r>
              <a:rPr lang="en-US" sz="2400" b="1" dirty="0" err="1">
                <a:solidFill>
                  <a:schemeClr val="dk2"/>
                </a:solidFill>
              </a:rPr>
              <a:t>Lazerler</a:t>
            </a:r>
            <a:r>
              <a:rPr lang="en-US" sz="2400" b="1" dirty="0">
                <a:solidFill>
                  <a:schemeClr val="dk2"/>
                </a:solidFill>
              </a:rPr>
              <a:t>, </a:t>
            </a:r>
            <a:r>
              <a:rPr lang="en-US" sz="2400" b="1" dirty="0" err="1">
                <a:solidFill>
                  <a:schemeClr val="dk2"/>
                </a:solidFill>
              </a:rPr>
              <a:t>Aygıtlar</a:t>
            </a:r>
            <a:r>
              <a:rPr lang="en-US" sz="2400" b="1" dirty="0">
                <a:solidFill>
                  <a:schemeClr val="dk2"/>
                </a:solidFill>
              </a:rPr>
              <a:t> </a:t>
            </a:r>
            <a:r>
              <a:rPr lang="en-US" sz="2400" b="1" dirty="0" err="1">
                <a:solidFill>
                  <a:schemeClr val="dk2"/>
                </a:solidFill>
              </a:rPr>
              <a:t>ve</a:t>
            </a:r>
            <a:r>
              <a:rPr lang="en-US" sz="2400" b="1" dirty="0">
                <a:solidFill>
                  <a:schemeClr val="dk2"/>
                </a:solidFill>
              </a:rPr>
              <a:t> </a:t>
            </a:r>
            <a:r>
              <a:rPr lang="en-US" sz="2400" b="1" dirty="0" err="1">
                <a:solidFill>
                  <a:schemeClr val="dk2"/>
                </a:solidFill>
              </a:rPr>
              <a:t>Uygulamaları</a:t>
            </a:r>
            <a:r>
              <a:rPr lang="en-US" sz="2400" b="1" dirty="0">
                <a:solidFill>
                  <a:schemeClr val="dk2"/>
                </a:solidFill>
              </a:rPr>
              <a:t> (KUANTAY) </a:t>
            </a:r>
            <a:endParaRPr lang="en-US" sz="2400" b="1" dirty="0" smtClean="0">
              <a:solidFill>
                <a:schemeClr val="dk2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2400" b="1" dirty="0" smtClean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90227" y="3665928"/>
            <a:ext cx="1654515" cy="1298238"/>
            <a:chOff x="7975713" y="3445378"/>
            <a:chExt cx="1654515" cy="1298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5713" y="3592286"/>
              <a:ext cx="1654515" cy="11513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8632985">
              <a:off x="8323700" y="3741934"/>
              <a:ext cx="854721" cy="2616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r>
                <a:rPr lang="en-US" sz="1100" dirty="0" smtClean="0"/>
                <a:t>KUANTAY</a:t>
              </a:r>
              <a:endParaRPr lang="en-US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89130" y="4368030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2"/>
                </a:solidFill>
              </a:rPr>
              <a:t>Prof. Dr. </a:t>
            </a:r>
            <a:r>
              <a:rPr lang="en-US" sz="1600" b="1" dirty="0" err="1">
                <a:solidFill>
                  <a:schemeClr val="dk2"/>
                </a:solidFill>
              </a:rPr>
              <a:t>Lütfi</a:t>
            </a:r>
            <a:r>
              <a:rPr lang="en-US" sz="1600" b="1" dirty="0">
                <a:solidFill>
                  <a:schemeClr val="dk2"/>
                </a:solidFill>
              </a:rPr>
              <a:t> </a:t>
            </a:r>
            <a:r>
              <a:rPr lang="en-US" sz="1600" b="1" dirty="0" err="1">
                <a:solidFill>
                  <a:schemeClr val="dk2"/>
                </a:solidFill>
              </a:rPr>
              <a:t>Özyüzer</a:t>
            </a:r>
            <a:endParaRPr lang="en-US" sz="1600" b="1" dirty="0">
              <a:solidFill>
                <a:schemeClr val="dk2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2"/>
                </a:solidFill>
              </a:rPr>
              <a:t>İZMİR YÜKSEK TEKNOLOJİ ENSTİTÜSÜ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KUANTAY </a:t>
            </a:r>
            <a:r>
              <a:rPr lang="tr-TR" sz="2200" b="1" dirty="0" smtClean="0">
                <a:solidFill>
                  <a:srgbClr val="C00000"/>
                </a:solidFill>
              </a:rPr>
              <a:t>Platformu Künyesi</a:t>
            </a:r>
            <a:r>
              <a:rPr lang="tr-TR" sz="2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24087" y="5455106"/>
            <a:ext cx="3246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Not: APYK:</a:t>
            </a:r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ARAŞTIRMA </a:t>
            </a:r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PROGRAMI YÜRÜTÜCÜSÜ KURULUŞ </a:t>
            </a:r>
            <a:endParaRPr lang="tr-TR" dirty="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297446" y="518658"/>
            <a:ext cx="83762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: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6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Kuantum Çağlayan Lazerlerin (KÇL) yerli ve milli olarak üretilmesi ve farklı uygulamalar amaçlı prototip sera gazı algılama, kanda üre tayini ve yüksek optik çıkış güçlü aygıt üretimi</a:t>
            </a:r>
            <a:r>
              <a:rPr lang="en-US" sz="1600" b="1" kern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600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4478" t="7408"/>
          <a:stretch/>
        </p:blipFill>
        <p:spPr>
          <a:xfrm>
            <a:off x="8858765" y="19729"/>
            <a:ext cx="1216050" cy="76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39" y="1160720"/>
            <a:ext cx="6535467" cy="4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61" y="550110"/>
            <a:ext cx="966135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tr-TR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+ Toplumsal Etki Projesi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tr-TR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Kurum/Kuruluş,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tr-TR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Araştırmacı ile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Platformu</a:t>
            </a:r>
            <a:endParaRPr lang="tr-T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7" y="1817018"/>
            <a:ext cx="9545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2’si</a:t>
            </a:r>
            <a:r>
              <a:rPr lang="tr-TR" altLang="en-US" sz="20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tr-TR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Üniversite (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tr-TR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araştırma üniversitesi), </a:t>
            </a:r>
            <a:endParaRPr lang="tr-TR" alt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altLang="en-US" sz="2000" dirty="0" smtClean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’i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 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 Sektör Kuruluşu </a:t>
            </a:r>
            <a:r>
              <a:rPr lang="tr-TR" altLang="en-US" sz="2000" dirty="0" smtClean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Kamu Araştırma Merkezi</a:t>
            </a:r>
            <a:endParaRPr lang="tr-T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215327" y="123463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KUANTAY </a:t>
            </a:r>
            <a:r>
              <a:rPr lang="tr-TR" sz="2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</a:t>
            </a:r>
            <a:r>
              <a:rPr lang="en-US" sz="2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66050" y="3162502"/>
            <a:ext cx="300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Toplam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31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6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İstihdamı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Yardımcı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Personel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401906" y="4716090"/>
            <a:ext cx="300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Başlama Tarihi: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Mayıs 2023</a:t>
            </a:r>
          </a:p>
          <a:p>
            <a:pPr>
              <a:buClr>
                <a:srgbClr val="C00000"/>
              </a:buClr>
            </a:pPr>
            <a:r>
              <a:rPr lang="tr-T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Bütçe: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61.8 Milyon TL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43593850"/>
              </p:ext>
            </p:extLst>
          </p:nvPr>
        </p:nvGraphicFramePr>
        <p:xfrm>
          <a:off x="4207715" y="2319594"/>
          <a:ext cx="4809906" cy="33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" name="Picture 2" descr="https://encrypted-tbn3.gstatic.com/images?q=tbn:ANd9GcSqHYPKMPD6vJaFmWINq01GN3w06L_yzgtEDbRUZvddcECpl3X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09" y="4116240"/>
            <a:ext cx="534123" cy="1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509" y="3317084"/>
            <a:ext cx="398921" cy="15442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539" y="3925922"/>
            <a:ext cx="273344" cy="2750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049" y="3508480"/>
            <a:ext cx="284507" cy="277733"/>
          </a:xfrm>
          <a:prstGeom prst="rect">
            <a:avLst/>
          </a:prstGeom>
        </p:spPr>
      </p:pic>
      <p:pic>
        <p:nvPicPr>
          <p:cNvPr id="65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20" y="3824222"/>
            <a:ext cx="311265" cy="2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83" y="3304296"/>
            <a:ext cx="637858" cy="2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9292" y="3928020"/>
            <a:ext cx="272710" cy="2834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439" y="4370736"/>
            <a:ext cx="546139" cy="143721"/>
          </a:xfrm>
          <a:prstGeom prst="rect">
            <a:avLst/>
          </a:prstGeom>
        </p:spPr>
      </p:pic>
      <p:pic>
        <p:nvPicPr>
          <p:cNvPr id="69" name="Picture 2" descr="https://encrypted-tbn3.gstatic.com/images?q=tbn:ANd9GcSqHYPKMPD6vJaFmWINq01GN3w06L_yzgtEDbRUZvddcECpl3X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76" y="3560940"/>
            <a:ext cx="534123" cy="1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04" y="3645248"/>
            <a:ext cx="311265" cy="2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2965" y="4153368"/>
            <a:ext cx="234186" cy="234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7151" y="4419332"/>
            <a:ext cx="630660" cy="1902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4"/>
          <a:srcRect l="4478" t="7408"/>
          <a:stretch/>
        </p:blipFill>
        <p:spPr>
          <a:xfrm>
            <a:off x="8967559" y="19729"/>
            <a:ext cx="1107255" cy="6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69012"/>
            <a:ext cx="9072000" cy="9464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rgbClr val="C00000"/>
                </a:solidFill>
              </a:rPr>
              <a:t>KUANTAY </a:t>
            </a:r>
            <a:r>
              <a:rPr lang="en-US" sz="2200" b="1" dirty="0" smtClean="0">
                <a:solidFill>
                  <a:srgbClr val="C00000"/>
                </a:solidFill>
              </a:rPr>
              <a:t>P</a:t>
            </a:r>
            <a:r>
              <a:rPr lang="tr-TR" sz="2200" b="1" dirty="0" err="1" smtClean="0">
                <a:solidFill>
                  <a:srgbClr val="C00000"/>
                </a:solidFill>
              </a:rPr>
              <a:t>latformu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</a:rPr>
              <a:t>Araştırma </a:t>
            </a:r>
            <a:r>
              <a:rPr lang="tr-TR" sz="2200" b="1" dirty="0">
                <a:solidFill>
                  <a:srgbClr val="C00000"/>
                </a:solidFill>
              </a:rPr>
              <a:t>Programı Alanları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48129" y="2238145"/>
            <a:ext cx="2683727" cy="1977483"/>
            <a:chOff x="3854605" y="2683727"/>
            <a:chExt cx="2683727" cy="1977483"/>
          </a:xfrm>
        </p:grpSpPr>
        <p:sp>
          <p:nvSpPr>
            <p:cNvPr id="20" name="Oval 19"/>
            <p:cNvSpPr/>
            <p:nvPr/>
          </p:nvSpPr>
          <p:spPr>
            <a:xfrm>
              <a:off x="3854605" y="2683727"/>
              <a:ext cx="2683727" cy="197748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14" name="Picture 2" descr="UniMir 16µm | Narrow Linewidth Gas Sensing DFB QCL | RPMC Lase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9" t="9509" r="11229" b="11881"/>
            <a:stretch/>
          </p:blipFill>
          <p:spPr bwMode="auto">
            <a:xfrm>
              <a:off x="4717712" y="3176346"/>
              <a:ext cx="1085386" cy="92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158180" y="4078068"/>
              <a:ext cx="2204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Kuantum</a:t>
              </a:r>
              <a:r>
                <a:rPr lang="en-US" dirty="0" smtClean="0"/>
                <a:t> </a:t>
              </a:r>
              <a:r>
                <a:rPr lang="en-US" dirty="0" err="1" smtClean="0"/>
                <a:t>Çağlayan</a:t>
              </a:r>
              <a:r>
                <a:rPr lang="en-US" dirty="0" smtClean="0"/>
                <a:t> </a:t>
              </a:r>
              <a:r>
                <a:rPr lang="en-US" dirty="0" err="1" smtClean="0"/>
                <a:t>Lazer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54384" y="262536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Savunma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38508" y="598631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Çevre</a:t>
            </a:r>
            <a:r>
              <a:rPr lang="en-US" dirty="0" smtClean="0"/>
              <a:t> </a:t>
            </a:r>
            <a:r>
              <a:rPr lang="en-US" dirty="0" err="1" smtClean="0"/>
              <a:t>Teknolojileri</a:t>
            </a:r>
            <a:r>
              <a:rPr lang="en-US" dirty="0" smtClean="0"/>
              <a:t>/</a:t>
            </a:r>
            <a:r>
              <a:rPr lang="en-US" dirty="0" err="1" smtClean="0"/>
              <a:t>Sensör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26024" y="3936616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Sağlık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78148" y="59863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Malzeme</a:t>
            </a:r>
            <a:endParaRPr lang="en-US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2" y="2467074"/>
            <a:ext cx="2171982" cy="13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C:\Users\ilkay\Desktop\Captur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72" y="3018573"/>
            <a:ext cx="1527922" cy="132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ilkay\Desktop\Capture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32" y="4552649"/>
            <a:ext cx="1639062" cy="10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ilkay\Desktop\Capture3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17560" b="20762"/>
          <a:stretch/>
        </p:blipFill>
        <p:spPr bwMode="auto">
          <a:xfrm>
            <a:off x="6504910" y="4398291"/>
            <a:ext cx="1713037" cy="11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ilkay\Desktop\Captur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1188"/>
          <a:stretch/>
        </p:blipFill>
        <p:spPr bwMode="auto">
          <a:xfrm>
            <a:off x="174052" y="986668"/>
            <a:ext cx="3974202" cy="1482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C:\Users\ilkay\Desktop\Captur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4" y="4344153"/>
            <a:ext cx="1548157" cy="121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9"/>
          <a:stretch>
            <a:fillRect/>
          </a:stretch>
        </p:blipFill>
        <p:spPr bwMode="auto">
          <a:xfrm>
            <a:off x="2056048" y="4244393"/>
            <a:ext cx="1941866" cy="13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596413" y="2377116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chemeClr val="tx1"/>
                </a:solidFill>
              </a:rPr>
              <a:t>Odak Alan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l="4478" t="7408"/>
          <a:stretch/>
        </p:blipFill>
        <p:spPr>
          <a:xfrm>
            <a:off x="8858765" y="19729"/>
            <a:ext cx="1216050" cy="76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9368" y="952064"/>
            <a:ext cx="1990844" cy="1130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9159" y="1794112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Wafers</a:t>
            </a:r>
            <a:endParaRPr lang="en-US" sz="1100" dirty="0"/>
          </a:p>
        </p:txBody>
      </p:sp>
      <p:pic>
        <p:nvPicPr>
          <p:cNvPr id="35" name="Picture 34" descr="4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07" y="897287"/>
            <a:ext cx="1869437" cy="1595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719718" y="2422987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KÇL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çip</a:t>
            </a:r>
            <a:endParaRPr lang="en-US" dirty="0"/>
          </a:p>
        </p:txBody>
      </p:sp>
      <p:pic>
        <p:nvPicPr>
          <p:cNvPr id="37" name="Picture 4" descr="Elbit Systems wins $26.5 million contract to supply advanced infrared  countermeasure systems for wide-body jets | Military Aerospac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32" y="3022832"/>
            <a:ext cx="1800947" cy="13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811" y="3919526"/>
            <a:ext cx="576163" cy="2802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293091">
            <a:off x="1864690" y="123404"/>
            <a:ext cx="6292654" cy="5414493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 rot="1293091">
            <a:off x="3098157" y="681517"/>
            <a:ext cx="4306659" cy="413734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 rot="1293091">
            <a:off x="3982882" y="1497331"/>
            <a:ext cx="2262402" cy="26334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969517" y="4575770"/>
            <a:ext cx="1964172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Platform Ortakları</a:t>
            </a: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Oval 26"/>
          <p:cNvSpPr/>
          <p:nvPr/>
        </p:nvSpPr>
        <p:spPr>
          <a:xfrm rot="1293091">
            <a:off x="7938042" y="4611372"/>
            <a:ext cx="217034" cy="1904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8071936" y="4838925"/>
            <a:ext cx="1964172" cy="5078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İşbirliği Kurulan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7938042" y="4958757"/>
            <a:ext cx="217034" cy="19040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634" y="111610"/>
            <a:ext cx="9072000" cy="2616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 Yönetimi: Paydaşlar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4478" t="7408"/>
          <a:stretch/>
        </p:blipFill>
        <p:spPr>
          <a:xfrm>
            <a:off x="8858765" y="19729"/>
            <a:ext cx="1216050" cy="762288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34" y="2445822"/>
            <a:ext cx="706327" cy="6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encrypted-tbn3.gstatic.com/images?q=tbn:ANd9GcSqHYPKMPD6vJaFmWINq01GN3w06L_yzgtEDbRUZvddcECpl3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67" y="1697567"/>
            <a:ext cx="756913" cy="132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396" y="2528501"/>
            <a:ext cx="426880" cy="4053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264" y="3251684"/>
            <a:ext cx="456508" cy="410241"/>
          </a:xfrm>
          <a:prstGeom prst="rect">
            <a:avLst/>
          </a:prstGeom>
        </p:spPr>
      </p:pic>
      <p:pic>
        <p:nvPicPr>
          <p:cNvPr id="52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83" y="3081480"/>
            <a:ext cx="998730" cy="40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706" y="2296670"/>
            <a:ext cx="701180" cy="23183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0823" y="1412370"/>
            <a:ext cx="506169" cy="464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1099" y="644973"/>
            <a:ext cx="974799" cy="333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/>
          <a:srcRect t="22936"/>
          <a:stretch/>
        </p:blipFill>
        <p:spPr>
          <a:xfrm>
            <a:off x="2983212" y="1510237"/>
            <a:ext cx="1040370" cy="397163"/>
          </a:xfrm>
          <a:prstGeom prst="rect">
            <a:avLst/>
          </a:prstGeom>
        </p:spPr>
      </p:pic>
      <p:pic>
        <p:nvPicPr>
          <p:cNvPr id="1030" name="Picture 6" descr="Izmir Ekonomi Universitesi Logo PNG Vect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56" y="3035953"/>
            <a:ext cx="701463" cy="710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5861" y="4291041"/>
            <a:ext cx="1113330" cy="313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075" y="3456804"/>
            <a:ext cx="659460" cy="629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88244" y="2005107"/>
            <a:ext cx="659914" cy="6442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36599" y="2666865"/>
            <a:ext cx="817386" cy="567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82956" y="854886"/>
            <a:ext cx="935436" cy="328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01920" y="4677104"/>
            <a:ext cx="684912" cy="16765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6" y="649223"/>
            <a:ext cx="475489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273822" y="108236"/>
            <a:ext cx="90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2200" b="1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Ekosistem Yönetimi</a:t>
            </a:r>
            <a:r>
              <a:rPr lang="tr-TR" sz="2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: Tamamlayıcı Finansal Araçlar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583318" y="713232"/>
            <a:ext cx="2990088" cy="4315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043152" y="720162"/>
            <a:ext cx="2990088" cy="4315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1920562" y="869991"/>
            <a:ext cx="2315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Kaynakları Destekleri</a:t>
            </a: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5043152" y="686529"/>
            <a:ext cx="29174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Yayılım-</a:t>
            </a:r>
          </a:p>
          <a:p>
            <a:pPr algn="ctr"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Ticarileştirme ve </a:t>
            </a:r>
            <a:r>
              <a:rPr lang="tr-TR" sz="1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Girşimcilik</a:t>
            </a:r>
            <a:r>
              <a:rPr lang="tr-T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Destekleri</a:t>
            </a: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5-Nokta Yıldız 11"/>
          <p:cNvSpPr/>
          <p:nvPr/>
        </p:nvSpPr>
        <p:spPr>
          <a:xfrm>
            <a:off x="241300" y="5351506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557090" y="5377777"/>
            <a:ext cx="231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Ulusal Kaynaklı</a:t>
            </a:r>
            <a:endParaRPr lang="tr-TR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EAA4EF-5396-4521-AD6A-263CB55A972B}"/>
              </a:ext>
            </a:extLst>
          </p:cNvPr>
          <p:cNvSpPr txBox="1">
            <a:spLocks noChangeArrowheads="1"/>
          </p:cNvSpPr>
          <p:nvPr/>
        </p:nvSpPr>
        <p:spPr>
          <a:xfrm>
            <a:off x="1691962" y="1411574"/>
            <a:ext cx="2852488" cy="3285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BİÇABA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Bursiyeri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 STAR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Bursiyeri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GB" alt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5-Nokta Yıldız 21"/>
          <p:cNvSpPr/>
          <p:nvPr/>
        </p:nvSpPr>
        <p:spPr>
          <a:xfrm>
            <a:off x="1714890" y="1463918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5-Nokta Yıldız 22"/>
          <p:cNvSpPr/>
          <p:nvPr/>
        </p:nvSpPr>
        <p:spPr>
          <a:xfrm>
            <a:off x="1750330" y="2307439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IDEF’23 16’ncı Uluslararası Savunma Sanayii Fu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51" y="1764501"/>
            <a:ext cx="1130532" cy="5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7459" y="1494999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Katılınılan</a:t>
            </a:r>
            <a:r>
              <a:rPr lang="en-US" dirty="0"/>
              <a:t> </a:t>
            </a:r>
            <a:r>
              <a:rPr lang="en-US" dirty="0" err="1"/>
              <a:t>etkinlikler</a:t>
            </a:r>
            <a:endParaRPr lang="tr-TR" dirty="0"/>
          </a:p>
        </p:txBody>
      </p:sp>
      <p:sp>
        <p:nvSpPr>
          <p:cNvPr id="25" name="TextBox 24"/>
          <p:cNvSpPr txBox="1"/>
          <p:nvPr/>
        </p:nvSpPr>
        <p:spPr>
          <a:xfrm>
            <a:off x="5092532" y="2545565"/>
            <a:ext cx="1778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Planlanan</a:t>
            </a:r>
            <a:r>
              <a:rPr lang="en-US" dirty="0" smtClean="0"/>
              <a:t> </a:t>
            </a:r>
            <a:r>
              <a:rPr lang="en-US" dirty="0" err="1"/>
              <a:t>etkinlikler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51" y="2979297"/>
            <a:ext cx="1175676" cy="6168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4478" t="7408"/>
          <a:stretch/>
        </p:blipFill>
        <p:spPr>
          <a:xfrm>
            <a:off x="9093251" y="19729"/>
            <a:ext cx="981564" cy="6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55867" y="1025236"/>
            <a:ext cx="7965569" cy="4424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384191" y="180842"/>
            <a:ext cx="90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KUANTAY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Platformu: </a:t>
            </a:r>
            <a:r>
              <a:rPr kumimoji="0" 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Toplumsal </a:t>
            </a:r>
            <a:r>
              <a:rPr kumimoji="0" 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Etki Boyutu</a:t>
            </a:r>
            <a:endParaRPr kumimoji="0" lang="tr-TR" sz="2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478" t="7408"/>
          <a:stretch/>
        </p:blipFill>
        <p:spPr>
          <a:xfrm>
            <a:off x="8997059" y="19729"/>
            <a:ext cx="1077755" cy="6755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66800" y="1841306"/>
          <a:ext cx="7445828" cy="3334551"/>
        </p:xfrm>
        <a:graphic>
          <a:graphicData uri="http://schemas.openxmlformats.org/drawingml/2006/table">
            <a:tbl>
              <a:tblPr/>
              <a:tblGrid>
                <a:gridCol w="878114">
                  <a:extLst>
                    <a:ext uri="{9D8B030D-6E8A-4147-A177-3AD203B41FA5}">
                      <a16:colId xmlns:a16="http://schemas.microsoft.com/office/drawing/2014/main" val="999851409"/>
                    </a:ext>
                  </a:extLst>
                </a:gridCol>
                <a:gridCol w="6567714">
                  <a:extLst>
                    <a:ext uri="{9D8B030D-6E8A-4147-A177-3AD203B41FA5}">
                      <a16:colId xmlns:a16="http://schemas.microsoft.com/office/drawing/2014/main" val="4229222595"/>
                    </a:ext>
                  </a:extLst>
                </a:gridCol>
              </a:tblGrid>
              <a:tr h="2534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1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İŞ PAKETİ TABLOSU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6192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1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İP1 Adı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KÇL ve Çevre: Sera Gazı Emisyon Ölçümü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59924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Hedefi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Yerli üretim KÇL temelli uzaktan algılama sisteminin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sera gazı emisyonlarının ölçümünde uygulanmasının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sosyo-ekonomik ve ekolojik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etkilerinin Avrupa Yeşil Mutabakat süreci kapsamında değerlendirilmesi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556543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İlgili Proje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KÇL Aygıt Üretimi ve Uzaktan Sera Gazı Algılama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113608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İP1 Ekibi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Prof. Dr. Yeşim ÜÇDOĞRUK GÜREL (DEÜ), Doç. Dr. İstemi BERK (DEÜ)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626394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İP2 Adı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KÇL ve Sağlık: Hemodiyalizde Etiketsiz Üre Ölçümü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52820"/>
                  </a:ext>
                </a:extLst>
              </a:tr>
              <a:tr h="45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Hedefi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Yerli üretim KÇL temelli ATR-IR prensibine dayalı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biyoalgılama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biyomedikal spektroskopinin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geliştirilerek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hemodiyaliz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hastalarında portatif klinik üre analizinde uygulanmasının </a:t>
                      </a:r>
                      <a:r>
                        <a:rPr lang="tr-T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sosyo-ekonomik etkilerinin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değerlendirilmesi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50126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İlgili Proje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Sağlık Uygulamaları için KÇL’li Yeni Kızılötesi Spektroskopi Teknolojisi: Kan Mikro-numunelerinde ve Hemodiyalizde Etiketsiz Üre Tayini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13331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İP2 Ekibi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Prof. Dr. Yeşim ÜÇDOĞRUK GÜREL (DEÜ), Doç. Dr. Özgür ARUN (Akdeniz Üniversitesi)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84640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İP3 Adı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KÇL ve Savunma: Karşı Tedbir Amaçlı Uygulamalar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547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Hedefi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Kızılötesi karşı tedbir amaçlı KÇL teknolojisinin askeri alanda uygulamalarının sosyo-ekonomik etkilerinin değerlendirilmesi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58017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İlgili Proje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Kızılötesi Karşı Tedbir amaçlı KÇL Aygıt Üretimi ve Karakterizasyonu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83717"/>
                  </a:ext>
                </a:extLst>
              </a:tr>
              <a:tr h="17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r-TR" sz="105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İP3 Ekibi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Prof. Dr. Yeşim ÜÇDOĞRUK GÜREL (DEÜ), Doç. Dr. Ünal TÖNGÜR (Akdeniz </a:t>
                      </a:r>
                      <a:r>
                        <a:rPr lang="en-US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Ü</a:t>
                      </a:r>
                      <a:r>
                        <a:rPr lang="tr-TR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niversitesi</a:t>
                      </a:r>
                      <a:r>
                        <a:rPr lang="tr-TR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2" marR="67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913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109273"/>
            <a:ext cx="74458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Temel amacı KUANTAY araştırma programı kapsamında geliştirilmesi planlanan yerli üretim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Kuantum Çağlayan Lazerleri (KÇL) temelli teknolojilerin çevre, sağlık ve askeri alanlarda uygulanmasının toplumsal etkisini</a:t>
            </a: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incelemek olan bu proje kapsamında belirlenen üç hedefe bağlı üç iş paketi planlanmıştır.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1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463</Words>
  <Application>Microsoft Office PowerPoint</Application>
  <PresentationFormat>Custom</PresentationFormat>
  <Paragraphs>80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KUANTAY Platformu Araştırma Programı Alanları</vt:lpstr>
      <vt:lpstr>Ekosistem Yönetimi: Paydaşlar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mehtap</cp:lastModifiedBy>
  <cp:revision>203</cp:revision>
  <dcterms:created xsi:type="dcterms:W3CDTF">2021-10-11T15:01:22Z</dcterms:created>
  <dcterms:modified xsi:type="dcterms:W3CDTF">2023-12-06T10:25:26Z</dcterms:modified>
</cp:coreProperties>
</file>