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854" r:id="rId2"/>
    <p:sldId id="855" r:id="rId3"/>
    <p:sldId id="856" r:id="rId4"/>
    <p:sldId id="857" r:id="rId5"/>
    <p:sldId id="858" r:id="rId6"/>
    <p:sldId id="859" r:id="rId7"/>
    <p:sldId id="860" r:id="rId8"/>
    <p:sldId id="861" r:id="rId9"/>
  </p:sldIdLst>
  <p:sldSz cx="10080625" cy="567055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dy868G2yVtg4xAi+vtHMCYkcZ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E1FEB5-7C09-48A6-B9C1-540F4E4C23CF}">
  <a:tblStyle styleId="{69E1FEB5-7C09-48A6-B9C1-540F4E4C23C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3979" autoAdjust="0"/>
  </p:normalViewPr>
  <p:slideViewPr>
    <p:cSldViewPr snapToGrid="0">
      <p:cViewPr varScale="1">
        <p:scale>
          <a:sx n="105" d="100"/>
          <a:sy n="105" d="100"/>
        </p:scale>
        <p:origin x="85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5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Stratejik Ortakların</a:t>
            </a:r>
            <a:r>
              <a:rPr lang="tr-TR" baseline="0" dirty="0">
                <a:latin typeface="Arial" panose="020B0604020202020204" pitchFamily="34" charset="0"/>
                <a:cs typeface="Arial" panose="020B0604020202020204" pitchFamily="34" charset="0"/>
              </a:rPr>
              <a:t> Sektörel Dağılımı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8493182063137151"/>
          <c:y val="0.35125595951355071"/>
          <c:w val="0.42661652261649963"/>
          <c:h val="0.614322272646151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68-4E3B-AEC0-5A1D7ABD6F19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0C-A841-AC7C-9427D939C22A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0C-A841-AC7C-9427D939C22A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68-4E3B-AEC0-5A1D7ABD6F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Üniversite</c:v>
                </c:pt>
                <c:pt idx="1">
                  <c:v>Kamu Araştırma Merkezi</c:v>
                </c:pt>
                <c:pt idx="2">
                  <c:v>Medikal ve Sağlık</c:v>
                </c:pt>
                <c:pt idx="3">
                  <c:v>Endüstriyel Yağ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1</c:v>
                </c:pt>
                <c:pt idx="2">
                  <c:v>1.4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68-4E3B-AEC0-5A1D7ABD6F1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5A60-74D3-46A0-9B91-DB1B220B717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7776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09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293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07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7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908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  <a:prstGeom prst="rect">
            <a:avLst/>
          </a:prstGeo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C33BA485-2D97-46B3-B013-15D74F9D76C3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127A48F9-E1D0-43AB-B2CC-543D2CC32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57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subTitle" idx="1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3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2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4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2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3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4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5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body" idx="6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A38F-8B75-454F-8615-BABE34B32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3523-7208-4407-973D-11084396F5EC}" type="datetime1">
              <a:rPr lang="en-US"/>
              <a:pPr>
                <a:defRPr/>
              </a:pPr>
              <a:t>12/1/2023</a:t>
            </a:fld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038301-1631-4B76-8E99-910B361BD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0850AB-221E-4C56-B2B4-FB96FBE7E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20D57-5BA2-4620-B044-38462E48B9D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196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.png"/><Relationship Id="rId18" Type="http://schemas.openxmlformats.org/officeDocument/2006/relationships/image" Target="../media/image19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8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5" Type="http://schemas.openxmlformats.org/officeDocument/2006/relationships/image" Target="../media/image6.jpg"/><Relationship Id="rId10" Type="http://schemas.openxmlformats.org/officeDocument/2006/relationships/image" Target="../media/image18.png"/><Relationship Id="rId19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ortup.ibg.edu.t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2819400"/>
          </a:xfrm>
          <a:prstGeom prst="rect">
            <a:avLst/>
          </a:prstGeom>
        </p:spPr>
      </p:pic>
      <p:sp>
        <p:nvSpPr>
          <p:cNvPr id="6" name="Google Shape;117;p1"/>
          <p:cNvSpPr/>
          <p:nvPr/>
        </p:nvSpPr>
        <p:spPr>
          <a:xfrm>
            <a:off x="707231" y="3024803"/>
            <a:ext cx="6993208" cy="219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nn-NO" sz="2400" b="1" dirty="0">
                <a:solidFill>
                  <a:schemeClr val="dk2"/>
                </a:solidFill>
              </a:rPr>
              <a:t>KORUNMA ve TEDAVİ ULUSAL PLATFORMU </a:t>
            </a:r>
          </a:p>
          <a:p>
            <a:pPr lvl="0" algn="ctr">
              <a:lnSpc>
                <a:spcPct val="150000"/>
              </a:lnSpc>
            </a:pPr>
            <a:r>
              <a:rPr lang="nn-NO" sz="2400" b="1" dirty="0">
                <a:solidFill>
                  <a:schemeClr val="dk2"/>
                </a:solidFill>
              </a:rPr>
              <a:t>(KORTUP)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5;p1"/>
          <p:cNvSpPr/>
          <p:nvPr/>
        </p:nvSpPr>
        <p:spPr>
          <a:xfrm>
            <a:off x="3241143" y="5236613"/>
            <a:ext cx="3868479" cy="42534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r-TR" sz="1600" dirty="0">
                <a:solidFill>
                  <a:srgbClr val="1F497D"/>
                </a:solidFill>
              </a:rPr>
              <a:t>P</a:t>
            </a:r>
            <a:r>
              <a:rPr lang="tr-TR" sz="1600" dirty="0" smtClean="0">
                <a:solidFill>
                  <a:srgbClr val="1F497D"/>
                </a:solidFill>
              </a:rPr>
              <a:t>latform Başlangıç Tarihi :1 Mayıs 2023 </a:t>
            </a:r>
            <a:endParaRPr lang="en-US" b="1" dirty="0">
              <a:solidFill>
                <a:srgbClr val="7F7F7F"/>
              </a:solidFill>
              <a:sym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197135" y="4337875"/>
            <a:ext cx="5956496" cy="92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605" tIns="37802" rIns="75605" bIns="37802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Prof. Dr. İhsan GÜRSEL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İZMİR BİYOTIP ve GENOM MERKEZİ</a:t>
            </a:r>
          </a:p>
          <a:p>
            <a:pPr defTabSz="756026">
              <a:buClrTx/>
              <a:defRPr/>
            </a:pPr>
            <a:endParaRPr lang="tr-TR" sz="1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3508997"/>
            <a:ext cx="1518484" cy="5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318725" y="1517819"/>
            <a:ext cx="214213" cy="23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75605" tIns="37802" rIns="75605" bIns="37802" anchor="t" anchorCtr="0" upright="1">
            <a:noAutofit/>
          </a:bodyPr>
          <a:lstStyle/>
          <a:p>
            <a:pPr algn="ctr">
              <a:spcBef>
                <a:spcPts val="248"/>
              </a:spcBef>
              <a:spcAft>
                <a:spcPts val="248"/>
              </a:spcAft>
            </a:pPr>
            <a:r>
              <a:rPr lang="tr-TR" sz="909" b="1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909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84024" y="1793321"/>
            <a:ext cx="5988191" cy="94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605" tIns="37802" rIns="75605" bIns="37802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3307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756026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tr-TR" altLang="tr-TR" sz="1158" b="1" dirty="0">
              <a:solidFill>
                <a:srgbClr val="0432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756026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tr-TR" altLang="tr-TR" sz="1158" b="1" dirty="0">
              <a:solidFill>
                <a:srgbClr val="0432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620D71-230B-954C-ACC2-C596030F7E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999" y="1713099"/>
          <a:ext cx="7266792" cy="39329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43770">
                  <a:extLst>
                    <a:ext uri="{9D8B030D-6E8A-4147-A177-3AD203B41FA5}">
                      <a16:colId xmlns:a16="http://schemas.microsoft.com/office/drawing/2014/main" val="2825339919"/>
                    </a:ext>
                  </a:extLst>
                </a:gridCol>
                <a:gridCol w="3523022">
                  <a:extLst>
                    <a:ext uri="{9D8B030D-6E8A-4147-A177-3AD203B41FA5}">
                      <a16:colId xmlns:a16="http://schemas.microsoft.com/office/drawing/2014/main" val="864940321"/>
                    </a:ext>
                  </a:extLst>
                </a:gridCol>
              </a:tblGrid>
              <a:tr h="342998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ARAŞTIRMA PROGRAMI YÖNETİCİSİ KURULUŞ  (APYÖK):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İZMİR BİYOTIP ve GENOM</a:t>
                      </a:r>
                      <a:r>
                        <a:rPr lang="tr-TR" sz="14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MERKEZİ</a:t>
                      </a: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4177030151"/>
                  </a:ext>
                </a:extLst>
              </a:tr>
              <a:tr h="572683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İlgili</a:t>
                      </a:r>
                      <a:r>
                        <a:rPr lang="tr-TR" sz="12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Araştırma Altyapısı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EGE</a:t>
                      </a:r>
                      <a:r>
                        <a:rPr lang="tr-TR" sz="12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ÜNİVERSİTESİ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tr-TR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AŞI GELİŞTİRME UYGULAMA VE ARAŞTIRMA MERKEZİ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1068507029"/>
                  </a:ext>
                </a:extLst>
              </a:tr>
              <a:tr h="651133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İlgili</a:t>
                      </a:r>
                      <a:r>
                        <a:rPr lang="tr-TR" sz="12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Araştırma Altyapısı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İSTANBUL TEKNİK ÜNİVERSİTESİ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tr-TR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NANOTEKNOLOJİ UYGULAMA VE ARAŞTIRMA MERKEZİ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1649781960"/>
                  </a:ext>
                </a:extLst>
              </a:tr>
              <a:tr h="651133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İlgili</a:t>
                      </a:r>
                      <a:r>
                        <a:rPr lang="tr-TR" sz="12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Araştırma Altyapısı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SELÇUK</a:t>
                      </a:r>
                      <a:r>
                        <a:rPr lang="tr-TR" sz="12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ÜNİVERSİTESİ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tr-TR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AŞI GELİŞTİRME UYGULAMA VE ARAŞTIRMA MERKEZİ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845812129"/>
                  </a:ext>
                </a:extLst>
              </a:tr>
              <a:tr h="419872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ATABAY KİMYA SANAYİ</a:t>
                      </a:r>
                      <a:r>
                        <a:rPr lang="tr-TR" sz="12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 TİCARET A.Ş.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220772851"/>
                  </a:ext>
                </a:extLst>
              </a:tr>
              <a:tr h="407938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PETROYAĞ/CORAL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585648532"/>
                  </a:ext>
                </a:extLst>
              </a:tr>
              <a:tr h="678438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İlgili</a:t>
                      </a:r>
                      <a:r>
                        <a:rPr lang="tr-TR" sz="12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Araştırma Altyapısı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2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DOKUZ EYLÜL ÜNİVERSİTESİ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SAĞLIK UYGULAMA VE ARAŞTIRMA MERKEZİ</a:t>
                      </a: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135974174"/>
                  </a:ext>
                </a:extLst>
              </a:tr>
            </a:tbl>
          </a:graphicData>
        </a:graphic>
      </p:graphicFrame>
      <p:sp>
        <p:nvSpPr>
          <p:cNvPr id="18" name="Google Shape;187;p5">
            <a:extLst>
              <a:ext uri="{FF2B5EF4-FFF2-40B4-BE49-F238E27FC236}">
                <a16:creationId xmlns:a16="http://schemas.microsoft.com/office/drawing/2014/main" id="{8E9CFB58-2FEF-C082-BACD-B2EE7A4FE0B0}"/>
              </a:ext>
            </a:extLst>
          </p:cNvPr>
          <p:cNvSpPr/>
          <p:nvPr/>
        </p:nvSpPr>
        <p:spPr>
          <a:xfrm>
            <a:off x="0" y="-801"/>
            <a:ext cx="9221492" cy="59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KORUNMA ve TEDAVİ ULUSAL </a:t>
            </a:r>
            <a:r>
              <a:rPr lang="en-US" sz="2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PLATFORMU KÜNYESİ</a:t>
            </a:r>
            <a:r>
              <a:rPr lang="tr-TR" sz="2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-1 </a:t>
            </a:r>
            <a:endParaRPr lang="en-US" sz="22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D371407A-1A87-CFA6-B8EC-21A5A3C3EA68}"/>
              </a:ext>
            </a:extLst>
          </p:cNvPr>
          <p:cNvSpPr txBox="1"/>
          <p:nvPr/>
        </p:nvSpPr>
        <p:spPr>
          <a:xfrm>
            <a:off x="-1" y="670589"/>
            <a:ext cx="10080625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:</a:t>
            </a:r>
            <a:r>
              <a:rPr lang="en-GB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Korunma ve Tedavi Ulusal Platformu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ülkemizin olası salgın ve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pandemilerde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hızla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refleks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gösterebilecek,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sürekliliği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sağlanmış, güçlü iş birliklerini oluşturmuş, altyapılarını teknolojinin gereksinimlerine uygun hazırlamış kritik oyuncuların birlikte hareket edebildiği bir </a:t>
            </a:r>
            <a:r>
              <a:rPr lang="tr-TR" sz="15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ekosistemi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hayata geçirmek için oluşturulmuştur. </a:t>
            </a:r>
            <a:endParaRPr lang="en-US" sz="1500" b="1" kern="1200" dirty="0">
              <a:solidFill>
                <a:srgbClr val="242D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-24087" y="5455106"/>
            <a:ext cx="32464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b="1" dirty="0">
                <a:latin typeface="Arial" panose="020B0604020202020204" pitchFamily="34" charset="0"/>
                <a:cs typeface="Arial" panose="020B0604020202020204" pitchFamily="34" charset="0"/>
              </a:rPr>
              <a:t>Not: APYK: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b="1" dirty="0">
                <a:latin typeface="Arial" panose="020B0604020202020204" pitchFamily="34" charset="0"/>
                <a:cs typeface="Arial" panose="020B0604020202020204" pitchFamily="34" charset="0"/>
              </a:rPr>
              <a:t>ARAŞTIRMA PROGRAMI YÜRÜTÜCÜSÜ KURULUŞ </a:t>
            </a:r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579" y="1644176"/>
            <a:ext cx="1990473" cy="485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47" y="2129852"/>
            <a:ext cx="570136" cy="5701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23" y="2735682"/>
            <a:ext cx="1282994" cy="4856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20" y="3257364"/>
            <a:ext cx="998120" cy="7498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84" y="4098201"/>
            <a:ext cx="1135133" cy="3038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00" y="4492725"/>
            <a:ext cx="1221760" cy="4000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7" y="4895642"/>
            <a:ext cx="667186" cy="667186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41" y="-28722"/>
            <a:ext cx="1518484" cy="5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D8B5E9BA-ABA5-FE4F-98E1-AAC070D28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6883"/>
            <a:ext cx="10080625" cy="15081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xia" pitchFamily="34" charset="-94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xia" pitchFamily="34" charset="-94"/>
              </a:defRPr>
            </a:lvl2pPr>
            <a:lvl3pPr marL="1143000" indent="-228600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xia" pitchFamily="34" charset="-94"/>
              </a:defRPr>
            </a:lvl3pPr>
            <a:lvl4pPr marL="1600200" indent="-228600">
              <a:spcBef>
                <a:spcPts val="2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xia" pitchFamily="34" charset="-94"/>
              </a:defRPr>
            </a:lvl4pPr>
            <a:lvl5pPr marL="2057400" indent="-228600">
              <a:spcBef>
                <a:spcPts val="2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Araştırma Projesi ve 1 Toplumsal Etki Projesi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Kurum/Kuruluş, </a:t>
            </a:r>
            <a:r>
              <a:rPr lang="tr-TR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</a:t>
            </a:r>
            <a:r>
              <a:rPr lang="tr-T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Araştırmacı </a:t>
            </a:r>
            <a:r>
              <a:rPr lang="tr-TR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Stratejik İşbirliği Platformu</a:t>
            </a:r>
            <a:endParaRPr lang="tr-TR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00BC3F-854F-5AAA-B501-55EB5B957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20" y="2129611"/>
            <a:ext cx="95827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xia" pitchFamily="34" charset="-94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xia" pitchFamily="34" charset="-94"/>
              </a:defRPr>
            </a:lvl2pPr>
            <a:lvl3pPr marL="1143000" indent="-228600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xia" pitchFamily="34" charset="-94"/>
              </a:defRPr>
            </a:lvl3pPr>
            <a:lvl4pPr marL="1600200" indent="-228600">
              <a:spcBef>
                <a:spcPts val="2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xia" pitchFamily="34" charset="-94"/>
              </a:defRPr>
            </a:lvl4pPr>
            <a:lvl5pPr marL="2057400" indent="-228600">
              <a:spcBef>
                <a:spcPts val="2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tr-T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Danışman/ Hizmet Tedarikçisi olmak üzere;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tr-T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Üniversite</a:t>
            </a:r>
            <a:r>
              <a:rPr lang="tr-T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4’ü </a:t>
            </a:r>
            <a:r>
              <a:rPr lang="tr-T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Araştırma Üniversitesi)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Özel Sektör Kuruluşu </a:t>
            </a:r>
            <a:r>
              <a:rPr lang="tr-TR" altLang="en-US" sz="2400" dirty="0">
                <a:solidFill>
                  <a:srgbClr val="242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Kamu Araştırma Merkezi</a:t>
            </a:r>
            <a:endParaRPr lang="tr-T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Google Shape;187;p5">
            <a:extLst>
              <a:ext uri="{FF2B5EF4-FFF2-40B4-BE49-F238E27FC236}">
                <a16:creationId xmlns:a16="http://schemas.microsoft.com/office/drawing/2014/main" id="{5E0E9C59-15A5-4AB4-851F-5A07D10712CA}"/>
              </a:ext>
            </a:extLst>
          </p:cNvPr>
          <p:cNvSpPr/>
          <p:nvPr/>
        </p:nvSpPr>
        <p:spPr>
          <a:xfrm>
            <a:off x="26485" y="34012"/>
            <a:ext cx="8008205" cy="59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tr-TR" sz="2200" b="1" dirty="0">
                <a:solidFill>
                  <a:schemeClr val="tx1"/>
                </a:solidFill>
              </a:rPr>
              <a:t> KORUNMA ve TEDAVİ ULUSAL </a:t>
            </a:r>
            <a:r>
              <a:rPr lang="en-US" sz="2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PLATFORMU KÜNYESİ-2</a:t>
            </a:r>
          </a:p>
        </p:txBody>
      </p:sp>
      <p:sp>
        <p:nvSpPr>
          <p:cNvPr id="52" name="Unvan 1"/>
          <p:cNvSpPr txBox="1">
            <a:spLocks/>
          </p:cNvSpPr>
          <p:nvPr/>
        </p:nvSpPr>
        <p:spPr>
          <a:xfrm>
            <a:off x="401906" y="3745654"/>
            <a:ext cx="2315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endParaRPr lang="tr-T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endParaRPr lang="tr-T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1906" y="3636550"/>
            <a:ext cx="40905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tr-TR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 Kaynağı Kazanımları</a:t>
            </a:r>
            <a:endParaRPr lang="tr-T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Araştırmacı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Yeni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Araştırmacı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İstihdamı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Bursiyer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Dikdörtgen 56">
            <a:hlinkClick r:id="" action="ppaction://noaction"/>
          </p:cNvPr>
          <p:cNvSpPr/>
          <p:nvPr/>
        </p:nvSpPr>
        <p:spPr>
          <a:xfrm>
            <a:off x="246694" y="5067928"/>
            <a:ext cx="575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tr-TR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 Bütçe</a:t>
            </a:r>
            <a:r>
              <a:rPr lang="tr-T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97.6 Milyon TL </a:t>
            </a:r>
            <a:r>
              <a:rPr 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(01.05.2023)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6319684" y="2875934"/>
          <a:ext cx="3752319" cy="279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41" y="-14514"/>
            <a:ext cx="1518484" cy="5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241;p9"/>
          <p:cNvSpPr/>
          <p:nvPr/>
        </p:nvSpPr>
        <p:spPr>
          <a:xfrm>
            <a:off x="4594906" y="1811509"/>
            <a:ext cx="651995" cy="27539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536000" y="1124712"/>
            <a:ext cx="1594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i="1" dirty="0">
                <a:solidFill>
                  <a:schemeClr val="bg1"/>
                </a:solidFill>
              </a:rPr>
              <a:t>Odak Alan 2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130162" y="3999207"/>
            <a:ext cx="1594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i="1" dirty="0">
                <a:solidFill>
                  <a:schemeClr val="bg1"/>
                </a:solidFill>
              </a:rPr>
              <a:t>Odak Alan 5</a:t>
            </a:r>
          </a:p>
        </p:txBody>
      </p:sp>
      <p:grpSp>
        <p:nvGrpSpPr>
          <p:cNvPr id="132" name="Google Shape;240;p9"/>
          <p:cNvGrpSpPr/>
          <p:nvPr/>
        </p:nvGrpSpPr>
        <p:grpSpPr>
          <a:xfrm>
            <a:off x="992325" y="968129"/>
            <a:ext cx="8004191" cy="4360701"/>
            <a:chOff x="169901" y="729851"/>
            <a:chExt cx="4544761" cy="3597460"/>
          </a:xfrm>
        </p:grpSpPr>
        <p:sp>
          <p:nvSpPr>
            <p:cNvPr id="133" name="Google Shape;241;p9"/>
            <p:cNvSpPr/>
            <p:nvPr/>
          </p:nvSpPr>
          <p:spPr>
            <a:xfrm>
              <a:off x="1812275" y="1428966"/>
              <a:ext cx="370201" cy="227190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42;p9"/>
            <p:cNvSpPr txBox="1"/>
            <p:nvPr/>
          </p:nvSpPr>
          <p:spPr>
            <a:xfrm rot="-5400000">
              <a:off x="938185" y="2340504"/>
              <a:ext cx="2118427" cy="334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50" rIns="68550" bIns="3425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 b="1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	</a:t>
              </a:r>
              <a:r>
                <a:rPr lang="tr-TR" sz="1100" b="1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           </a:t>
              </a:r>
              <a:r>
                <a:rPr lang="tr-TR" sz="1200" b="1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H </a:t>
              </a:r>
              <a:r>
                <a:rPr lang="tr-TR" sz="1200" b="1" dirty="0" err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Pylori</a:t>
              </a:r>
              <a:r>
                <a:rPr lang="tr-TR" sz="1200" b="1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 </a:t>
              </a:r>
              <a:endParaRPr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</a:t>
              </a:r>
              <a:endParaRPr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43;p9"/>
            <p:cNvSpPr/>
            <p:nvPr/>
          </p:nvSpPr>
          <p:spPr>
            <a:xfrm>
              <a:off x="1165733" y="729851"/>
              <a:ext cx="2965851" cy="27567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70262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50" rIns="68550" bIns="34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 b="1" dirty="0">
                  <a:solidFill>
                    <a:srgbClr val="4B191A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AŞI ÇALIŞMALARI</a:t>
              </a:r>
              <a:endParaRPr sz="1600" b="1" dirty="0">
                <a:solidFill>
                  <a:srgbClr val="4B191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6" name="Google Shape;244;p9"/>
            <p:cNvSpPr/>
            <p:nvPr/>
          </p:nvSpPr>
          <p:spPr>
            <a:xfrm>
              <a:off x="3229767" y="1095612"/>
              <a:ext cx="901889" cy="26579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70262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50" rIns="68550" bIns="34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b="1" dirty="0">
                  <a:solidFill>
                    <a:srgbClr val="4B191A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VİRAL AŞI</a:t>
              </a:r>
              <a:endParaRPr sz="1200" b="1" dirty="0">
                <a:solidFill>
                  <a:srgbClr val="4B191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7" name="Google Shape;245;p9"/>
            <p:cNvSpPr/>
            <p:nvPr/>
          </p:nvSpPr>
          <p:spPr>
            <a:xfrm>
              <a:off x="1812275" y="1085720"/>
              <a:ext cx="1172509" cy="26806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50" rIns="68550" bIns="34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 b="1" dirty="0">
                  <a:solidFill>
                    <a:srgbClr val="1C405D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BAKTERİYEL AŞI </a:t>
              </a:r>
              <a:endParaRPr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 b="1" dirty="0">
                  <a:solidFill>
                    <a:srgbClr val="1C405D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(OMV Temelli)</a:t>
              </a:r>
              <a:endParaRPr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8" name="Google Shape;246;p9"/>
            <p:cNvSpPr/>
            <p:nvPr/>
          </p:nvSpPr>
          <p:spPr>
            <a:xfrm>
              <a:off x="1165733" y="1081439"/>
              <a:ext cx="509048" cy="27567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28555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50" rIns="68550" bIns="34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b="1" dirty="0">
                  <a:solidFill>
                    <a:srgbClr val="3D7F8B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PARAZİT</a:t>
              </a:r>
              <a:endParaRPr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9" name="Google Shape;247;p9"/>
            <p:cNvSpPr/>
            <p:nvPr/>
          </p:nvSpPr>
          <p:spPr>
            <a:xfrm>
              <a:off x="3232318" y="1428289"/>
              <a:ext cx="361711" cy="27415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70262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50" rIns="68550" bIns="34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1" dirty="0">
                  <a:solidFill>
                    <a:srgbClr val="4B191A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İnsan</a:t>
              </a:r>
              <a:endParaRPr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0" name="Google Shape;248;p9"/>
            <p:cNvSpPr/>
            <p:nvPr/>
          </p:nvSpPr>
          <p:spPr>
            <a:xfrm>
              <a:off x="3597354" y="1428289"/>
              <a:ext cx="534341" cy="27567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70262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50" rIns="68550" bIns="34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1" dirty="0">
                  <a:solidFill>
                    <a:srgbClr val="4B191A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Veteriner</a:t>
              </a:r>
              <a:r>
                <a:rPr lang="tr-TR" b="1" dirty="0">
                  <a:solidFill>
                    <a:srgbClr val="4B191A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49;p9"/>
            <p:cNvSpPr/>
            <p:nvPr/>
          </p:nvSpPr>
          <p:spPr>
            <a:xfrm>
              <a:off x="3685520" y="1752629"/>
              <a:ext cx="370201" cy="195395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70262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50;p9"/>
            <p:cNvSpPr txBox="1"/>
            <p:nvPr/>
          </p:nvSpPr>
          <p:spPr>
            <a:xfrm rot="-5400000">
              <a:off x="2868004" y="2607577"/>
              <a:ext cx="2005279" cy="334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50" rIns="68550" bIns="3425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 b="1" dirty="0">
                  <a:solidFill>
                    <a:srgbClr val="4B191A"/>
                  </a:solidFill>
                  <a:latin typeface="Calibri"/>
                  <a:ea typeface="Calibri"/>
                  <a:cs typeface="Calibri"/>
                  <a:sym typeface="Calibri"/>
                </a:rPr>
                <a:t> 	</a:t>
              </a:r>
              <a:r>
                <a:rPr lang="tr-TR" sz="1200" b="1" dirty="0">
                  <a:solidFill>
                    <a:srgbClr val="4B191A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</a:t>
              </a:r>
              <a:r>
                <a:rPr lang="tr-TR" sz="1200" b="1" dirty="0">
                  <a:solidFill>
                    <a:srgbClr val="4B191A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Influenza</a:t>
              </a:r>
              <a:r>
                <a:rPr lang="tr-TR" sz="1200" b="1" dirty="0">
                  <a:solidFill>
                    <a:srgbClr val="4B191A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51;p9"/>
            <p:cNvSpPr/>
            <p:nvPr/>
          </p:nvSpPr>
          <p:spPr>
            <a:xfrm>
              <a:off x="3229768" y="1752628"/>
              <a:ext cx="370201" cy="19432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70262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52;p9"/>
            <p:cNvSpPr txBox="1"/>
            <p:nvPr/>
          </p:nvSpPr>
          <p:spPr>
            <a:xfrm rot="-5400000">
              <a:off x="2514648" y="2505185"/>
              <a:ext cx="1800492" cy="334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50" rIns="68550" bIns="3425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 b="1" dirty="0">
                  <a:solidFill>
                    <a:srgbClr val="4B191A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Hantavirüs</a:t>
              </a:r>
              <a:endParaRPr sz="1100" b="1" dirty="0">
                <a:solidFill>
                  <a:srgbClr val="4B191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45" name="Google Shape;253;p9"/>
            <p:cNvSpPr/>
            <p:nvPr/>
          </p:nvSpPr>
          <p:spPr>
            <a:xfrm>
              <a:off x="2614632" y="1423986"/>
              <a:ext cx="370201" cy="227190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54;p9"/>
            <p:cNvSpPr txBox="1"/>
            <p:nvPr/>
          </p:nvSpPr>
          <p:spPr>
            <a:xfrm rot="-5400000">
              <a:off x="1677732" y="2398324"/>
              <a:ext cx="2244038" cy="334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50" rIns="68550" bIns="3425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 b="1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	</a:t>
              </a:r>
              <a:r>
                <a:rPr lang="tr-TR" sz="1100" b="1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                        </a:t>
              </a:r>
              <a:r>
                <a:rPr lang="tr-TR" sz="1200" b="1" dirty="0" err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Klebsiella</a:t>
              </a:r>
              <a:endParaRPr sz="12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	</a:t>
              </a:r>
              <a:endParaRPr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255;p9"/>
            <p:cNvSpPr/>
            <p:nvPr/>
          </p:nvSpPr>
          <p:spPr>
            <a:xfrm>
              <a:off x="1223759" y="1434683"/>
              <a:ext cx="370201" cy="227190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28555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56;p9"/>
            <p:cNvSpPr txBox="1"/>
            <p:nvPr/>
          </p:nvSpPr>
          <p:spPr>
            <a:xfrm rot="16200000">
              <a:off x="332609" y="1671332"/>
              <a:ext cx="2118426" cy="334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50" rIns="68550" bIns="34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 b="1" dirty="0">
                  <a:solidFill>
                    <a:srgbClr val="3D7F8B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	</a:t>
              </a:r>
              <a:r>
                <a:rPr lang="tr-TR" sz="1100" b="1" dirty="0">
                  <a:solidFill>
                    <a:srgbClr val="3D7F8B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                      </a:t>
              </a:r>
              <a:r>
                <a:rPr lang="tr-TR" sz="1200" b="1" dirty="0" err="1">
                  <a:solidFill>
                    <a:srgbClr val="3D7F8B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Leishmania</a:t>
              </a:r>
              <a:endParaRPr sz="1200" b="1" dirty="0">
                <a:solidFill>
                  <a:srgbClr val="3D7F8B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b="1" dirty="0">
                  <a:solidFill>
                    <a:srgbClr val="3D7F8B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</a:t>
              </a:r>
              <a:endParaRPr sz="1100" b="1" dirty="0">
                <a:solidFill>
                  <a:srgbClr val="3D7F8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257;p9"/>
            <p:cNvSpPr/>
            <p:nvPr/>
          </p:nvSpPr>
          <p:spPr>
            <a:xfrm rot="5400000">
              <a:off x="2067906" y="2153634"/>
              <a:ext cx="275675" cy="4071679"/>
            </a:xfrm>
            <a:prstGeom prst="roundRect">
              <a:avLst>
                <a:gd name="adj" fmla="val 16667"/>
              </a:avLst>
            </a:prstGeom>
            <a:solidFill>
              <a:srgbClr val="688031"/>
            </a:solidFill>
            <a:ln w="28575" cap="flat" cmpd="sng">
              <a:solidFill>
                <a:srgbClr val="6880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58;p9"/>
            <p:cNvSpPr txBox="1"/>
            <p:nvPr/>
          </p:nvSpPr>
          <p:spPr>
            <a:xfrm>
              <a:off x="182362" y="4073245"/>
              <a:ext cx="3776835" cy="248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50" rIns="68550" bIns="3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SOSYAL ETKİ</a:t>
              </a:r>
              <a:endParaRPr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59;p9"/>
            <p:cNvSpPr/>
            <p:nvPr/>
          </p:nvSpPr>
          <p:spPr>
            <a:xfrm>
              <a:off x="1241830" y="3790417"/>
              <a:ext cx="352130" cy="20765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2A5E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b="1" dirty="0">
                  <a:solidFill>
                    <a:schemeClr val="lt1"/>
                  </a:solidFill>
                </a:rPr>
                <a:t>P</a:t>
              </a:r>
              <a:r>
                <a:rPr lang="tr-TR" sz="1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60;p9"/>
            <p:cNvSpPr/>
            <p:nvPr/>
          </p:nvSpPr>
          <p:spPr>
            <a:xfrm>
              <a:off x="1829169" y="3792950"/>
              <a:ext cx="399565" cy="20765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2A5E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P3</a:t>
              </a:r>
              <a:endParaRPr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61;p9"/>
            <p:cNvSpPr/>
            <p:nvPr/>
          </p:nvSpPr>
          <p:spPr>
            <a:xfrm>
              <a:off x="2620672" y="3797079"/>
              <a:ext cx="351609" cy="20765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2A5E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P4</a:t>
              </a:r>
              <a:endParaRPr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62;p9"/>
            <p:cNvSpPr/>
            <p:nvPr/>
          </p:nvSpPr>
          <p:spPr>
            <a:xfrm>
              <a:off x="3247836" y="3792950"/>
              <a:ext cx="352133" cy="20765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2A5E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P6</a:t>
              </a:r>
              <a:endParaRPr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63;p9"/>
            <p:cNvSpPr/>
            <p:nvPr/>
          </p:nvSpPr>
          <p:spPr>
            <a:xfrm>
              <a:off x="3718605" y="3793073"/>
              <a:ext cx="355934" cy="20765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2A5E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P7</a:t>
              </a:r>
              <a:endParaRPr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64;p9"/>
            <p:cNvSpPr/>
            <p:nvPr/>
          </p:nvSpPr>
          <p:spPr>
            <a:xfrm>
              <a:off x="4346233" y="4051636"/>
              <a:ext cx="368429" cy="23539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2A5E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P9</a:t>
              </a:r>
              <a:endParaRPr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" name="Google Shape;265;p9"/>
            <p:cNvGrpSpPr/>
            <p:nvPr/>
          </p:nvGrpSpPr>
          <p:grpSpPr>
            <a:xfrm>
              <a:off x="169905" y="2593667"/>
              <a:ext cx="4523096" cy="276190"/>
              <a:chOff x="965346" y="2917748"/>
              <a:chExt cx="7671657" cy="436107"/>
            </a:xfrm>
          </p:grpSpPr>
          <p:grpSp>
            <p:nvGrpSpPr>
              <p:cNvPr id="171" name="Google Shape;266;p9"/>
              <p:cNvGrpSpPr/>
              <p:nvPr/>
            </p:nvGrpSpPr>
            <p:grpSpPr>
              <a:xfrm>
                <a:off x="1755390" y="2918554"/>
                <a:ext cx="5017621" cy="435301"/>
                <a:chOff x="1755390" y="3431177"/>
                <a:chExt cx="5017621" cy="435302"/>
              </a:xfrm>
            </p:grpSpPr>
            <p:sp>
              <p:nvSpPr>
                <p:cNvPr id="175" name="Google Shape;267;p9"/>
                <p:cNvSpPr/>
                <p:nvPr/>
              </p:nvSpPr>
              <p:spPr>
                <a:xfrm rot="5400000">
                  <a:off x="3215977" y="1970590"/>
                  <a:ext cx="435300" cy="3356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B7921"/>
                </a:solidFill>
                <a:ln w="28575" cap="flat" cmpd="sng">
                  <a:solidFill>
                    <a:srgbClr val="E7C58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269;p9"/>
                <p:cNvSpPr/>
                <p:nvPr/>
              </p:nvSpPr>
              <p:spPr>
                <a:xfrm rot="5400000">
                  <a:off x="5729911" y="2823379"/>
                  <a:ext cx="435300" cy="16509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B7921"/>
                </a:solidFill>
                <a:ln w="28575" cap="flat" cmpd="sng">
                  <a:solidFill>
                    <a:srgbClr val="E7C58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270;p9"/>
                <p:cNvSpPr txBox="1"/>
                <p:nvPr/>
              </p:nvSpPr>
              <p:spPr>
                <a:xfrm>
                  <a:off x="5143473" y="3452428"/>
                  <a:ext cx="1608300" cy="39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50" tIns="34250" rIns="68550" bIns="3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675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2" name="Google Shape;271;p9"/>
              <p:cNvSpPr/>
              <p:nvPr/>
            </p:nvSpPr>
            <p:spPr>
              <a:xfrm rot="5400000">
                <a:off x="4200697" y="-317603"/>
                <a:ext cx="435301" cy="6906004"/>
              </a:xfrm>
              <a:prstGeom prst="roundRect">
                <a:avLst>
                  <a:gd name="adj" fmla="val 16667"/>
                </a:avLst>
              </a:prstGeom>
              <a:noFill/>
              <a:ln w="28575" cap="flat" cmpd="sng">
                <a:solidFill>
                  <a:srgbClr val="AB792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272;p9"/>
              <p:cNvSpPr txBox="1"/>
              <p:nvPr/>
            </p:nvSpPr>
            <p:spPr>
              <a:xfrm>
                <a:off x="1069193" y="2918858"/>
                <a:ext cx="6698295" cy="392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50" rIns="68550" bIns="342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 b="1" dirty="0">
                    <a:solidFill>
                      <a:srgbClr val="725116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OMV</a:t>
                </a:r>
                <a:endParaRPr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4" name="Google Shape;273;p9"/>
              <p:cNvSpPr/>
              <p:nvPr/>
            </p:nvSpPr>
            <p:spPr>
              <a:xfrm>
                <a:off x="8053958" y="2969296"/>
                <a:ext cx="583045" cy="3321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>
                <a:solidFill>
                  <a:srgbClr val="2A5E8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P1</a:t>
                </a:r>
                <a:endParaRPr sz="11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" name="Google Shape;274;p9"/>
            <p:cNvGrpSpPr/>
            <p:nvPr/>
          </p:nvGrpSpPr>
          <p:grpSpPr>
            <a:xfrm>
              <a:off x="169903" y="2604695"/>
              <a:ext cx="4523098" cy="627157"/>
              <a:chOff x="965343" y="2935206"/>
              <a:chExt cx="7671658" cy="990300"/>
            </a:xfrm>
          </p:grpSpPr>
          <p:sp>
            <p:nvSpPr>
              <p:cNvPr id="164" name="Google Shape;275;p9"/>
              <p:cNvSpPr/>
              <p:nvPr/>
            </p:nvSpPr>
            <p:spPr>
              <a:xfrm rot="5400000">
                <a:off x="4531822" y="2687100"/>
                <a:ext cx="435300" cy="1980600"/>
              </a:xfrm>
              <a:prstGeom prst="roundRect">
                <a:avLst>
                  <a:gd name="adj" fmla="val 16667"/>
                </a:avLst>
              </a:prstGeom>
              <a:solidFill>
                <a:srgbClr val="5142BB"/>
              </a:solidFill>
              <a:ln w="28575" cap="flat" cmpd="sng">
                <a:solidFill>
                  <a:srgbClr val="5142B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76;p9"/>
              <p:cNvSpPr txBox="1"/>
              <p:nvPr/>
            </p:nvSpPr>
            <p:spPr>
              <a:xfrm>
                <a:off x="3780460" y="3480990"/>
                <a:ext cx="19380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50" rIns="68550" bIns="342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75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277;p9"/>
              <p:cNvSpPr/>
              <p:nvPr/>
            </p:nvSpPr>
            <p:spPr>
              <a:xfrm rot="5400000">
                <a:off x="4200696" y="228553"/>
                <a:ext cx="435299" cy="6906005"/>
              </a:xfrm>
              <a:prstGeom prst="roundRect">
                <a:avLst>
                  <a:gd name="adj" fmla="val 16667"/>
                </a:avLst>
              </a:prstGeom>
              <a:noFill/>
              <a:ln w="28575" cap="flat" cmpd="sng">
                <a:solidFill>
                  <a:srgbClr val="5142B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78;p9"/>
              <p:cNvSpPr txBox="1"/>
              <p:nvPr/>
            </p:nvSpPr>
            <p:spPr>
              <a:xfrm>
                <a:off x="986480" y="3485170"/>
                <a:ext cx="6698297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50" rIns="68550" bIns="342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 b="1" dirty="0">
                    <a:solidFill>
                      <a:srgbClr val="2B608B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ATABAY İLAÇ</a:t>
                </a:r>
                <a:endParaRPr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8" name="Google Shape;279;p9"/>
              <p:cNvSpPr/>
              <p:nvPr/>
            </p:nvSpPr>
            <p:spPr>
              <a:xfrm>
                <a:off x="8053945" y="3504892"/>
                <a:ext cx="583056" cy="3321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>
                <a:solidFill>
                  <a:srgbClr val="2A5E8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P5</a:t>
                </a:r>
                <a:endParaRPr sz="11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80;p9"/>
              <p:cNvSpPr/>
              <p:nvPr/>
            </p:nvSpPr>
            <p:spPr>
              <a:xfrm>
                <a:off x="2101820" y="2935206"/>
                <a:ext cx="435300" cy="990300"/>
              </a:xfrm>
              <a:prstGeom prst="roundRect">
                <a:avLst>
                  <a:gd name="adj" fmla="val 16667"/>
                </a:avLst>
              </a:prstGeom>
              <a:solidFill>
                <a:srgbClr val="5142BB"/>
              </a:solidFill>
              <a:ln w="28575" cap="flat" cmpd="sng">
                <a:solidFill>
                  <a:srgbClr val="5142B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81;p9"/>
              <p:cNvSpPr txBox="1"/>
              <p:nvPr/>
            </p:nvSpPr>
            <p:spPr>
              <a:xfrm rot="-5400000">
                <a:off x="1845550" y="3234022"/>
                <a:ext cx="9477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50" rIns="68550" bIns="342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75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" name="Google Shape;282;p9"/>
            <p:cNvGrpSpPr/>
            <p:nvPr/>
          </p:nvGrpSpPr>
          <p:grpSpPr>
            <a:xfrm>
              <a:off x="169901" y="3296824"/>
              <a:ext cx="4523100" cy="367027"/>
              <a:chOff x="965340" y="4028084"/>
              <a:chExt cx="7671662" cy="579546"/>
            </a:xfrm>
          </p:grpSpPr>
          <p:sp>
            <p:nvSpPr>
              <p:cNvPr id="160" name="Google Shape;283;p9"/>
              <p:cNvSpPr/>
              <p:nvPr/>
            </p:nvSpPr>
            <p:spPr>
              <a:xfrm>
                <a:off x="8048939" y="4061007"/>
                <a:ext cx="588063" cy="381035"/>
              </a:xfrm>
              <a:prstGeom prst="ellipse">
                <a:avLst/>
              </a:prstGeom>
              <a:solidFill>
                <a:schemeClr val="accent1"/>
              </a:solidFill>
              <a:ln w="25400" cap="flat" cmpd="sng">
                <a:solidFill>
                  <a:srgbClr val="2A5E8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P8</a:t>
                </a:r>
                <a:endParaRPr sz="1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84;p9"/>
              <p:cNvSpPr/>
              <p:nvPr/>
            </p:nvSpPr>
            <p:spPr>
              <a:xfrm rot="5400000">
                <a:off x="4128569" y="864855"/>
                <a:ext cx="579546" cy="6906003"/>
              </a:xfrm>
              <a:prstGeom prst="roundRect">
                <a:avLst>
                  <a:gd name="adj" fmla="val 16667"/>
                </a:avLst>
              </a:prstGeom>
              <a:noFill/>
              <a:ln w="28575" cap="flat" cmpd="sng">
                <a:solidFill>
                  <a:srgbClr val="3D7F8B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85;p9"/>
              <p:cNvSpPr txBox="1"/>
              <p:nvPr/>
            </p:nvSpPr>
            <p:spPr>
              <a:xfrm>
                <a:off x="965340" y="4106537"/>
                <a:ext cx="6698295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50" rIns="68550" bIns="342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 b="1" dirty="0">
                    <a:solidFill>
                      <a:srgbClr val="3D7F8B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ADJUVAN GELİŞTİRME </a:t>
                </a:r>
                <a:endParaRPr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 b="1" dirty="0">
                    <a:solidFill>
                      <a:srgbClr val="3D7F8B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(</a:t>
                </a:r>
                <a:r>
                  <a:rPr lang="tr-TR" sz="1200" b="1" dirty="0" err="1">
                    <a:solidFill>
                      <a:srgbClr val="3D7F8B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Petroyağ</a:t>
                </a:r>
                <a:r>
                  <a:rPr lang="tr-TR" sz="1200" b="1" dirty="0">
                    <a:solidFill>
                      <a:srgbClr val="3D7F8B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/CORAL)</a:t>
                </a:r>
                <a:endParaRPr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3" name="Google Shape;286;p9"/>
              <p:cNvSpPr/>
              <p:nvPr/>
            </p:nvSpPr>
            <p:spPr>
              <a:xfrm rot="5400000">
                <a:off x="4861363" y="1912888"/>
                <a:ext cx="577714" cy="4811766"/>
              </a:xfrm>
              <a:prstGeom prst="roundRect">
                <a:avLst>
                  <a:gd name="adj" fmla="val 16667"/>
                </a:avLst>
              </a:prstGeom>
              <a:solidFill>
                <a:srgbClr val="3D7F8B"/>
              </a:solidFill>
              <a:ln w="28575" cap="flat" cmpd="sng">
                <a:solidFill>
                  <a:srgbClr val="3D7F8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41" y="-36286"/>
            <a:ext cx="1518484" cy="521780"/>
          </a:xfrm>
          <a:prstGeom prst="rect">
            <a:avLst/>
          </a:prstGeom>
        </p:spPr>
      </p:pic>
      <p:sp>
        <p:nvSpPr>
          <p:cNvPr id="52" name="Google Shape;242;p9"/>
          <p:cNvSpPr txBox="1"/>
          <p:nvPr/>
        </p:nvSpPr>
        <p:spPr>
          <a:xfrm rot="16200000">
            <a:off x="3624996" y="2863239"/>
            <a:ext cx="2567875" cy="588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	</a:t>
            </a:r>
            <a:r>
              <a:rPr lang="tr-TR" sz="11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          </a:t>
            </a:r>
            <a:r>
              <a:rPr lang="tr-TR" sz="1200" b="1" dirty="0" err="1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Meningokok</a:t>
            </a:r>
            <a:r>
              <a:rPr lang="tr-TR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</a:t>
            </a:r>
            <a:endParaRPr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198782" y="0"/>
            <a:ext cx="69474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b="1" dirty="0">
                <a:solidFill>
                  <a:schemeClr val="tx1"/>
                </a:solidFill>
              </a:rPr>
              <a:t>KORUNMA ve TEDAVİ ULUSAL </a:t>
            </a:r>
            <a:r>
              <a:rPr lang="en-US" sz="2200" b="1" dirty="0">
                <a:solidFill>
                  <a:schemeClr val="tx1"/>
                </a:solidFill>
              </a:rPr>
              <a:t>PLATFORMU </a:t>
            </a:r>
          </a:p>
          <a:p>
            <a:pPr algn="ctr"/>
            <a:r>
              <a:rPr lang="tr-TR" sz="2200" b="1" dirty="0">
                <a:solidFill>
                  <a:schemeClr val="tx1"/>
                </a:solidFill>
              </a:rPr>
              <a:t>(Araştırma Programı </a:t>
            </a:r>
            <a:r>
              <a:rPr lang="tr-TR" sz="2200" b="1" dirty="0" smtClean="0">
                <a:solidFill>
                  <a:schemeClr val="tx1"/>
                </a:solidFill>
              </a:rPr>
              <a:t>Alanları-1)</a:t>
            </a:r>
            <a:endParaRPr lang="en-GB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98782" y="0"/>
            <a:ext cx="69474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b="1" dirty="0">
                <a:solidFill>
                  <a:schemeClr val="tx1"/>
                </a:solidFill>
              </a:rPr>
              <a:t>KORUNMA ve TEDAVİ ULUSAL </a:t>
            </a:r>
            <a:r>
              <a:rPr lang="en-US" sz="2200" b="1" dirty="0">
                <a:solidFill>
                  <a:schemeClr val="tx1"/>
                </a:solidFill>
              </a:rPr>
              <a:t>PLATFORMU </a:t>
            </a:r>
          </a:p>
          <a:p>
            <a:pPr algn="ctr"/>
            <a:r>
              <a:rPr lang="tr-TR" sz="2200" b="1" dirty="0">
                <a:solidFill>
                  <a:schemeClr val="tx1"/>
                </a:solidFill>
              </a:rPr>
              <a:t>(Araştırma Programı Alanları-2)</a:t>
            </a:r>
            <a:endParaRPr lang="en-GB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084B02-F3ED-2FEC-0B3B-0FD61FCB600B}"/>
              </a:ext>
            </a:extLst>
          </p:cNvPr>
          <p:cNvGrpSpPr/>
          <p:nvPr/>
        </p:nvGrpSpPr>
        <p:grpSpPr>
          <a:xfrm>
            <a:off x="973103" y="711176"/>
            <a:ext cx="8522047" cy="4959374"/>
            <a:chOff x="973103" y="707886"/>
            <a:chExt cx="8522047" cy="4959374"/>
          </a:xfrm>
        </p:grpSpPr>
        <p:pic>
          <p:nvPicPr>
            <p:cNvPr id="7" name="Google Shape;235;p8" descr="metin içeren bir resim&#10;&#10;Açıklama otomatik olarak oluşturuldu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3103" y="707886"/>
              <a:ext cx="8522047" cy="4959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6E9257-A1BC-2899-6A0E-5948092F6921}"/>
                </a:ext>
              </a:extLst>
            </p:cNvPr>
            <p:cNvSpPr/>
            <p:nvPr/>
          </p:nvSpPr>
          <p:spPr>
            <a:xfrm>
              <a:off x="973103" y="3101009"/>
              <a:ext cx="1143932" cy="6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</p:grpSp>
      <p:pic>
        <p:nvPicPr>
          <p:cNvPr id="1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41" y="0"/>
            <a:ext cx="1518484" cy="5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 rot="1293091">
            <a:off x="2393632" y="68608"/>
            <a:ext cx="5375160" cy="5614026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 rot="1293091">
            <a:off x="3352213" y="604327"/>
            <a:ext cx="3457999" cy="451277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5" name="Oval 4"/>
          <p:cNvSpPr/>
          <p:nvPr/>
        </p:nvSpPr>
        <p:spPr>
          <a:xfrm rot="1293091">
            <a:off x="3982882" y="1497331"/>
            <a:ext cx="2262402" cy="263347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8" name="Metin kutusu 7"/>
          <p:cNvSpPr txBox="1"/>
          <p:nvPr/>
        </p:nvSpPr>
        <p:spPr>
          <a:xfrm>
            <a:off x="4652311" y="2506290"/>
            <a:ext cx="92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/>
              <a:t>İBG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970520" y="1820398"/>
            <a:ext cx="1262226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/>
              <a:t>Ege Üniversitesi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701888" y="3350896"/>
            <a:ext cx="923544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00"/>
            </a:lvl1pPr>
          </a:lstStyle>
          <a:p>
            <a:r>
              <a:rPr lang="tr-TR" b="1" dirty="0"/>
              <a:t>İTÜ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4366783" y="3914151"/>
            <a:ext cx="923544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00"/>
            </a:lvl1pPr>
          </a:lstStyle>
          <a:p>
            <a:r>
              <a:rPr lang="tr-TR" b="1" dirty="0"/>
              <a:t>Selçuk Üniversitesi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427671" y="3496392"/>
            <a:ext cx="923544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000"/>
            </a:lvl1pPr>
          </a:lstStyle>
          <a:p>
            <a:r>
              <a:rPr lang="tr-TR" b="1" dirty="0"/>
              <a:t>ATABAY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5549786" y="2846283"/>
            <a:ext cx="1234957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00"/>
            </a:lvl1pPr>
          </a:lstStyle>
          <a:p>
            <a:r>
              <a:rPr lang="tr-TR" b="1" dirty="0"/>
              <a:t>PETROYAĞ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430848" y="1088194"/>
            <a:ext cx="1126942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/>
          </a:lstStyle>
          <a:p>
            <a:r>
              <a:rPr lang="tr-TR" sz="1000" b="1" dirty="0"/>
              <a:t>Hacettepe Üniversitesi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2709975" y="2042495"/>
            <a:ext cx="1364277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00"/>
            </a:lvl1pPr>
          </a:lstStyle>
          <a:p>
            <a:r>
              <a:rPr lang="tr-TR" b="1" dirty="0"/>
              <a:t>TÜBİTAK MAM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942865" y="502134"/>
            <a:ext cx="1155832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000" b="1" dirty="0"/>
              <a:t>Boğaziçi Üniversitesi 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4636308" y="4725890"/>
            <a:ext cx="98502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00"/>
            </a:lvl1pPr>
          </a:lstStyle>
          <a:p>
            <a:r>
              <a:rPr lang="tr-TR" b="1" dirty="0"/>
              <a:t>Acıbadem Mehmet Ali Aydınlar Üniversitesi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5849756" y="4116367"/>
            <a:ext cx="923544" cy="2462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00"/>
            </a:lvl1pPr>
          </a:lstStyle>
          <a:p>
            <a:r>
              <a:rPr lang="tr-TR" b="1" dirty="0"/>
              <a:t>ODTÜ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6976088" y="2951322"/>
            <a:ext cx="1476149" cy="2462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/>
              <a:t>Ankara Üniversitesi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8156949" y="4787827"/>
            <a:ext cx="1964172" cy="2616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tr-TR" sz="1100" b="1" dirty="0"/>
              <a:t>Platform Ortakları</a:t>
            </a:r>
          </a:p>
        </p:txBody>
      </p:sp>
      <p:sp>
        <p:nvSpPr>
          <p:cNvPr id="27" name="Oval 26"/>
          <p:cNvSpPr/>
          <p:nvPr/>
        </p:nvSpPr>
        <p:spPr>
          <a:xfrm rot="1293091">
            <a:off x="7867060" y="4823429"/>
            <a:ext cx="217034" cy="19040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32" name="Metin kutusu 31"/>
          <p:cNvSpPr txBox="1"/>
          <p:nvPr/>
        </p:nvSpPr>
        <p:spPr>
          <a:xfrm>
            <a:off x="8164418" y="5086651"/>
            <a:ext cx="1964172" cy="5078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tr-TR" sz="900" b="1" dirty="0"/>
              <a:t>İşbirliği Kurulan</a:t>
            </a:r>
          </a:p>
          <a:p>
            <a:r>
              <a:rPr lang="tr-TR" sz="900" b="1" dirty="0"/>
              <a:t>Ulusal/Uluslararası Diğer Platformlar/Kurumlar/ Yapılar</a:t>
            </a:r>
          </a:p>
        </p:txBody>
      </p:sp>
      <p:sp>
        <p:nvSpPr>
          <p:cNvPr id="33" name="Oval 32"/>
          <p:cNvSpPr/>
          <p:nvPr/>
        </p:nvSpPr>
        <p:spPr>
          <a:xfrm rot="1293091">
            <a:off x="7867060" y="5170814"/>
            <a:ext cx="217034" cy="190407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000">
              <a:solidFill>
                <a:schemeClr val="tx1"/>
              </a:solidFill>
            </a:endParaRPr>
          </a:p>
        </p:txBody>
      </p:sp>
      <p:sp>
        <p:nvSpPr>
          <p:cNvPr id="34" name="Unvan 1"/>
          <p:cNvSpPr>
            <a:spLocks noGrp="1"/>
          </p:cNvSpPr>
          <p:nvPr>
            <p:ph type="title"/>
          </p:nvPr>
        </p:nvSpPr>
        <p:spPr>
          <a:xfrm>
            <a:off x="21790" y="75028"/>
            <a:ext cx="9072000" cy="307777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Ekosistem Yönetimi: Paydaşlar</a:t>
            </a:r>
          </a:p>
        </p:txBody>
      </p:sp>
      <p:sp>
        <p:nvSpPr>
          <p:cNvPr id="38" name="Metin kutusu 12"/>
          <p:cNvSpPr txBox="1"/>
          <p:nvPr/>
        </p:nvSpPr>
        <p:spPr>
          <a:xfrm>
            <a:off x="5647823" y="1982623"/>
            <a:ext cx="923544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00"/>
            </a:lvl1pPr>
          </a:lstStyle>
          <a:p>
            <a:r>
              <a:rPr lang="tr-TR" b="1" dirty="0"/>
              <a:t>Dokuz Eylül Üniversitesi</a:t>
            </a:r>
          </a:p>
        </p:txBody>
      </p:sp>
      <p:sp>
        <p:nvSpPr>
          <p:cNvPr id="39" name="Metin kutusu 15"/>
          <p:cNvSpPr txBox="1"/>
          <p:nvPr/>
        </p:nvSpPr>
        <p:spPr>
          <a:xfrm>
            <a:off x="2565059" y="2814981"/>
            <a:ext cx="1262226" cy="5539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000" b="1" dirty="0"/>
              <a:t>Manisa Celal Bayar Üniversitesi</a:t>
            </a:r>
          </a:p>
        </p:txBody>
      </p:sp>
      <p:sp>
        <p:nvSpPr>
          <p:cNvPr id="40" name="Metin kutusu 15"/>
          <p:cNvSpPr txBox="1"/>
          <p:nvPr/>
        </p:nvSpPr>
        <p:spPr>
          <a:xfrm>
            <a:off x="3031301" y="4305389"/>
            <a:ext cx="1180148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000" b="1" dirty="0"/>
              <a:t>Sağlık Bilimleri Üniversitesi</a:t>
            </a:r>
          </a:p>
        </p:txBody>
      </p:sp>
      <p:sp>
        <p:nvSpPr>
          <p:cNvPr id="42" name="Metin kutusu 12"/>
          <p:cNvSpPr txBox="1"/>
          <p:nvPr/>
        </p:nvSpPr>
        <p:spPr>
          <a:xfrm>
            <a:off x="6262994" y="1260147"/>
            <a:ext cx="923544" cy="5539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000"/>
            </a:lvl1pPr>
          </a:lstStyle>
          <a:p>
            <a:r>
              <a:rPr lang="tr-TR" b="1" dirty="0"/>
              <a:t>İzmir Katip Çelebi Üniversitesi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97" y="2420297"/>
            <a:ext cx="541318" cy="5413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89" y="3916828"/>
            <a:ext cx="821771" cy="2203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88" y="4273070"/>
            <a:ext cx="528529" cy="4528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88" y="3949885"/>
            <a:ext cx="405772" cy="405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41" y="2368028"/>
            <a:ext cx="400982" cy="4824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67" y="1567152"/>
            <a:ext cx="402222" cy="4596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27" y="88545"/>
            <a:ext cx="446535" cy="4465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11" y="923355"/>
            <a:ext cx="720527" cy="402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01" y="1468843"/>
            <a:ext cx="378891" cy="37889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58" y="2603084"/>
            <a:ext cx="742743" cy="2431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21" y="3357583"/>
            <a:ext cx="609424" cy="16311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853" y="1572709"/>
            <a:ext cx="455454" cy="45545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75" y="3535349"/>
            <a:ext cx="535698" cy="4024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91" y="3134587"/>
            <a:ext cx="548338" cy="2075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52" y="2227137"/>
            <a:ext cx="1248920" cy="30473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97" y="940694"/>
            <a:ext cx="730103" cy="154312"/>
          </a:xfrm>
          <a:prstGeom prst="rect">
            <a:avLst/>
          </a:prstGeom>
        </p:spPr>
      </p:pic>
      <p:pic>
        <p:nvPicPr>
          <p:cNvPr id="45" name="Picture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13" y="-19646"/>
            <a:ext cx="1518484" cy="5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34393" y="821714"/>
            <a:ext cx="9811840" cy="47998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4" name="CustomShape 2"/>
          <p:cNvSpPr/>
          <p:nvPr/>
        </p:nvSpPr>
        <p:spPr>
          <a:xfrm>
            <a:off x="504000" y="1457228"/>
            <a:ext cx="9069120" cy="328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</a:pPr>
            <a:endParaRPr lang="tr-TR" sz="2000" b="0" strike="noStrike" spc="-1" dirty="0"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8741" y="1713527"/>
            <a:ext cx="95596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Yeni geliştirilecek aşı teknolojilerinin toplumsal etki boyutunu değerlendirmek için doküman analizi </a:t>
            </a:r>
            <a:endParaRPr lang="tr-TR" b="0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Yeni </a:t>
            </a:r>
            <a:r>
              <a:rPr lang="tr-T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geliştirilen aşıların sosyal etkilerini toplumun ve devletin karar verme sürecinde etkinliği olan paydaşlar tarafından değerlendirmek için nitel </a:t>
            </a:r>
            <a:r>
              <a:rPr lang="tr-TR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araştırmaların yapılması</a:t>
            </a:r>
          </a:p>
          <a:p>
            <a:pPr algn="just" rtl="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Aşıların </a:t>
            </a:r>
            <a:r>
              <a:rPr lang="tr-T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sosyal etkisi konusunda sosyal medya </a:t>
            </a:r>
            <a:r>
              <a:rPr lang="tr-TR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analizi</a:t>
            </a:r>
          </a:p>
          <a:p>
            <a:pPr algn="just" rtl="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Yeni </a:t>
            </a:r>
            <a:r>
              <a:rPr lang="tr-T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geliştirilecek aşıların neden olduğu hastalıkların ülkemizdeki sıklığı ve sağlık yükü ile ilgili maliyet analizleri </a:t>
            </a:r>
            <a:endParaRPr lang="tr-TR" b="0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Platform paydaşlarının oluşturacağı bilgi birikimi ve bilimsel çıktıların değere dönüştürülmesi için teknoloji transfer süreçlerinin analizi</a:t>
            </a:r>
          </a:p>
          <a:p>
            <a:pPr algn="just" rtl="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r-TR" dirty="0" smtClean="0">
                <a:latin typeface="Arial" panose="020B0604020202020204" pitchFamily="34" charset="0"/>
              </a:rPr>
              <a:t>Platformun ortaya çıkaracağı yeni aşı ürünlerinin topluma sağlayacağı katkıları ilgili paydaşlarla bilgilendirme toplantılarının planlanması</a:t>
            </a:r>
            <a:endParaRPr lang="tr-TR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255414" y="31475"/>
            <a:ext cx="756534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KORUNMA ve TEDAVİ ULUSAL Platformu:      </a:t>
            </a:r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Toplumsal Etki </a:t>
            </a:r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Boyutu Çıktıları</a:t>
            </a:r>
            <a:endParaRPr lang="tr-T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41" y="13257"/>
            <a:ext cx="1518484" cy="5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892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7"/>
          <p:cNvSpPr/>
          <p:nvPr/>
        </p:nvSpPr>
        <p:spPr>
          <a:xfrm>
            <a:off x="0" y="215900"/>
            <a:ext cx="10080625" cy="117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400" b="1" dirty="0"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6600" b="1" strike="noStrike" dirty="0">
              <a:solidFill>
                <a:schemeClr val="dk2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7"/>
          <p:cNvSpPr/>
          <p:nvPr/>
        </p:nvSpPr>
        <p:spPr>
          <a:xfrm>
            <a:off x="0" y="4925409"/>
            <a:ext cx="10080625" cy="42534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800" b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tr-TR" sz="2800" b="1" dirty="0">
                <a:solidFill>
                  <a:srgbClr val="7F7F7F"/>
                </a:solidFill>
              </a:rPr>
              <a:t>Platform web adresi: </a:t>
            </a:r>
            <a:r>
              <a:rPr lang="en-US" sz="28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https://kortup.ibg.edu.tr</a:t>
            </a:r>
            <a:r>
              <a:rPr lang="en-US" sz="28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800" b="1" dirty="0">
              <a:solidFill>
                <a:srgbClr val="7F7F7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84" y="1904782"/>
            <a:ext cx="5705856" cy="18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444</Words>
  <Application>Microsoft Office PowerPoint</Application>
  <PresentationFormat>Özel</PresentationFormat>
  <Paragraphs>117</Paragraphs>
  <Slides>8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MS PGothic</vt:lpstr>
      <vt:lpstr>Arial</vt:lpstr>
      <vt:lpstr>Calibri</vt:lpstr>
      <vt:lpstr>Symbol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Ekosistem Yönetimi: Paydaşlar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TUBITAK</dc:creator>
  <cp:lastModifiedBy>monster</cp:lastModifiedBy>
  <cp:revision>147</cp:revision>
  <dcterms:created xsi:type="dcterms:W3CDTF">2021-10-11T15:01:22Z</dcterms:created>
  <dcterms:modified xsi:type="dcterms:W3CDTF">2023-12-01T11:26:21Z</dcterms:modified>
</cp:coreProperties>
</file>