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854" r:id="rId2"/>
    <p:sldId id="825" r:id="rId3"/>
    <p:sldId id="849" r:id="rId4"/>
    <p:sldId id="814" r:id="rId5"/>
    <p:sldId id="855" r:id="rId6"/>
    <p:sldId id="831" r:id="rId7"/>
    <p:sldId id="834" r:id="rId8"/>
    <p:sldId id="840" r:id="rId9"/>
    <p:sldId id="851" r:id="rId10"/>
  </p:sldIdLst>
  <p:sldSz cx="10080625" cy="567055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dy868G2yVtg4xAi+vtHMCYkcZ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E1FEB5-7C09-48A6-B9C1-540F4E4C23CF}">
  <a:tblStyle styleId="{69E1FEB5-7C09-48A6-B9C1-540F4E4C23C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6" autoAdjust="0"/>
    <p:restoredTop sz="93979" autoAdjust="0"/>
  </p:normalViewPr>
  <p:slideViewPr>
    <p:cSldViewPr snapToGrid="0">
      <p:cViewPr varScale="1">
        <p:scale>
          <a:sx n="134" d="100"/>
          <a:sy n="134" d="100"/>
        </p:scale>
        <p:origin x="8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5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zhan Şimşek" userId="f9acbcdc7a61bad3" providerId="LiveId" clId="{8D1C4C1A-355C-41A4-A048-D3C2313C89EA}"/>
    <pc:docChg chg="custSel delSld modSld delMainMaster">
      <pc:chgData name="Özhan Şimşek" userId="f9acbcdc7a61bad3" providerId="LiveId" clId="{8D1C4C1A-355C-41A4-A048-D3C2313C89EA}" dt="2023-12-18T12:09:36.601" v="33" actId="47"/>
      <pc:docMkLst>
        <pc:docMk/>
      </pc:docMkLst>
      <pc:sldChg chg="del">
        <pc:chgData name="Özhan Şimşek" userId="f9acbcdc7a61bad3" providerId="LiveId" clId="{8D1C4C1A-355C-41A4-A048-D3C2313C89EA}" dt="2023-12-18T12:02:03.712" v="0" actId="47"/>
        <pc:sldMkLst>
          <pc:docMk/>
          <pc:sldMk cId="2993989515" sldId="841"/>
        </pc:sldMkLst>
      </pc:sldChg>
      <pc:sldChg chg="modSp mod">
        <pc:chgData name="Özhan Şimşek" userId="f9acbcdc7a61bad3" providerId="LiveId" clId="{8D1C4C1A-355C-41A4-A048-D3C2313C89EA}" dt="2023-12-18T12:02:34.935" v="32"/>
        <pc:sldMkLst>
          <pc:docMk/>
          <pc:sldMk cId="1054819470" sldId="851"/>
        </pc:sldMkLst>
        <pc:spChg chg="mod">
          <ac:chgData name="Özhan Şimşek" userId="f9acbcdc7a61bad3" providerId="LiveId" clId="{8D1C4C1A-355C-41A4-A048-D3C2313C89EA}" dt="2023-12-18T12:02:34.935" v="32"/>
          <ac:spMkLst>
            <pc:docMk/>
            <pc:sldMk cId="1054819470" sldId="851"/>
            <ac:spMk id="531" creationId="{00000000-0000-0000-0000-000000000000}"/>
          </ac:spMkLst>
        </pc:spChg>
      </pc:sldChg>
      <pc:sldChg chg="del">
        <pc:chgData name="Özhan Şimşek" userId="f9acbcdc7a61bad3" providerId="LiveId" clId="{8D1C4C1A-355C-41A4-A048-D3C2313C89EA}" dt="2023-12-18T12:09:36.601" v="33" actId="47"/>
        <pc:sldMkLst>
          <pc:docMk/>
          <pc:sldMk cId="3254915229" sldId="857"/>
        </pc:sldMkLst>
      </pc:sldChg>
      <pc:sldMasterChg chg="del delSldLayout">
        <pc:chgData name="Özhan Şimşek" userId="f9acbcdc7a61bad3" providerId="LiveId" clId="{8D1C4C1A-355C-41A4-A048-D3C2313C89EA}" dt="2023-12-18T12:09:36.601" v="33" actId="47"/>
        <pc:sldMasterMkLst>
          <pc:docMk/>
          <pc:sldMasterMk cId="0" sldId="2147483661"/>
        </pc:sldMasterMkLst>
        <pc:sldLayoutChg chg="del">
          <pc:chgData name="Özhan Şimşek" userId="f9acbcdc7a61bad3" providerId="LiveId" clId="{8D1C4C1A-355C-41A4-A048-D3C2313C89EA}" dt="2023-12-18T12:09:36.601" v="33" actId="47"/>
          <pc:sldLayoutMkLst>
            <pc:docMk/>
            <pc:sldMasterMk cId="0" sldId="2147483661"/>
            <pc:sldLayoutMk cId="0" sldId="2147483665"/>
          </pc:sldLayoutMkLst>
        </pc:sldLayoutChg>
        <pc:sldLayoutChg chg="del">
          <pc:chgData name="Özhan Şimşek" userId="f9acbcdc7a61bad3" providerId="LiveId" clId="{8D1C4C1A-355C-41A4-A048-D3C2313C89EA}" dt="2023-12-18T12:09:36.601" v="33" actId="47"/>
          <pc:sldLayoutMkLst>
            <pc:docMk/>
            <pc:sldMasterMk cId="0" sldId="2147483661"/>
            <pc:sldLayoutMk cId="0" sldId="2147483666"/>
          </pc:sldLayoutMkLst>
        </pc:sldLayoutChg>
        <pc:sldLayoutChg chg="del">
          <pc:chgData name="Özhan Şimşek" userId="f9acbcdc7a61bad3" providerId="LiveId" clId="{8D1C4C1A-355C-41A4-A048-D3C2313C89EA}" dt="2023-12-18T12:09:36.601" v="33" actId="47"/>
          <pc:sldLayoutMkLst>
            <pc:docMk/>
            <pc:sldMasterMk cId="0" sldId="2147483661"/>
            <pc:sldLayoutMk cId="0" sldId="2147483667"/>
          </pc:sldLayoutMkLst>
        </pc:sldLayoutChg>
        <pc:sldLayoutChg chg="del">
          <pc:chgData name="Özhan Şimşek" userId="f9acbcdc7a61bad3" providerId="LiveId" clId="{8D1C4C1A-355C-41A4-A048-D3C2313C89EA}" dt="2023-12-18T12:09:36.601" v="33" actId="47"/>
          <pc:sldLayoutMkLst>
            <pc:docMk/>
            <pc:sldMasterMk cId="0" sldId="2147483661"/>
            <pc:sldLayoutMk cId="0" sldId="2147483668"/>
          </pc:sldLayoutMkLst>
        </pc:sldLayoutChg>
        <pc:sldLayoutChg chg="del">
          <pc:chgData name="Özhan Şimşek" userId="f9acbcdc7a61bad3" providerId="LiveId" clId="{8D1C4C1A-355C-41A4-A048-D3C2313C89EA}" dt="2023-12-18T12:09:36.601" v="33" actId="47"/>
          <pc:sldLayoutMkLst>
            <pc:docMk/>
            <pc:sldMasterMk cId="0" sldId="2147483661"/>
            <pc:sldLayoutMk cId="0" sldId="2147483669"/>
          </pc:sldLayoutMkLst>
        </pc:sldLayoutChg>
        <pc:sldLayoutChg chg="del">
          <pc:chgData name="Özhan Şimşek" userId="f9acbcdc7a61bad3" providerId="LiveId" clId="{8D1C4C1A-355C-41A4-A048-D3C2313C89EA}" dt="2023-12-18T12:09:36.601" v="33" actId="47"/>
          <pc:sldLayoutMkLst>
            <pc:docMk/>
            <pc:sldMasterMk cId="0" sldId="2147483661"/>
            <pc:sldLayoutMk cId="0" sldId="2147483670"/>
          </pc:sldLayoutMkLst>
        </pc:sldLayoutChg>
        <pc:sldLayoutChg chg="del">
          <pc:chgData name="Özhan Şimşek" userId="f9acbcdc7a61bad3" providerId="LiveId" clId="{8D1C4C1A-355C-41A4-A048-D3C2313C89EA}" dt="2023-12-18T12:09:36.601" v="33" actId="47"/>
          <pc:sldLayoutMkLst>
            <pc:docMk/>
            <pc:sldMasterMk cId="0" sldId="2147483661"/>
            <pc:sldLayoutMk cId="0" sldId="2147483671"/>
          </pc:sldLayoutMkLst>
        </pc:sldLayoutChg>
        <pc:sldLayoutChg chg="del">
          <pc:chgData name="Özhan Şimşek" userId="f9acbcdc7a61bad3" providerId="LiveId" clId="{8D1C4C1A-355C-41A4-A048-D3C2313C89EA}" dt="2023-12-18T12:09:36.601" v="33" actId="47"/>
          <pc:sldLayoutMkLst>
            <pc:docMk/>
            <pc:sldMasterMk cId="0" sldId="2147483661"/>
            <pc:sldLayoutMk cId="0" sldId="2147483672"/>
          </pc:sldLayoutMkLst>
        </pc:sldLayoutChg>
        <pc:sldLayoutChg chg="del">
          <pc:chgData name="Özhan Şimşek" userId="f9acbcdc7a61bad3" providerId="LiveId" clId="{8D1C4C1A-355C-41A4-A048-D3C2313C89EA}" dt="2023-12-18T12:09:36.601" v="33" actId="47"/>
          <pc:sldLayoutMkLst>
            <pc:docMk/>
            <pc:sldMasterMk cId="0" sldId="2147483661"/>
            <pc:sldLayoutMk cId="0" sldId="2147483673"/>
          </pc:sldLayoutMkLst>
        </pc:sldLayoutChg>
        <pc:sldLayoutChg chg="del">
          <pc:chgData name="Özhan Şimşek" userId="f9acbcdc7a61bad3" providerId="LiveId" clId="{8D1C4C1A-355C-41A4-A048-D3C2313C89EA}" dt="2023-12-18T12:09:36.601" v="33" actId="47"/>
          <pc:sldLayoutMkLst>
            <pc:docMk/>
            <pc:sldMasterMk cId="0" sldId="2147483661"/>
            <pc:sldLayoutMk cId="3377450868" sldId="214748369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Kit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600" b="1" i="0" u="none" strike="noStrike" kern="1200" cap="all" baseline="0" noProof="0" dirty="0">
                <a:solidFill>
                  <a:schemeClr val="tx1"/>
                </a:solidFill>
                <a:latin typeface="Arial" panose="020B0604020202020204" pitchFamily="34" charset="0"/>
                <a:ea typeface="Axia" panose="020B0503030202020206" pitchFamily="34" charset="0"/>
                <a:cs typeface="Arial" panose="020B0604020202020204" pitchFamily="34" charset="0"/>
              </a:rPr>
              <a:t>Stratejik ortakların sektörel dağılımı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441397700468453E-2"/>
          <c:y val="0.26413833541028398"/>
          <c:w val="0.82111720459906312"/>
          <c:h val="0.638557201620171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EA5-4438-B526-968AC35DE5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EA5-4438-B526-968AC35DE5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EA5-4438-B526-968AC35DE5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EA5-4438-B526-968AC35DE5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EA5-4438-B526-968AC35DE5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EA5-4438-B526-968AC35DE5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0EA5-4438-B526-968AC35DE59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116443-AB67-450C-B469-9A2E83E7B4F4}" type="CATEGORYNAME">
                      <a:rPr lang="en-US"/>
                      <a:pPr>
                        <a:defRPr/>
                      </a:pPr>
                      <a:t>[KATEGORİ ADI]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A5-4438-B526-968AC35DE59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74EEBF-411E-49F1-BC4F-06ED8926C893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A5-4438-B526-968AC35DE59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50719C-0EF2-4D5C-802E-0C17741364C6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EA5-4438-B526-968AC35DE59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A323A4-1555-44CC-BFF1-1FA2904AA405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EA5-4438-B526-968AC35DE593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8E85A3-DC46-4737-BE9E-E0EB5CEA4BF7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EA5-4438-B526-968AC35DE593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C2808F-01AE-498D-802F-288119A35C9F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EA5-4438-B526-968AC35DE593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210B3D-ACC8-4FDB-8AF1-51507FE31489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[KATEGORİ ADI]</a:t>
                    </a:fld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EA5-4438-B526-968AC35DE59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Sayfa2!$E$7:$E$13</c:f>
              <c:strCache>
                <c:ptCount val="7"/>
                <c:pt idx="0">
                  <c:v>Gıda</c:v>
                </c:pt>
                <c:pt idx="1">
                  <c:v>Bitki Besleme veToprak Bilimi</c:v>
                </c:pt>
                <c:pt idx="2">
                  <c:v>Güneş Enerjisi</c:v>
                </c:pt>
                <c:pt idx="3">
                  <c:v>Tıbbi ve Aromatik Bitkiler</c:v>
                </c:pt>
                <c:pt idx="4">
                  <c:v>Tohumculuk</c:v>
                </c:pt>
                <c:pt idx="5">
                  <c:v>Bitki Islahı</c:v>
                </c:pt>
                <c:pt idx="6">
                  <c:v>Tarımsal Biyolojik İlaç</c:v>
                </c:pt>
              </c:strCache>
            </c:strRef>
          </c:cat>
          <c:val>
            <c:numRef>
              <c:f>Sayfa2!$F$7:$F$13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  <c:pt idx="5">
                  <c:v>20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EA5-4438-B526-968AC35DE59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5A60-74D3-46A0-9B91-DB1B220B717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49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2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21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/>
          </a:p>
          <a:p>
            <a:endParaRPr lang="tr-TR" baseline="0" dirty="0"/>
          </a:p>
          <a:p>
            <a:r>
              <a:rPr lang="tr-TR" baseline="0" dirty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30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70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:notes"/>
          <p:cNvSpPr txBox="1">
            <a:spLocks noGrp="1"/>
          </p:cNvSpPr>
          <p:nvPr>
            <p:ph type="body" idx="1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40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C33BA485-2D97-46B3-B013-15D74F9D76C3}" type="datetimeFigureOut">
              <a:rPr lang="tr-TR" smtClean="0"/>
              <a:t>18.12.2023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/>
          <a:lstStyle/>
          <a:p>
            <a:fld id="{127A48F9-E1D0-43AB-B2CC-543D2CC320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57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3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2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3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body" idx="4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2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3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4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body" idx="5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body" idx="6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EA38F-8B75-454F-8615-BABE34B32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3523-7208-4407-973D-11084396F5EC}" type="datetime1">
              <a:rPr lang="en-US"/>
              <a:pPr>
                <a:defRPr/>
              </a:pPr>
              <a:t>12/18/2023</a:t>
            </a:fld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038301-1631-4B76-8E99-910B361BD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0850AB-221E-4C56-B2B4-FB96FBE7E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20D57-5BA2-4620-B044-38462E48B9D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196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20.jpe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chart" Target="../charts/chart1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2819400"/>
          </a:xfrm>
          <a:prstGeom prst="rect">
            <a:avLst/>
          </a:prstGeom>
        </p:spPr>
      </p:pic>
      <p:sp>
        <p:nvSpPr>
          <p:cNvPr id="6" name="Google Shape;117;p1"/>
          <p:cNvSpPr/>
          <p:nvPr/>
        </p:nvSpPr>
        <p:spPr>
          <a:xfrm>
            <a:off x="636730" y="3024803"/>
            <a:ext cx="7063710" cy="219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Türkiye Tarımsal Üretiminde Küresel İklim Değişikliğine Uyumlu Sürdürülebilir Tarım Teknolojileri Platformu</a:t>
            </a:r>
            <a:r>
              <a:rPr lang="en-US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tr-TR" sz="2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S-ATP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5;p1"/>
          <p:cNvSpPr/>
          <p:nvPr/>
        </p:nvSpPr>
        <p:spPr>
          <a:xfrm>
            <a:off x="3057779" y="5222110"/>
            <a:ext cx="2360942" cy="42534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7F7F7F"/>
                </a:solidFill>
              </a:rPr>
              <a:t>23</a:t>
            </a:r>
            <a:r>
              <a:rPr lang="en-US" b="1" i="0" u="none" strike="noStrike" cap="none" dirty="0">
                <a:solidFill>
                  <a:srgbClr val="7F7F7F"/>
                </a:solidFill>
                <a:sym typeface="Arial"/>
              </a:rPr>
              <a:t> </a:t>
            </a:r>
            <a:r>
              <a:rPr lang="tr-TR" b="1" i="0" u="none" strike="noStrike" cap="none" dirty="0">
                <a:solidFill>
                  <a:srgbClr val="7F7F7F"/>
                </a:solidFill>
                <a:sym typeface="Arial"/>
              </a:rPr>
              <a:t>Ağustos</a:t>
            </a:r>
            <a:r>
              <a:rPr lang="en-US" b="1" i="0" u="none" strike="noStrike" cap="none" dirty="0">
                <a:solidFill>
                  <a:srgbClr val="7F7F7F"/>
                </a:solidFill>
                <a:sym typeface="Arial"/>
              </a:rPr>
              <a:t> 2023</a:t>
            </a:r>
            <a:endParaRPr lang="en-US" b="1" dirty="0">
              <a:solidFill>
                <a:srgbClr val="7F7F7F"/>
              </a:solidFill>
              <a:sym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190337" y="4630742"/>
            <a:ext cx="5956496" cy="58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Futura Bk BT"/>
              </a:defRPr>
            </a:lvl9pPr>
          </a:lstStyle>
          <a:p>
            <a:pPr defTabSz="756026">
              <a:buClrTx/>
              <a:defRPr/>
            </a:pPr>
            <a:r>
              <a:rPr lang="tr-TR" sz="1654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Doç. Dr. Özhan ŞİMŞEK</a:t>
            </a:r>
          </a:p>
          <a:p>
            <a:pPr defTabSz="756026">
              <a:buClrTx/>
              <a:defRPr/>
            </a:pPr>
            <a:r>
              <a:rPr lang="tr-TR" sz="1654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Erciyes Üniversitesi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4853561-2ADD-BE08-C7C2-8E0D57B22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9" t="12043" r="22338" b="24892"/>
          <a:stretch/>
        </p:blipFill>
        <p:spPr>
          <a:xfrm>
            <a:off x="8434273" y="3375138"/>
            <a:ext cx="1009622" cy="13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kfen Tarım">
            <a:extLst>
              <a:ext uri="{FF2B5EF4-FFF2-40B4-BE49-F238E27FC236}">
                <a16:creationId xmlns:a16="http://schemas.microsoft.com/office/drawing/2014/main" id="{95A6584A-FFD3-6FFC-C374-888941535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0" t="16446" r="9531" b="19524"/>
          <a:stretch/>
        </p:blipFill>
        <p:spPr bwMode="auto">
          <a:xfrm>
            <a:off x="7469086" y="2381603"/>
            <a:ext cx="35919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318725" y="1517819"/>
            <a:ext cx="214213" cy="23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75605" tIns="37802" rIns="75605" bIns="37802" anchor="t" anchorCtr="0" upright="1">
            <a:noAutofit/>
          </a:bodyPr>
          <a:lstStyle/>
          <a:p>
            <a:pPr algn="ctr">
              <a:spcBef>
                <a:spcPts val="248"/>
              </a:spcBef>
              <a:spcAft>
                <a:spcPts val="248"/>
              </a:spcAft>
            </a:pPr>
            <a:r>
              <a:rPr lang="tr-TR" sz="909" b="1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tr-TR" sz="909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72044" y="1017039"/>
            <a:ext cx="5988191" cy="35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S-ATP </a:t>
            </a:r>
            <a:r>
              <a:rPr lang="tr-TR" altLang="tr-TR" sz="1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Takımı</a:t>
            </a:r>
            <a:endParaRPr lang="tr-TR" altLang="tr-TR" sz="1800" b="1" dirty="0">
              <a:solidFill>
                <a:srgbClr val="0432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187;p5">
            <a:extLst>
              <a:ext uri="{FF2B5EF4-FFF2-40B4-BE49-F238E27FC236}">
                <a16:creationId xmlns:a16="http://schemas.microsoft.com/office/drawing/2014/main" id="{8E9CFB58-2FEF-C082-BACD-B2EE7A4FE0B0}"/>
              </a:ext>
            </a:extLst>
          </p:cNvPr>
          <p:cNvSpPr/>
          <p:nvPr/>
        </p:nvSpPr>
        <p:spPr>
          <a:xfrm>
            <a:off x="0" y="21968"/>
            <a:ext cx="5505550" cy="39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>
                <a:solidFill>
                  <a:srgbClr val="C00000"/>
                </a:solidFill>
              </a:rPr>
              <a:t>S-ATP </a:t>
            </a:r>
            <a:r>
              <a:rPr lang="en-US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</a:t>
            </a:r>
            <a:r>
              <a:rPr lang="tr-TR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-1</a:t>
            </a:r>
            <a:endParaRPr lang="en-US"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D371407A-1A87-CFA6-B8EC-21A5A3C3EA68}"/>
              </a:ext>
            </a:extLst>
          </p:cNvPr>
          <p:cNvSpPr txBox="1"/>
          <p:nvPr/>
        </p:nvSpPr>
        <p:spPr>
          <a:xfrm>
            <a:off x="406932" y="407304"/>
            <a:ext cx="79184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 :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1800" b="1" kern="12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Küresel iklim değişikliğinin tarımdaki etkilerine uyum sağlayacak ve/veya azaltacak ulusal ve uluslararası etkili teknoloji ve ürünlerin geliştirilmesi</a:t>
            </a:r>
            <a:r>
              <a:rPr lang="en-US" sz="1800" b="1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800" b="1" kern="1200" dirty="0">
              <a:solidFill>
                <a:srgbClr val="242D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8C7B8D3-C226-78FF-C58A-E8C6C2B972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09" t="12043" r="22338" b="24892"/>
          <a:stretch/>
        </p:blipFill>
        <p:spPr>
          <a:xfrm>
            <a:off x="9064286" y="5550"/>
            <a:ext cx="1009622" cy="1308653"/>
          </a:xfrm>
          <a:prstGeom prst="rect">
            <a:avLst/>
          </a:prstGeom>
        </p:spPr>
      </p:pic>
      <p:pic>
        <p:nvPicPr>
          <p:cNvPr id="13" name="Picture 2" descr="Kurumsal Kimlik">
            <a:extLst>
              <a:ext uri="{FF2B5EF4-FFF2-40B4-BE49-F238E27FC236}">
                <a16:creationId xmlns:a16="http://schemas.microsoft.com/office/drawing/2014/main" id="{3EF9A4C1-F02A-3FE4-C37B-377BF87AC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32" y="1297381"/>
            <a:ext cx="555783" cy="34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Dosya:Istanbul Universitesi.png - Vikipedi">
            <a:extLst>
              <a:ext uri="{FF2B5EF4-FFF2-40B4-BE49-F238E27FC236}">
                <a16:creationId xmlns:a16="http://schemas.microsoft.com/office/drawing/2014/main" id="{2F0847C5-BB79-A7E9-7DAF-6F970950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58" y="3483450"/>
            <a:ext cx="322306" cy="32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o 23">
            <a:extLst>
              <a:ext uri="{FF2B5EF4-FFF2-40B4-BE49-F238E27FC236}">
                <a16:creationId xmlns:a16="http://schemas.microsoft.com/office/drawing/2014/main" id="{565437DC-68AD-CEFB-9848-D9CD2ABF6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73507"/>
              </p:ext>
            </p:extLst>
          </p:nvPr>
        </p:nvGraphicFramePr>
        <p:xfrm>
          <a:off x="1221757" y="1327465"/>
          <a:ext cx="6217918" cy="4282488"/>
        </p:xfrm>
        <a:graphic>
          <a:graphicData uri="http://schemas.openxmlformats.org/drawingml/2006/table">
            <a:tbl>
              <a:tblPr firstRow="1" firstCol="1" bandRow="1">
                <a:tableStyleId>{69E1FEB5-7C09-48A6-B9C1-540F4E4C23CF}</a:tableStyleId>
              </a:tblPr>
              <a:tblGrid>
                <a:gridCol w="2141106">
                  <a:extLst>
                    <a:ext uri="{9D8B030D-6E8A-4147-A177-3AD203B41FA5}">
                      <a16:colId xmlns:a16="http://schemas.microsoft.com/office/drawing/2014/main" val="2653966216"/>
                    </a:ext>
                  </a:extLst>
                </a:gridCol>
                <a:gridCol w="4076812">
                  <a:extLst>
                    <a:ext uri="{9D8B030D-6E8A-4147-A177-3AD203B41FA5}">
                      <a16:colId xmlns:a16="http://schemas.microsoft.com/office/drawing/2014/main" val="579951541"/>
                    </a:ext>
                  </a:extLst>
                </a:gridCol>
              </a:tblGrid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ARAŞTIRMA PROGRAMI YÖNETİCİSİ KURULUŞ  APYÖK):</a:t>
                      </a: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ERCİYES ÜNİVERSİTESİ TARIMSAL ARAŞTIRMA VE UYGULAMA MERKEZİ (ERÜTAM)</a:t>
                      </a: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3261964897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u="none" strike="noStrike" dirty="0">
                          <a:effectLst/>
                        </a:rPr>
                        <a:t>APYK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b="1" u="none" strike="noStrike" dirty="0">
                          <a:effectLst/>
                        </a:rPr>
                        <a:t>TOROS TARIM SANAYİ VE TİCARET A.Ş. (AR-GE MERKEZİ)</a:t>
                      </a: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4210661895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u="none" strike="noStrike" dirty="0">
                          <a:effectLst/>
                        </a:rPr>
                        <a:t>APYK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b="1" u="none" strike="noStrike" dirty="0">
                          <a:effectLst/>
                        </a:rPr>
                        <a:t>KAYSERİ ŞEKER FABRİKASI ANONİM ŞİRKETİ  (AR-GE MERKEZİ)</a:t>
                      </a: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839692337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u="none" strike="noStrike">
                          <a:effectLst/>
                        </a:rPr>
                        <a:t>APYK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b="1" u="none" strike="noStrike" dirty="0">
                          <a:effectLst/>
                        </a:rPr>
                        <a:t>TEKFEN TARIMSAL ARAŞTIRMA, ÜRETİM VE PAZARLAMA A.Ş.  (AR-GE MERKEZİ)</a:t>
                      </a: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2325501914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u="none" strike="noStrike" dirty="0">
                          <a:effectLst/>
                        </a:rPr>
                        <a:t>APYK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b="1" u="none" strike="noStrike" dirty="0">
                          <a:effectLst/>
                        </a:rPr>
                        <a:t>TÜBİTAK MARMARA ARAŞTIRMA MERKEZİ (MAM)</a:t>
                      </a: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1935351790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u="none" strike="noStrike" dirty="0">
                          <a:effectLst/>
                        </a:rPr>
                        <a:t>APYK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b="1" u="none" strike="noStrike" dirty="0">
                          <a:effectLst/>
                        </a:rPr>
                        <a:t>ORTA DOĞU TEKNİK Ü. GÜNEŞ ENERJİSİ UYGULAMA VE ARAŞTIRMA MERKEZİ (ODTÜ-GÜNAM) (6550)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1489005272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u="none" strike="noStrike">
                          <a:effectLst/>
                        </a:rPr>
                        <a:t>APYK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600" b="1" u="none" strike="noStrike" dirty="0">
                          <a:effectLst/>
                        </a:rPr>
                        <a:t>İSTANBUL ÜNİVERSİTESİ İleri Araştırma Laboratuvarları Uygulama ve Araştırma Merkezi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2677075190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u="none" strike="noStrike">
                          <a:effectLst/>
                        </a:rPr>
                        <a:t>APYK</a:t>
                      </a:r>
                      <a:endParaRPr lang="tr-TR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600" b="1" u="none" strike="noStrike" dirty="0">
                          <a:effectLst/>
                        </a:rPr>
                        <a:t>AKDENİZ ÜNİVERSİTESİ Tohumculuk ve Tarımsal Biyoteknoloji Araştırma ve Uygulama Merkezi (ATOM)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3098194383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u="none" strike="noStrike" dirty="0">
                          <a:effectLst/>
                        </a:rPr>
                        <a:t>APYK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600" b="1" u="none" strike="noStrike" dirty="0">
                          <a:effectLst/>
                        </a:rPr>
                        <a:t>MARMARA ÜNİVERSİTESİ Üniversite-Sanayi İşbirliği Geliştirme Uygulama ve Araştırma Merkezi (USİMER)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3351639207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u="none" strike="noStrike" dirty="0">
                          <a:effectLst/>
                        </a:rPr>
                        <a:t>APYK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600" b="1" u="none" strike="noStrike" dirty="0">
                          <a:effectLst/>
                        </a:rPr>
                        <a:t>ORTA DOĞU TEKNİK ÜNİVERSİTESİ İleri </a:t>
                      </a:r>
                      <a:r>
                        <a:rPr lang="tr-TR" sz="600" b="1" u="none" strike="noStrike" dirty="0" err="1">
                          <a:effectLst/>
                        </a:rPr>
                        <a:t>Teknolojierde</a:t>
                      </a:r>
                      <a:r>
                        <a:rPr lang="tr-TR" sz="600" b="1" u="none" strike="noStrike" dirty="0">
                          <a:effectLst/>
                        </a:rPr>
                        <a:t> Test ve Ölçüm Merkezi (MERKEZLAB)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785553207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u="none" strike="noStrike" dirty="0">
                          <a:effectLst/>
                        </a:rPr>
                        <a:t>APYK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600" b="1" u="none" strike="noStrike" dirty="0">
                          <a:effectLst/>
                        </a:rPr>
                        <a:t>EGE ÜNİVERSİTESİ Tohum Teknolojisi Uygulama ve Araştırma Merkezi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2515686656"/>
                  </a:ext>
                </a:extLst>
              </a:tr>
              <a:tr h="356874"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600" u="none" strike="noStrike" dirty="0">
                          <a:effectLst/>
                        </a:rPr>
                        <a:t>APYK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r-TR" sz="600" b="1" u="none" strike="noStrike" dirty="0">
                          <a:effectLst/>
                        </a:rPr>
                        <a:t>ÇUKUROVA ÜNİVERSİTESİ Biyoteknoloji Araştırma ve Uygulama Merkezi</a:t>
                      </a:r>
                      <a:endParaRPr lang="tr-TR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4" marR="6134" marT="6134" marB="0" anchor="ctr"/>
                </a:tc>
                <a:extLst>
                  <a:ext uri="{0D108BD9-81ED-4DB2-BD59-A6C34878D82A}">
                    <a16:rowId xmlns:a16="http://schemas.microsoft.com/office/drawing/2014/main" val="1272099706"/>
                  </a:ext>
                </a:extLst>
              </a:tr>
            </a:tbl>
          </a:graphicData>
        </a:graphic>
      </p:graphicFrame>
      <p:pic>
        <p:nvPicPr>
          <p:cNvPr id="27" name="Picture 59" descr="Dosya:Marmara Üniversitesi logo.png - Vikipedi">
            <a:extLst>
              <a:ext uri="{FF2B5EF4-FFF2-40B4-BE49-F238E27FC236}">
                <a16:creationId xmlns:a16="http://schemas.microsoft.com/office/drawing/2014/main" id="{90452FA1-1B97-6694-C86B-1BACDE40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86" y="4171302"/>
            <a:ext cx="322305" cy="32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Kurumsal Kimlik | Toros Tarım">
            <a:extLst>
              <a:ext uri="{FF2B5EF4-FFF2-40B4-BE49-F238E27FC236}">
                <a16:creationId xmlns:a16="http://schemas.microsoft.com/office/drawing/2014/main" id="{EB6CD861-A949-83E8-91DD-64AB3CBE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57" y="1741566"/>
            <a:ext cx="348819" cy="2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9" descr="Marmara Araştırma Merkezi - Vikipedi">
            <a:extLst>
              <a:ext uri="{FF2B5EF4-FFF2-40B4-BE49-F238E27FC236}">
                <a16:creationId xmlns:a16="http://schemas.microsoft.com/office/drawing/2014/main" id="{DDCF7166-2B4F-191F-8403-2D42C499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13" y="2750877"/>
            <a:ext cx="255389" cy="29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Resim 33">
            <a:extLst>
              <a:ext uri="{FF2B5EF4-FFF2-40B4-BE49-F238E27FC236}">
                <a16:creationId xmlns:a16="http://schemas.microsoft.com/office/drawing/2014/main" id="{DDF93503-5A0A-98B8-CFB5-29FA36F5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58" y="3824509"/>
            <a:ext cx="322306" cy="31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Resim 4">
            <a:extLst>
              <a:ext uri="{FF2B5EF4-FFF2-40B4-BE49-F238E27FC236}">
                <a16:creationId xmlns:a16="http://schemas.microsoft.com/office/drawing/2014/main" id="{B33C564E-7704-EB7C-A8D5-F66D7F02B7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47" y="2141628"/>
            <a:ext cx="554994" cy="2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DTÜ – GÜNAM">
            <a:extLst>
              <a:ext uri="{FF2B5EF4-FFF2-40B4-BE49-F238E27FC236}">
                <a16:creationId xmlns:a16="http://schemas.microsoft.com/office/drawing/2014/main" id="{B76FE0F9-B801-8E74-5A2D-C3BEC3DD4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86" y="3182158"/>
            <a:ext cx="866718" cy="2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Logolar ve Amblemler | ODTÜ - Orta Doğu Teknik Üniversitesi">
            <a:extLst>
              <a:ext uri="{FF2B5EF4-FFF2-40B4-BE49-F238E27FC236}">
                <a16:creationId xmlns:a16="http://schemas.microsoft.com/office/drawing/2014/main" id="{3814B8E7-61E5-2D78-EBE2-4A405D7A1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3" b="23834"/>
          <a:stretch/>
        </p:blipFill>
        <p:spPr bwMode="auto">
          <a:xfrm>
            <a:off x="7215702" y="4494283"/>
            <a:ext cx="1151378" cy="3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5833569-2FE4-299D-D59B-D8793430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58" y="4902485"/>
            <a:ext cx="334296" cy="3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- Çukurova Üniversitesi">
            <a:extLst>
              <a:ext uri="{FF2B5EF4-FFF2-40B4-BE49-F238E27FC236}">
                <a16:creationId xmlns:a16="http://schemas.microsoft.com/office/drawing/2014/main" id="{FC95420E-8467-0141-20EB-F5E381A4D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458" y="5263246"/>
            <a:ext cx="339064" cy="3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9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8B5E9BA-ABA5-FE4F-98E1-AAC070D2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81" y="739427"/>
            <a:ext cx="8873837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Araştırma Projesi (46 Alt Proje)+Toplumsal Etki Projesi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alt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 Kurum/Kuruluş, 244 Araştırmacı ile</a:t>
            </a:r>
            <a:endParaRPr lang="tr-T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Stratejik İşbirliği Platformu</a:t>
            </a:r>
            <a:endParaRPr lang="tr-TR" alt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00BC3F-854F-5AAA-B501-55EB5B95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327" y="1959152"/>
            <a:ext cx="8712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xia" pitchFamily="34" charset="-94"/>
              </a:defRPr>
            </a:lvl1pPr>
            <a:lvl2pPr marL="742950" indent="-285750">
              <a:spcBef>
                <a:spcPts val="2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xia" pitchFamily="34" charset="-94"/>
              </a:defRPr>
            </a:lvl2pPr>
            <a:lvl3pPr marL="1143000" indent="-228600">
              <a:spcBef>
                <a:spcPts val="2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xia" pitchFamily="34" charset="-94"/>
              </a:defRPr>
            </a:lvl3pPr>
            <a:lvl4pPr marL="1600200" indent="-228600">
              <a:spcBef>
                <a:spcPts val="2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xia" pitchFamily="34" charset="-94"/>
              </a:defRPr>
            </a:lvl4pPr>
            <a:lvl5pPr marL="2057400" indent="-228600">
              <a:spcBef>
                <a:spcPts val="2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xia" pitchFamily="34" charset="-94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 Üniversite (5‘i araştırma üniversitesi),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Özel Sektör Kuruluşu </a:t>
            </a:r>
            <a:r>
              <a:rPr lang="tr-TR" altLang="en-US" sz="1800" dirty="0">
                <a:solidFill>
                  <a:srgbClr val="242D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tr-TR" alt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Kamu Araştırma Merkezi</a:t>
            </a:r>
            <a:endParaRPr lang="tr-TR" altLang="en-US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Google Shape;187;p5">
            <a:extLst>
              <a:ext uri="{FF2B5EF4-FFF2-40B4-BE49-F238E27FC236}">
                <a16:creationId xmlns:a16="http://schemas.microsoft.com/office/drawing/2014/main" id="{5E0E9C59-15A5-4AB4-851F-5A07D10712CA}"/>
              </a:ext>
            </a:extLst>
          </p:cNvPr>
          <p:cNvSpPr/>
          <p:nvPr/>
        </p:nvSpPr>
        <p:spPr>
          <a:xfrm>
            <a:off x="215327" y="123463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b="1" dirty="0">
                <a:solidFill>
                  <a:srgbClr val="C00000"/>
                </a:solidFill>
              </a:rPr>
              <a:t>S-ATP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PLATFORMU KÜNYESİ - 2</a:t>
            </a:r>
          </a:p>
        </p:txBody>
      </p:sp>
      <p:sp>
        <p:nvSpPr>
          <p:cNvPr id="52" name="Unvan 1"/>
          <p:cNvSpPr txBox="1">
            <a:spLocks/>
          </p:cNvSpPr>
          <p:nvPr/>
        </p:nvSpPr>
        <p:spPr>
          <a:xfrm>
            <a:off x="401906" y="3745654"/>
            <a:ext cx="2315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000000"/>
              </a:buClr>
            </a:pPr>
            <a:endParaRPr lang="tr-TR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01906" y="3176082"/>
            <a:ext cx="3005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 Kaynağı Kazanımları</a:t>
            </a:r>
          </a:p>
          <a:p>
            <a:pPr>
              <a:buClr>
                <a:srgbClr val="C00000"/>
              </a:buClr>
            </a:pP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Toplam 232 Araştırmacı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Yeni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Araştırmacı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İstihdamı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Bursiyer</a:t>
            </a:r>
          </a:p>
        </p:txBody>
      </p:sp>
      <p:sp>
        <p:nvSpPr>
          <p:cNvPr id="57" name="Dikdörtgen 56">
            <a:hlinkClick r:id="" action="ppaction://noaction"/>
          </p:cNvPr>
          <p:cNvSpPr/>
          <p:nvPr/>
        </p:nvSpPr>
        <p:spPr>
          <a:xfrm>
            <a:off x="401906" y="4716090"/>
            <a:ext cx="30052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Toplam Bütçe: </a:t>
            </a:r>
            <a:r>
              <a:rPr lang="tr-T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121.2 Milyon TL</a:t>
            </a:r>
          </a:p>
          <a:p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 Başlama Tarihi: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15/08/2023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8EF324A-994E-AC45-2E74-C4990426E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9" t="12043" r="22338" b="24892"/>
          <a:stretch/>
        </p:blipFill>
        <p:spPr>
          <a:xfrm>
            <a:off x="9586923" y="54542"/>
            <a:ext cx="493702" cy="639927"/>
          </a:xfrm>
          <a:prstGeom prst="rect">
            <a:avLst/>
          </a:prstGeom>
        </p:spPr>
      </p:pic>
      <p:graphicFrame>
        <p:nvGraphicFramePr>
          <p:cNvPr id="7" name="Grafik 6">
            <a:extLst>
              <a:ext uri="{FF2B5EF4-FFF2-40B4-BE49-F238E27FC236}">
                <a16:creationId xmlns:a16="http://schemas.microsoft.com/office/drawing/2014/main" id="{FBF623E1-BD4E-1931-C9DA-C40CE1B93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972507"/>
              </p:ext>
            </p:extLst>
          </p:nvPr>
        </p:nvGraphicFramePr>
        <p:xfrm>
          <a:off x="4758418" y="1992069"/>
          <a:ext cx="5185317" cy="333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Tat Gıda - Vikipedi">
            <a:extLst>
              <a:ext uri="{FF2B5EF4-FFF2-40B4-BE49-F238E27FC236}">
                <a16:creationId xmlns:a16="http://schemas.microsoft.com/office/drawing/2014/main" id="{2E27B477-A6C3-BE17-E007-45E7C32FD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t="9005" r="11991" b="11286"/>
          <a:stretch/>
        </p:blipFill>
        <p:spPr bwMode="auto">
          <a:xfrm>
            <a:off x="7262539" y="4135833"/>
            <a:ext cx="371468" cy="2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9" descr="Marmara Araştırma Merkezi - Vikipedi">
            <a:extLst>
              <a:ext uri="{FF2B5EF4-FFF2-40B4-BE49-F238E27FC236}">
                <a16:creationId xmlns:a16="http://schemas.microsoft.com/office/drawing/2014/main" id="{A640599D-E39B-0A86-20AE-A28CD925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04" y="2903795"/>
            <a:ext cx="255389" cy="29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YALEX | Company">
            <a:extLst>
              <a:ext uri="{FF2B5EF4-FFF2-40B4-BE49-F238E27FC236}">
                <a16:creationId xmlns:a16="http://schemas.microsoft.com/office/drawing/2014/main" id="{0663B24B-4C41-3645-1639-47FC959F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66" y="3096923"/>
            <a:ext cx="292365" cy="3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8">
            <a:extLst>
              <a:ext uri="{FF2B5EF4-FFF2-40B4-BE49-F238E27FC236}">
                <a16:creationId xmlns:a16="http://schemas.microsoft.com/office/drawing/2014/main" id="{C32F3492-0F80-D864-179B-05BBC661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53" y="3320066"/>
            <a:ext cx="215102" cy="2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D3F54D9-9D7E-5A09-614C-6DE39E444F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862" t="11294" r="22862" b="11293"/>
          <a:stretch/>
        </p:blipFill>
        <p:spPr>
          <a:xfrm>
            <a:off x="6295730" y="4105660"/>
            <a:ext cx="243001" cy="32393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6140667-CF54-A09E-32EB-36205B1017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2080" y="4144747"/>
            <a:ext cx="470281" cy="245760"/>
          </a:xfrm>
          <a:prstGeom prst="rect">
            <a:avLst/>
          </a:prstGeom>
        </p:spPr>
      </p:pic>
      <p:pic>
        <p:nvPicPr>
          <p:cNvPr id="12" name="Picture 2" descr="NPCPT 2021 – 4th International Conference">
            <a:extLst>
              <a:ext uri="{FF2B5EF4-FFF2-40B4-BE49-F238E27FC236}">
                <a16:creationId xmlns:a16="http://schemas.microsoft.com/office/drawing/2014/main" id="{5080CADE-661D-3AFA-4BD5-51F93F890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64718" r="16112" b="7205"/>
          <a:stretch/>
        </p:blipFill>
        <p:spPr bwMode="auto">
          <a:xfrm>
            <a:off x="6711664" y="2932664"/>
            <a:ext cx="255390" cy="2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ayseri Şeker Fabrikası A.Ş. Logo PNG Vector (AI) Free Download">
            <a:extLst>
              <a:ext uri="{FF2B5EF4-FFF2-40B4-BE49-F238E27FC236}">
                <a16:creationId xmlns:a16="http://schemas.microsoft.com/office/drawing/2014/main" id="{F0FBB574-B9DB-E5D7-9D62-78C476C2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431" y="2870126"/>
            <a:ext cx="245111" cy="3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4564EA68-640D-155C-84A5-4E0710CBF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66" y="3493290"/>
            <a:ext cx="598426" cy="206932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D8772B3B-C372-E660-A070-28995E30C7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19" y="3713050"/>
            <a:ext cx="733609" cy="249502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ABA0A17-DED4-F04B-7D63-F61AC68B8DA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9"/>
          <a:stretch/>
        </p:blipFill>
        <p:spPr>
          <a:xfrm>
            <a:off x="8361455" y="3377655"/>
            <a:ext cx="552898" cy="249502"/>
          </a:xfrm>
          <a:prstGeom prst="rect">
            <a:avLst/>
          </a:prstGeom>
        </p:spPr>
      </p:pic>
      <p:pic>
        <p:nvPicPr>
          <p:cNvPr id="17" name="Resim 1">
            <a:extLst>
              <a:ext uri="{FF2B5EF4-FFF2-40B4-BE49-F238E27FC236}">
                <a16:creationId xmlns:a16="http://schemas.microsoft.com/office/drawing/2014/main" id="{509774F2-126D-6141-8849-C02E09D62E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46" y="2874706"/>
            <a:ext cx="450009" cy="22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Resim 32">
            <a:extLst>
              <a:ext uri="{FF2B5EF4-FFF2-40B4-BE49-F238E27FC236}">
                <a16:creationId xmlns:a16="http://schemas.microsoft.com/office/drawing/2014/main" id="{68590A5C-3BC5-8AB1-AB73-BA0969B150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71" y="3144668"/>
            <a:ext cx="391902" cy="26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ODTÜ-GÜNAM Logo – ODTÜ – GÜNAM">
            <a:extLst>
              <a:ext uri="{FF2B5EF4-FFF2-40B4-BE49-F238E27FC236}">
                <a16:creationId xmlns:a16="http://schemas.microsoft.com/office/drawing/2014/main" id="{26BEF7CB-DFCD-89D7-9844-9A2BB20CD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93" y="4048984"/>
            <a:ext cx="527621" cy="23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270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-69012"/>
            <a:ext cx="9072000" cy="9464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000000"/>
              </a:buClr>
            </a:pPr>
            <a:r>
              <a:rPr lang="tr-TR" sz="2200" b="1" dirty="0">
                <a:solidFill>
                  <a:srgbClr val="C00000"/>
                </a:solidFill>
              </a:rPr>
              <a:t>S-ATP </a:t>
            </a:r>
            <a:r>
              <a:rPr lang="en-US" sz="2200" b="1" dirty="0">
                <a:solidFill>
                  <a:srgbClr val="C00000"/>
                </a:solidFill>
              </a:rPr>
              <a:t>PLATFORMU </a:t>
            </a:r>
            <a:r>
              <a:rPr lang="tr-TR" sz="2200" b="1" dirty="0">
                <a:solidFill>
                  <a:srgbClr val="C00000"/>
                </a:solidFill>
              </a:rPr>
              <a:t>Araştırma Programı Alanları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635CD26E-8FC9-60C9-20AE-E9D6A6D5F5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9" t="12043" r="22338" b="24892"/>
          <a:stretch/>
        </p:blipFill>
        <p:spPr>
          <a:xfrm>
            <a:off x="9372600" y="36945"/>
            <a:ext cx="708025" cy="917728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34AE16ED-7EE0-36B7-D63B-D9C386848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25" y="676872"/>
            <a:ext cx="8576603" cy="480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7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14358" y="187956"/>
            <a:ext cx="6324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Teknoloji Kazanım Yol Haritası – Hedeflenen Ürünler (1)</a:t>
            </a:r>
            <a:endParaRPr lang="en-GB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123EB24-1934-B79A-2607-77896F91F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9" t="12043" r="22338" b="24892"/>
          <a:stretch/>
        </p:blipFill>
        <p:spPr>
          <a:xfrm>
            <a:off x="9586923" y="21880"/>
            <a:ext cx="493702" cy="63992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9FEE010-91C7-54CE-8911-FC47D3C83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88" y="599448"/>
            <a:ext cx="7956189" cy="47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32532" y="4272689"/>
            <a:ext cx="7399809" cy="580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Teknoloji Kazanım Yol Haritası – Hedeflenen Ürünler – (2)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D5D7402-2680-623D-C613-C658690A9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9" t="12043" r="22338" b="24892"/>
          <a:stretch/>
        </p:blipFill>
        <p:spPr>
          <a:xfrm>
            <a:off x="9425763" y="21880"/>
            <a:ext cx="654862" cy="848819"/>
          </a:xfrm>
          <a:prstGeom prst="rect">
            <a:avLst/>
          </a:prstGeom>
        </p:spPr>
      </p:pic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C7C80BA9-F6FF-C2EF-C418-C6934D251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52701"/>
              </p:ext>
            </p:extLst>
          </p:nvPr>
        </p:nvGraphicFramePr>
        <p:xfrm>
          <a:off x="414358" y="1342446"/>
          <a:ext cx="9172557" cy="3220577"/>
        </p:xfrm>
        <a:graphic>
          <a:graphicData uri="http://schemas.openxmlformats.org/drawingml/2006/table">
            <a:tbl>
              <a:tblPr firstRow="1" bandRow="1">
                <a:tableStyleId>{69E1FEB5-7C09-48A6-B9C1-540F4E4C23CF}</a:tableStyleId>
              </a:tblPr>
              <a:tblGrid>
                <a:gridCol w="357167">
                  <a:extLst>
                    <a:ext uri="{9D8B030D-6E8A-4147-A177-3AD203B41FA5}">
                      <a16:colId xmlns:a16="http://schemas.microsoft.com/office/drawing/2014/main" val="4225569189"/>
                    </a:ext>
                  </a:extLst>
                </a:gridCol>
                <a:gridCol w="3278981">
                  <a:extLst>
                    <a:ext uri="{9D8B030D-6E8A-4147-A177-3AD203B41FA5}">
                      <a16:colId xmlns:a16="http://schemas.microsoft.com/office/drawing/2014/main" val="379868278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269209879"/>
                    </a:ext>
                  </a:extLst>
                </a:gridCol>
                <a:gridCol w="992982">
                  <a:extLst>
                    <a:ext uri="{9D8B030D-6E8A-4147-A177-3AD203B41FA5}">
                      <a16:colId xmlns:a16="http://schemas.microsoft.com/office/drawing/2014/main" val="3170145180"/>
                    </a:ext>
                  </a:extLst>
                </a:gridCol>
                <a:gridCol w="950118">
                  <a:extLst>
                    <a:ext uri="{9D8B030D-6E8A-4147-A177-3AD203B41FA5}">
                      <a16:colId xmlns:a16="http://schemas.microsoft.com/office/drawing/2014/main" val="3204478815"/>
                    </a:ext>
                  </a:extLst>
                </a:gridCol>
                <a:gridCol w="1035844">
                  <a:extLst>
                    <a:ext uri="{9D8B030D-6E8A-4147-A177-3AD203B41FA5}">
                      <a16:colId xmlns:a16="http://schemas.microsoft.com/office/drawing/2014/main" val="386722975"/>
                    </a:ext>
                  </a:extLst>
                </a:gridCol>
                <a:gridCol w="1614490">
                  <a:extLst>
                    <a:ext uri="{9D8B030D-6E8A-4147-A177-3AD203B41FA5}">
                      <a16:colId xmlns:a16="http://schemas.microsoft.com/office/drawing/2014/main" val="2268867107"/>
                    </a:ext>
                  </a:extLst>
                </a:gridCol>
              </a:tblGrid>
              <a:tr h="72811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cap="none" spc="3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tr-TR" sz="9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6553" marT="5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cap="none" spc="30" dirty="0">
                          <a:solidFill>
                            <a:schemeClr val="tx1"/>
                          </a:solidFill>
                          <a:effectLst/>
                        </a:rPr>
                        <a:t>Çıktı Elde Edilecek Teknoloji</a:t>
                      </a:r>
                      <a:endParaRPr lang="tr-TR" sz="9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6553" marT="5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cap="none" spc="30" dirty="0">
                          <a:solidFill>
                            <a:schemeClr val="tx1"/>
                          </a:solidFill>
                          <a:effectLst/>
                        </a:rPr>
                        <a:t>Çeşit/ Tohum Tescili</a:t>
                      </a:r>
                      <a:endParaRPr lang="tr-TR" sz="9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6553" marT="5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cap="none" spc="30" dirty="0" err="1">
                          <a:solidFill>
                            <a:schemeClr val="tx1"/>
                          </a:solidFill>
                          <a:effectLst/>
                        </a:rPr>
                        <a:t>Varolan</a:t>
                      </a:r>
                      <a:r>
                        <a:rPr lang="tr-TR" sz="900" b="1" u="none" strike="noStrike" cap="none" spc="30" dirty="0">
                          <a:solidFill>
                            <a:schemeClr val="tx1"/>
                          </a:solidFill>
                          <a:effectLst/>
                        </a:rPr>
                        <a:t>/ Potansiyel Patent Adayı</a:t>
                      </a:r>
                      <a:endParaRPr lang="tr-TR" sz="9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6553" marT="5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cap="none" spc="30" dirty="0">
                          <a:solidFill>
                            <a:schemeClr val="tx1"/>
                          </a:solidFill>
                          <a:effectLst/>
                        </a:rPr>
                        <a:t>Faydalı Model/ Tasarım Tescili</a:t>
                      </a:r>
                      <a:endParaRPr lang="tr-TR" sz="9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6553" marT="5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cap="none" spc="30" dirty="0">
                          <a:solidFill>
                            <a:schemeClr val="tx1"/>
                          </a:solidFill>
                          <a:effectLst/>
                        </a:rPr>
                        <a:t>Ortaya Çıkabilecek Yeni Ürün Sayısı</a:t>
                      </a:r>
                      <a:endParaRPr lang="tr-TR" sz="9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6553" marT="51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cap="none" spc="30" dirty="0">
                          <a:solidFill>
                            <a:schemeClr val="tx1"/>
                          </a:solidFill>
                          <a:effectLst/>
                        </a:rPr>
                        <a:t>Etkileşimde Bulunulan Firma Sayısı</a:t>
                      </a:r>
                      <a:endParaRPr lang="tr-TR" sz="9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6553" marT="5131" marB="0" anchor="ctr"/>
                </a:tc>
                <a:extLst>
                  <a:ext uri="{0D108BD9-81ED-4DB2-BD59-A6C34878D82A}">
                    <a16:rowId xmlns:a16="http://schemas.microsoft.com/office/drawing/2014/main" val="825352151"/>
                  </a:ext>
                </a:extLst>
              </a:tr>
              <a:tr h="3072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Klasik Yöntemlerle Meyve, Sebze ve Süs Bitkileri Islahı Teknolojileri</a:t>
                      </a:r>
                      <a:endParaRPr lang="tr-TR" sz="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extLst>
                  <a:ext uri="{0D108BD9-81ED-4DB2-BD59-A6C34878D82A}">
                    <a16:rowId xmlns:a16="http://schemas.microsoft.com/office/drawing/2014/main" val="2199998361"/>
                  </a:ext>
                </a:extLst>
              </a:tr>
              <a:tr h="3072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Modern Tekniklerle Sebze Islahı Teknolojileri</a:t>
                      </a:r>
                      <a:endParaRPr lang="tr-TR" sz="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extLst>
                  <a:ext uri="{0D108BD9-81ED-4DB2-BD59-A6C34878D82A}">
                    <a16:rowId xmlns:a16="http://schemas.microsoft.com/office/drawing/2014/main" val="584867852"/>
                  </a:ext>
                </a:extLst>
              </a:tr>
              <a:tr h="579559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tr-TR" sz="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Biyolojik ajanlarla toprak biyoçeşitliliği, bitki besleme ve sağlığının korunmasına yönelik teknolojiler</a:t>
                      </a:r>
                      <a:endParaRPr lang="tr-TR" sz="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extLst>
                  <a:ext uri="{0D108BD9-81ED-4DB2-BD59-A6C34878D82A}">
                    <a16:rowId xmlns:a16="http://schemas.microsoft.com/office/drawing/2014/main" val="2663100049"/>
                  </a:ext>
                </a:extLst>
              </a:tr>
              <a:tr h="171023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tr-TR" sz="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Topraksız Tarım Teknolojileri</a:t>
                      </a:r>
                      <a:endParaRPr lang="tr-TR" sz="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extLst>
                  <a:ext uri="{0D108BD9-81ED-4DB2-BD59-A6C34878D82A}">
                    <a16:rowId xmlns:a16="http://schemas.microsoft.com/office/drawing/2014/main" val="463236917"/>
                  </a:ext>
                </a:extLst>
              </a:tr>
              <a:tr h="171023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5</a:t>
                      </a:r>
                      <a:endParaRPr lang="tr-TR" sz="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Biyolojik Temelli Zirai İlaçlar</a:t>
                      </a:r>
                      <a:endParaRPr lang="tr-TR" sz="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2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4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2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extLst>
                  <a:ext uri="{0D108BD9-81ED-4DB2-BD59-A6C34878D82A}">
                    <a16:rowId xmlns:a16="http://schemas.microsoft.com/office/drawing/2014/main" val="337576386"/>
                  </a:ext>
                </a:extLst>
              </a:tr>
              <a:tr h="171023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tr-TR" sz="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Tarım Tabanlı Gıda Teknolojileri</a:t>
                      </a:r>
                      <a:endParaRPr lang="tr-TR" sz="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extLst>
                  <a:ext uri="{0D108BD9-81ED-4DB2-BD59-A6C34878D82A}">
                    <a16:rowId xmlns:a16="http://schemas.microsoft.com/office/drawing/2014/main" val="1782546432"/>
                  </a:ext>
                </a:extLst>
              </a:tr>
              <a:tr h="3072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7</a:t>
                      </a:r>
                      <a:endParaRPr lang="tr-TR" sz="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Güneş Enerjisinin Tarımda Kullanımı</a:t>
                      </a:r>
                      <a:endParaRPr lang="tr-TR" sz="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8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6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extLst>
                  <a:ext uri="{0D108BD9-81ED-4DB2-BD59-A6C34878D82A}">
                    <a16:rowId xmlns:a16="http://schemas.microsoft.com/office/drawing/2014/main" val="4046435399"/>
                  </a:ext>
                </a:extLst>
              </a:tr>
              <a:tr h="307202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tr-TR" sz="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Tıbbi ve Aromatik Bitkilerden İlaç Etken Maddesi Eldesi</a:t>
                      </a:r>
                      <a:endParaRPr lang="tr-TR" sz="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0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65" marR="5131" marT="5131" marB="0" anchor="ctr"/>
                </a:tc>
                <a:extLst>
                  <a:ext uri="{0D108BD9-81ED-4DB2-BD59-A6C34878D82A}">
                    <a16:rowId xmlns:a16="http://schemas.microsoft.com/office/drawing/2014/main" val="658501689"/>
                  </a:ext>
                </a:extLst>
              </a:tr>
              <a:tr h="171023"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TOPLAM </a:t>
                      </a:r>
                      <a:endParaRPr lang="tr-TR" sz="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tr-TR" sz="10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tr-TR" sz="10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0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&gt;50</a:t>
                      </a:r>
                      <a:endParaRPr lang="tr-TR" sz="10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tr-TR" sz="1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131" marT="5131" marB="0" anchor="ctr"/>
                </a:tc>
                <a:extLst>
                  <a:ext uri="{0D108BD9-81ED-4DB2-BD59-A6C34878D82A}">
                    <a16:rowId xmlns:a16="http://schemas.microsoft.com/office/drawing/2014/main" val="3040165574"/>
                  </a:ext>
                </a:extLst>
              </a:tr>
            </a:tbl>
          </a:graphicData>
        </a:graphic>
      </p:graphicFrame>
      <p:sp>
        <p:nvSpPr>
          <p:cNvPr id="6" name="Dikdörtgen 5">
            <a:extLst>
              <a:ext uri="{FF2B5EF4-FFF2-40B4-BE49-F238E27FC236}">
                <a16:creationId xmlns:a16="http://schemas.microsoft.com/office/drawing/2014/main" id="{37131997-6CD7-0BBD-D2F1-2CEE672B8750}"/>
              </a:ext>
            </a:extLst>
          </p:cNvPr>
          <p:cNvSpPr/>
          <p:nvPr/>
        </p:nvSpPr>
        <p:spPr>
          <a:xfrm>
            <a:off x="414358" y="187956"/>
            <a:ext cx="6324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Teknoloji Kazanım Yol Haritası – Hedeflenen Ürünler (2)</a:t>
            </a:r>
            <a:endParaRPr lang="en-GB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 rot="1293091">
            <a:off x="2313025" y="126791"/>
            <a:ext cx="5375160" cy="5614026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 rot="1293091">
            <a:off x="3352213" y="604327"/>
            <a:ext cx="3457999" cy="451277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 rot="1293091">
            <a:off x="3982882" y="1497331"/>
            <a:ext cx="2262402" cy="26334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4652311" y="2506290"/>
            <a:ext cx="923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ERÜ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992148" y="1673601"/>
            <a:ext cx="1018764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Akdeniz Ü.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692182" y="2243701"/>
            <a:ext cx="92354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/>
          </a:lstStyle>
          <a:p>
            <a:r>
              <a:rPr lang="tr-TR" sz="1200" dirty="0"/>
              <a:t>İstanbul Ü.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597709" y="2860715"/>
            <a:ext cx="99753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Marmara Ü.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647715" y="3481842"/>
            <a:ext cx="1123601" cy="261610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100" dirty="0"/>
              <a:t>Kayseri Şeker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379789" y="3913442"/>
            <a:ext cx="92354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200" dirty="0"/>
              <a:t>ODTÜ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750346" y="2241109"/>
            <a:ext cx="923544" cy="276999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/>
          </a:lstStyle>
          <a:p>
            <a:r>
              <a:rPr lang="tr-TR" sz="1200" dirty="0"/>
              <a:t>SÜTAŞ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2631241" y="2737999"/>
            <a:ext cx="923544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100" dirty="0"/>
              <a:t>ATABAY İLAÇ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077231" y="1659111"/>
            <a:ext cx="923544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dirty="0"/>
              <a:t>TAGEM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2661957" y="3490092"/>
            <a:ext cx="923544" cy="430887"/>
          </a:xfrm>
          <a:prstGeom prst="rect">
            <a:avLst/>
          </a:prstGeom>
          <a:solidFill>
            <a:schemeClr val="tx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100" dirty="0"/>
              <a:t>TÜBİTAK MAM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309544" y="4773752"/>
            <a:ext cx="92354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200" dirty="0"/>
              <a:t>TARLA (6550)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5974264" y="4006400"/>
            <a:ext cx="923544" cy="276999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/>
          </a:lstStyle>
          <a:p>
            <a:r>
              <a:rPr lang="tr-TR" sz="1200" dirty="0"/>
              <a:t>TAT GIDA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639485" y="2664144"/>
            <a:ext cx="923544" cy="276999"/>
          </a:xfrm>
          <a:prstGeom prst="rect">
            <a:avLst/>
          </a:prstGeom>
          <a:solidFill>
            <a:srgbClr val="7030A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200" dirty="0"/>
              <a:t>İstanbul Ü.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6616029" y="3085043"/>
            <a:ext cx="923544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200" dirty="0"/>
              <a:t>Akdeniz Ü.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503731" y="2285787"/>
            <a:ext cx="1073146" cy="276999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200" dirty="0"/>
              <a:t>Doğal Pazar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6430909" y="1733810"/>
            <a:ext cx="923544" cy="461665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200" dirty="0"/>
              <a:t>Takozlar Makina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6208586" y="1271767"/>
            <a:ext cx="923544" cy="307777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dirty="0"/>
              <a:t>TAGEM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7661956" y="2992709"/>
            <a:ext cx="1947193" cy="461665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İtalya CNR (</a:t>
            </a:r>
            <a:r>
              <a:rPr lang="en-US" sz="1200" dirty="0"/>
              <a:t>National Research Council of Italy</a:t>
            </a:r>
            <a:r>
              <a:rPr lang="tr-TR" sz="1200" dirty="0"/>
              <a:t>)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6311229" y="4331268"/>
            <a:ext cx="1947193" cy="276999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/>
              <a:t>Catania</a:t>
            </a:r>
            <a:r>
              <a:rPr lang="tr-TR" sz="1200" dirty="0"/>
              <a:t> University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994603" y="3890783"/>
            <a:ext cx="1947193" cy="276999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United Genetics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1394356" y="570198"/>
            <a:ext cx="2535201" cy="276999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b="0" i="0" u="none" strike="noStrike" dirty="0">
                <a:solidFill>
                  <a:srgbClr val="000000"/>
                </a:solidFill>
                <a:effectLst/>
                <a:latin typeface="SansSerif"/>
              </a:rPr>
              <a:t>Technical University of </a:t>
            </a:r>
            <a:r>
              <a:rPr lang="tr-TR" sz="1200" b="0" i="0" u="none" strike="noStrike" dirty="0" err="1">
                <a:solidFill>
                  <a:srgbClr val="000000"/>
                </a:solidFill>
                <a:effectLst/>
                <a:latin typeface="SansSerif"/>
              </a:rPr>
              <a:t>Denmark</a:t>
            </a:r>
            <a:endParaRPr lang="tr-TR" sz="1200" b="0" i="0" u="none" strike="noStrike" dirty="0">
              <a:solidFill>
                <a:srgbClr val="000000"/>
              </a:solidFill>
              <a:effectLst/>
              <a:latin typeface="SansSerif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8045094" y="4794112"/>
            <a:ext cx="1964172" cy="2616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100" dirty="0"/>
              <a:t>Platform Ortakları</a:t>
            </a:r>
          </a:p>
        </p:txBody>
      </p:sp>
      <p:sp>
        <p:nvSpPr>
          <p:cNvPr id="27" name="Oval 26"/>
          <p:cNvSpPr/>
          <p:nvPr/>
        </p:nvSpPr>
        <p:spPr>
          <a:xfrm rot="1293091">
            <a:off x="8072479" y="4829713"/>
            <a:ext cx="217034" cy="19040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>
            <a:off x="8088195" y="5058135"/>
            <a:ext cx="1964172" cy="5078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900" dirty="0"/>
              <a:t>İşbirliği Kurulan</a:t>
            </a:r>
          </a:p>
          <a:p>
            <a:pPr algn="ctr"/>
            <a:r>
              <a:rPr lang="tr-TR" sz="900" dirty="0"/>
              <a:t>Ulusal/Uluslararası Diğer Platformlar/Kurumlar/ Yapılar</a:t>
            </a:r>
          </a:p>
        </p:txBody>
      </p:sp>
      <p:sp>
        <p:nvSpPr>
          <p:cNvPr id="33" name="Oval 32"/>
          <p:cNvSpPr/>
          <p:nvPr/>
        </p:nvSpPr>
        <p:spPr>
          <a:xfrm rot="1293091">
            <a:off x="8073194" y="5218021"/>
            <a:ext cx="217034" cy="190407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4" name="Unvan 1"/>
          <p:cNvSpPr>
            <a:spLocks noGrp="1"/>
          </p:cNvSpPr>
          <p:nvPr>
            <p:ph type="title"/>
          </p:nvPr>
        </p:nvSpPr>
        <p:spPr>
          <a:xfrm>
            <a:off x="60634" y="119305"/>
            <a:ext cx="9072000" cy="246221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tr-T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Ekosistem Yönetimi: Paydaşlar</a:t>
            </a:r>
          </a:p>
        </p:txBody>
      </p:sp>
      <p:pic>
        <p:nvPicPr>
          <p:cNvPr id="2" name="Picture 2" descr="Kurumsal Kimlik">
            <a:extLst>
              <a:ext uri="{FF2B5EF4-FFF2-40B4-BE49-F238E27FC236}">
                <a16:creationId xmlns:a16="http://schemas.microsoft.com/office/drawing/2014/main" id="{B9BCFB9F-44E8-D098-82F5-A1426071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56" y="2780426"/>
            <a:ext cx="786811" cy="4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03AEFA2-099D-7A60-381B-88ECB12147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09" t="12043" r="22338" b="24892"/>
          <a:stretch/>
        </p:blipFill>
        <p:spPr>
          <a:xfrm>
            <a:off x="9425763" y="21880"/>
            <a:ext cx="654862" cy="84881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FCE2884-98AC-EFAD-C418-506BC777D1D8}"/>
              </a:ext>
            </a:extLst>
          </p:cNvPr>
          <p:cNvSpPr txBox="1"/>
          <p:nvPr/>
        </p:nvSpPr>
        <p:spPr>
          <a:xfrm>
            <a:off x="5144351" y="3590188"/>
            <a:ext cx="1141670" cy="261610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100" dirty="0"/>
              <a:t>ODTÜ GÜNAM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FB3285C9-D7E8-B6FA-CA49-105FFD3D4290}"/>
              </a:ext>
            </a:extLst>
          </p:cNvPr>
          <p:cNvSpPr txBox="1"/>
          <p:nvPr/>
        </p:nvSpPr>
        <p:spPr>
          <a:xfrm>
            <a:off x="5574931" y="3096862"/>
            <a:ext cx="1073146" cy="261610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100" dirty="0"/>
              <a:t>Tekfen Tarım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C91797AD-4E81-6CBB-2075-AD6E05319074}"/>
              </a:ext>
            </a:extLst>
          </p:cNvPr>
          <p:cNvSpPr txBox="1"/>
          <p:nvPr/>
        </p:nvSpPr>
        <p:spPr>
          <a:xfrm>
            <a:off x="5415486" y="2671839"/>
            <a:ext cx="1089906" cy="261610"/>
          </a:xfrm>
          <a:prstGeom prst="rect">
            <a:avLst/>
          </a:prstGeom>
          <a:solidFill>
            <a:srgbClr val="7030A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100" dirty="0"/>
              <a:t>Toros Tarım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6193E4B1-73A1-860D-0A65-5045C819ED71}"/>
              </a:ext>
            </a:extLst>
          </p:cNvPr>
          <p:cNvSpPr txBox="1"/>
          <p:nvPr/>
        </p:nvSpPr>
        <p:spPr>
          <a:xfrm>
            <a:off x="5232561" y="2203402"/>
            <a:ext cx="1271170" cy="261610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100" dirty="0"/>
              <a:t>TÜBİTAK MAM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BCE5B7AE-B7A9-1C52-9A51-D45E71ECF502}"/>
              </a:ext>
            </a:extLst>
          </p:cNvPr>
          <p:cNvSpPr txBox="1"/>
          <p:nvPr/>
        </p:nvSpPr>
        <p:spPr>
          <a:xfrm>
            <a:off x="5137245" y="1822410"/>
            <a:ext cx="127117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100" dirty="0"/>
              <a:t>Ege Ü.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F50438F5-EEE8-2BCF-8EC0-3F7EC4F384E7}"/>
              </a:ext>
            </a:extLst>
          </p:cNvPr>
          <p:cNvSpPr txBox="1"/>
          <p:nvPr/>
        </p:nvSpPr>
        <p:spPr>
          <a:xfrm>
            <a:off x="4914178" y="1447188"/>
            <a:ext cx="1271170" cy="261610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/>
          </a:lstStyle>
          <a:p>
            <a:r>
              <a:rPr lang="tr-TR" sz="1100" dirty="0"/>
              <a:t>Çukurova Ü.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934932C3-7D9F-8948-DF9F-466FA8610A88}"/>
              </a:ext>
            </a:extLst>
          </p:cNvPr>
          <p:cNvSpPr txBox="1"/>
          <p:nvPr/>
        </p:nvSpPr>
        <p:spPr>
          <a:xfrm>
            <a:off x="6473052" y="356981"/>
            <a:ext cx="1947193" cy="276999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b="0" i="0" u="none" strike="noStrike" dirty="0">
                <a:solidFill>
                  <a:srgbClr val="000000"/>
                </a:solidFill>
                <a:effectLst/>
                <a:latin typeface="SansSerif"/>
              </a:rPr>
              <a:t>University of </a:t>
            </a:r>
            <a:r>
              <a:rPr lang="tr-TR" sz="1200" b="0" i="0" u="none" strike="noStrike" dirty="0" err="1">
                <a:solidFill>
                  <a:srgbClr val="000000"/>
                </a:solidFill>
                <a:effectLst/>
                <a:latin typeface="SansSerif"/>
              </a:rPr>
              <a:t>London</a:t>
            </a:r>
            <a:endParaRPr lang="tr-TR" sz="1000" dirty="0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499DFC84-2628-B3EC-00D1-281F3672208E}"/>
              </a:ext>
            </a:extLst>
          </p:cNvPr>
          <p:cNvSpPr txBox="1"/>
          <p:nvPr/>
        </p:nvSpPr>
        <p:spPr>
          <a:xfrm>
            <a:off x="1374505" y="1485914"/>
            <a:ext cx="1947193" cy="307777"/>
          </a:xfrm>
          <a:prstGeom prst="rect">
            <a:avLst/>
          </a:prstGeom>
          <a:solidFill>
            <a:srgbClr val="0070C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b="0" i="0" u="none" strike="noStrike" dirty="0">
                <a:solidFill>
                  <a:srgbClr val="000000"/>
                </a:solidFill>
                <a:effectLst/>
                <a:latin typeface="SansSerif"/>
              </a:rPr>
              <a:t>University of Cambridge</a:t>
            </a:r>
            <a:r>
              <a:rPr lang="tr-TR" sz="1200" dirty="0"/>
              <a:t> </a:t>
            </a:r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36640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/>
          <p:cNvSpPr txBox="1">
            <a:spLocks/>
          </p:cNvSpPr>
          <p:nvPr/>
        </p:nvSpPr>
        <p:spPr>
          <a:xfrm>
            <a:off x="630039" y="940987"/>
            <a:ext cx="4410273" cy="115963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S-ATP Platformu: Toplumsal Etki Boyutu</a:t>
            </a:r>
          </a:p>
        </p:txBody>
      </p: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317" y="720308"/>
            <a:ext cx="609318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kdörtgen 3"/>
          <p:cNvSpPr/>
          <p:nvPr/>
        </p:nvSpPr>
        <p:spPr>
          <a:xfrm>
            <a:off x="425302" y="2109444"/>
            <a:ext cx="5082363" cy="296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TARSOS,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Türkiye’de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yenilikçi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tarım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teknolojilerinin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Sürdürülebilir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Kalkınma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Hedefleri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kapsamında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potansiyel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toplumsal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etkilerini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ortaya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koymayı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amaçlamaktadır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Türkiye’de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yenilikçi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tarım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uygulamalarının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sosyokültürel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ekonomik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politik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çevresel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etkileri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dört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yıllık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araştırma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nitel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nicel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temelli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yaklaşımlar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incelenecektir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Türkiye’de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yenilikçi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tarım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ürünlerine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karşı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tüketici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eğilimlerinin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tespit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edilmesi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yönelik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araştırma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planlanmaktadır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Diğer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iş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paketimiz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TARIMFV ana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projemiz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kapsamında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Tarımda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Dönüşüm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İçin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Güneş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Enerjisi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pilot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uygulama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olarak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seçilmiş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olup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tarımsal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alanlarda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güneş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enerjisi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fotovoltaik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sistemler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TarımFV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uygulamalarının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sosyoekonomik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etkisini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ölçmeyi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planlamaktayız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“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TarımFV’lerin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ekonomik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sosyal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etki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analizi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kısmı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altında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iki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çalışma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yapılacaktır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1030" name="Picture 6" descr="survice_en | 山権青果 株式会社グループ YAMAGON SEIKA">
            <a:extLst>
              <a:ext uri="{FF2B5EF4-FFF2-40B4-BE49-F238E27FC236}">
                <a16:creationId xmlns:a16="http://schemas.microsoft.com/office/drawing/2014/main" id="{B17E3CB7-26A0-E2CE-3808-2E5FE93F7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6" r="32928" b="2"/>
          <a:stretch/>
        </p:blipFill>
        <p:spPr bwMode="auto">
          <a:xfrm>
            <a:off x="5770503" y="10"/>
            <a:ext cx="4310114" cy="28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lar power from the field: EnergyDecentral 2022 trade fair focuses on  technologies for dual use of agricultural land_">
            <a:extLst>
              <a:ext uri="{FF2B5EF4-FFF2-40B4-BE49-F238E27FC236}">
                <a16:creationId xmlns:a16="http://schemas.microsoft.com/office/drawing/2014/main" id="{2F933A69-3008-EEC5-EA7C-4064FF97C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9" b="-2"/>
          <a:stretch/>
        </p:blipFill>
        <p:spPr bwMode="auto">
          <a:xfrm>
            <a:off x="5770518" y="2835275"/>
            <a:ext cx="4310113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CustomShape 2"/>
          <p:cNvSpPr/>
          <p:nvPr/>
        </p:nvSpPr>
        <p:spPr>
          <a:xfrm>
            <a:off x="504000" y="1457228"/>
            <a:ext cx="9069120" cy="328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</a:pPr>
            <a:endParaRPr lang="tr-TR" sz="2000" b="0" strike="noStrike" spc="-1" dirty="0">
              <a:latin typeface="Arial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00D6E3C-E380-3F3D-B181-5DF2923D93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09" t="12043" r="22338" b="24892"/>
          <a:stretch/>
        </p:blipFill>
        <p:spPr>
          <a:xfrm>
            <a:off x="9604045" y="29986"/>
            <a:ext cx="451510" cy="5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917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6" name="Rectangle 535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Google Shape;523;p27"/>
          <p:cNvSpPr/>
          <p:nvPr/>
        </p:nvSpPr>
        <p:spPr>
          <a:xfrm>
            <a:off x="693042" y="444749"/>
            <a:ext cx="3955270" cy="160641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strike="noStrike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Teşekkürler</a:t>
            </a:r>
            <a:endParaRPr lang="en-US" sz="3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1" strike="noStrike" kern="1200">
              <a:solidFill>
                <a:schemeClr val="tx1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31" name="Google Shape;531;p27"/>
          <p:cNvSpPr/>
          <p:nvPr/>
        </p:nvSpPr>
        <p:spPr>
          <a:xfrm>
            <a:off x="693042" y="2221191"/>
            <a:ext cx="3955270" cy="2839064"/>
          </a:xfrm>
          <a:prstGeom prst="roundRect">
            <a:avLst>
              <a:gd name="adj" fmla="val 16667"/>
            </a:avLst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 web </a:t>
            </a:r>
            <a:r>
              <a:rPr lang="en-US" sz="16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adresi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https://s-atp.erciyes.edu.tr/</a:t>
            </a:r>
            <a:endParaRPr lang="en-US" sz="1600" b="1" kern="120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FD3A7C5-DCB0-0EF6-2515-F62255C46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9" t="12043" r="22338" b="24892"/>
          <a:stretch/>
        </p:blipFill>
        <p:spPr>
          <a:xfrm>
            <a:off x="5389102" y="444748"/>
            <a:ext cx="2964971" cy="38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1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694</Words>
  <Application>Microsoft Office PowerPoint</Application>
  <PresentationFormat>Özel</PresentationFormat>
  <Paragraphs>178</Paragraphs>
  <Slides>9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SansSerif</vt:lpstr>
      <vt:lpstr>Times New Roman</vt:lpstr>
      <vt:lpstr>Office Theme</vt:lpstr>
      <vt:lpstr>PowerPoint Sunusu</vt:lpstr>
      <vt:lpstr>PowerPoint Sunusu</vt:lpstr>
      <vt:lpstr>PowerPoint Sunusu</vt:lpstr>
      <vt:lpstr>S-ATP PLATFORMU Araştırma Programı Alanları</vt:lpstr>
      <vt:lpstr>PowerPoint Sunusu</vt:lpstr>
      <vt:lpstr>PowerPoint Sunusu</vt:lpstr>
      <vt:lpstr>Ekosistem Yönetimi: Paydaşlar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TUBITAK</dc:creator>
  <cp:lastModifiedBy>Reviewer</cp:lastModifiedBy>
  <cp:revision>140</cp:revision>
  <dcterms:created xsi:type="dcterms:W3CDTF">2021-10-11T15:01:22Z</dcterms:created>
  <dcterms:modified xsi:type="dcterms:W3CDTF">2023-12-18T12:09:45Z</dcterms:modified>
</cp:coreProperties>
</file>