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854" r:id="rId2"/>
    <p:sldId id="825" r:id="rId3"/>
    <p:sldId id="849" r:id="rId4"/>
    <p:sldId id="814" r:id="rId5"/>
    <p:sldId id="834" r:id="rId6"/>
    <p:sldId id="840" r:id="rId7"/>
    <p:sldId id="855" r:id="rId8"/>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dy868G2yVtg4xAi+vtHMCYkc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1FEB5-7C09-48A6-B9C1-540F4E4C23CF}">
  <a:tblStyle styleId="{69E1FEB5-7C09-48A6-B9C1-540F4E4C23CF}"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28" autoAdjust="0"/>
    <p:restoredTop sz="93214" autoAdjust="0"/>
  </p:normalViewPr>
  <p:slideViewPr>
    <p:cSldViewPr snapToGrid="0">
      <p:cViewPr varScale="1">
        <p:scale>
          <a:sx n="95" d="100"/>
          <a:sy n="95" d="100"/>
        </p:scale>
        <p:origin x="114" y="78"/>
      </p:cViewPr>
      <p:guideLst/>
    </p:cSldViewPr>
  </p:slideViewPr>
  <p:notesTextViewPr>
    <p:cViewPr>
      <p:scale>
        <a:sx n="1" d="1"/>
        <a:sy n="1" d="1"/>
      </p:scale>
      <p:origin x="0" y="0"/>
    </p:cViewPr>
  </p:notesTextViewPr>
  <p:sorterViewPr>
    <p:cViewPr>
      <p:scale>
        <a:sx n="180" d="100"/>
        <a:sy n="18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3" Type="http://schemas.openxmlformats.org/officeDocument/2006/relationships/presProps" Target="presProps.xml"/><Relationship Id="rId5" Type="http://schemas.openxmlformats.org/officeDocument/2006/relationships/slide" Target="slides/slide4.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5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explosion val="1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B06A-4412-A6F3-9B9324B60EA6}"/>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B06A-4412-A6F3-9B9324B60EA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B06A-4412-A6F3-9B9324B60EA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B06A-4412-A6F3-9B9324B60EA6}"/>
              </c:ext>
            </c:extLst>
          </c:dPt>
          <c:dLbls>
            <c:dLbl>
              <c:idx val="0"/>
              <c:layout>
                <c:manualLayout>
                  <c:x val="-0.19274645366125695"/>
                  <c:y val="-0.25500563209482618"/>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layout>
                    <c:manualLayout>
                      <c:w val="0.26778493767267891"/>
                      <c:h val="0.13627976336895745"/>
                    </c:manualLayout>
                  </c15:layout>
                </c:ext>
                <c:ext xmlns:c16="http://schemas.microsoft.com/office/drawing/2014/chart" uri="{C3380CC4-5D6E-409C-BE32-E72D297353CC}">
                  <c16:uniqueId val="{00000001-B06A-4412-A6F3-9B9324B60EA6}"/>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tr-TR"/>
                </a:p>
              </c:txPr>
              <c:dLblPos val="inEnd"/>
              <c:showLegendKey val="0"/>
              <c:showVal val="0"/>
              <c:showCatName val="1"/>
              <c:showSerName val="0"/>
              <c:showPercent val="0"/>
              <c:showBubbleSize val="0"/>
              <c:extLst>
                <c:ext xmlns:c16="http://schemas.microsoft.com/office/drawing/2014/chart" uri="{C3380CC4-5D6E-409C-BE32-E72D297353CC}">
                  <c16:uniqueId val="{00000003-B06A-4412-A6F3-9B9324B60EA6}"/>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tr-TR"/>
                </a:p>
              </c:txPr>
              <c:dLblPos val="inEnd"/>
              <c:showLegendKey val="0"/>
              <c:showVal val="0"/>
              <c:showCatName val="1"/>
              <c:showSerName val="0"/>
              <c:showPercent val="0"/>
              <c:showBubbleSize val="0"/>
              <c:extLst>
                <c:ext xmlns:c16="http://schemas.microsoft.com/office/drawing/2014/chart" uri="{C3380CC4-5D6E-409C-BE32-E72D297353CC}">
                  <c16:uniqueId val="{00000005-B06A-4412-A6F3-9B9324B60EA6}"/>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tr-TR"/>
                </a:p>
              </c:txPr>
              <c:dLblPos val="inEnd"/>
              <c:showLegendKey val="0"/>
              <c:showVal val="0"/>
              <c:showCatName val="1"/>
              <c:showSerName val="0"/>
              <c:showPercent val="0"/>
              <c:showBubbleSize val="0"/>
              <c:extLst>
                <c:ext xmlns:c16="http://schemas.microsoft.com/office/drawing/2014/chart" uri="{C3380CC4-5D6E-409C-BE32-E72D297353CC}">
                  <c16:uniqueId val="{00000007-B06A-4412-A6F3-9B9324B60EA6}"/>
                </c:ext>
              </c:extLst>
            </c:dLbl>
            <c:spPr>
              <a:solidFill>
                <a:srgbClr val="FFFFFF">
                  <a:alpha val="90000"/>
                </a:srgbClr>
              </a:solidFill>
              <a:ln w="12700" cap="flat" cmpd="sng" algn="ctr">
                <a:solidFill>
                  <a:srgbClr val="4F81BD"/>
                </a:solidFill>
                <a:round/>
              </a:ln>
              <a:effectLst>
                <a:outerShdw blurRad="50800" dist="38100" dir="2700000" algn="tl" rotWithShape="0">
                  <a:srgbClr val="4F81BD">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Sayfa1!$A$2:$A$5</c:f>
              <c:strCache>
                <c:ptCount val="3"/>
                <c:pt idx="0">
                  <c:v>Üniversite</c:v>
                </c:pt>
                <c:pt idx="1">
                  <c:v>Kamu</c:v>
                </c:pt>
                <c:pt idx="2">
                  <c:v>Özel Sektör</c:v>
                </c:pt>
              </c:strCache>
            </c:strRef>
          </c:cat>
          <c:val>
            <c:numRef>
              <c:f>Sayfa1!$B$2:$B$5</c:f>
              <c:numCache>
                <c:formatCode>General</c:formatCode>
                <c:ptCount val="4"/>
                <c:pt idx="0">
                  <c:v>29</c:v>
                </c:pt>
                <c:pt idx="1">
                  <c:v>3</c:v>
                </c:pt>
                <c:pt idx="2">
                  <c:v>3</c:v>
                </c:pt>
              </c:numCache>
            </c:numRef>
          </c:val>
          <c:extLst>
            <c:ext xmlns:c16="http://schemas.microsoft.com/office/drawing/2014/chart" uri="{C3380CC4-5D6E-409C-BE32-E72D297353CC}">
              <c16:uniqueId val="{00000008-B06A-4412-A6F3-9B9324B60EA6}"/>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2C8FCD-419D-45B4-A653-1A597A778656}"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tr-TR"/>
        </a:p>
      </dgm:t>
    </dgm:pt>
    <dgm:pt modelId="{C409B34B-3A67-4FBC-8B00-A71CAE9D4919}">
      <dgm:prSet custT="1"/>
      <dgm:spPr/>
      <dgm:t>
        <a:bodyPr/>
        <a:lstStyle/>
        <a:p>
          <a:r>
            <a:rPr lang="tr-TR" sz="1400" b="1" dirty="0" err="1">
              <a:latin typeface="Corbel" panose="020B0503020204020204" pitchFamily="34" charset="0"/>
            </a:rPr>
            <a:t>Genomik</a:t>
          </a:r>
          <a:r>
            <a:rPr lang="tr-TR" sz="1400" b="1" dirty="0">
              <a:latin typeface="Corbel" panose="020B0503020204020204" pitchFamily="34" charset="0"/>
            </a:rPr>
            <a:t> bilgi – sürdürülebilir avcılık &amp; yetiştiricilik</a:t>
          </a:r>
        </a:p>
      </dgm:t>
    </dgm:pt>
    <dgm:pt modelId="{ED9596CF-DB35-4AE2-BE9F-EF8B6714CFBF}" type="parTrans" cxnId="{900FF6AF-7CE0-4D09-BABD-6F2F21222648}">
      <dgm:prSet/>
      <dgm:spPr/>
      <dgm:t>
        <a:bodyPr/>
        <a:lstStyle/>
        <a:p>
          <a:endParaRPr lang="tr-TR" sz="1400" b="1">
            <a:solidFill>
              <a:srgbClr val="FFFF00"/>
            </a:solidFill>
            <a:latin typeface="Corbel" panose="020B0503020204020204" pitchFamily="34" charset="0"/>
          </a:endParaRPr>
        </a:p>
      </dgm:t>
    </dgm:pt>
    <dgm:pt modelId="{C2340DF2-718C-4280-8DBF-6AC7B6783212}" type="sibTrans" cxnId="{900FF6AF-7CE0-4D09-BABD-6F2F21222648}">
      <dgm:prSet/>
      <dgm:spPr/>
      <dgm:t>
        <a:bodyPr/>
        <a:lstStyle/>
        <a:p>
          <a:endParaRPr lang="tr-TR" sz="1400" b="1">
            <a:solidFill>
              <a:srgbClr val="FFFF00"/>
            </a:solidFill>
            <a:latin typeface="Corbel" panose="020B0503020204020204" pitchFamily="34" charset="0"/>
          </a:endParaRPr>
        </a:p>
      </dgm:t>
    </dgm:pt>
    <dgm:pt modelId="{4A9F4ADD-72DA-4934-AD06-A9CBB4F707C4}">
      <dgm:prSet custT="1"/>
      <dgm:spPr/>
      <dgm:t>
        <a:bodyPr/>
        <a:lstStyle/>
        <a:p>
          <a:r>
            <a:rPr lang="tr-TR" sz="1400" b="1" dirty="0">
              <a:latin typeface="Corbel" panose="020B0503020204020204" pitchFamily="34" charset="0"/>
            </a:rPr>
            <a:t>Hücre Kültürü – etik ve düşük maliyetli üretim</a:t>
          </a:r>
        </a:p>
      </dgm:t>
    </dgm:pt>
    <dgm:pt modelId="{B5D2ACCB-38DF-4112-8E78-046F24723AC5}" type="parTrans" cxnId="{35C55B3C-FC91-472F-8C74-45C55996BCD7}">
      <dgm:prSet/>
      <dgm:spPr/>
      <dgm:t>
        <a:bodyPr/>
        <a:lstStyle/>
        <a:p>
          <a:endParaRPr lang="tr-TR" sz="1400" b="1">
            <a:solidFill>
              <a:srgbClr val="FFFF00"/>
            </a:solidFill>
            <a:latin typeface="Corbel" panose="020B0503020204020204" pitchFamily="34" charset="0"/>
          </a:endParaRPr>
        </a:p>
      </dgm:t>
    </dgm:pt>
    <dgm:pt modelId="{51834838-23A2-45FB-97FA-2350F832D0ED}" type="sibTrans" cxnId="{35C55B3C-FC91-472F-8C74-45C55996BCD7}">
      <dgm:prSet/>
      <dgm:spPr/>
      <dgm:t>
        <a:bodyPr/>
        <a:lstStyle/>
        <a:p>
          <a:endParaRPr lang="tr-TR" sz="1400" b="1">
            <a:solidFill>
              <a:srgbClr val="FFFF00"/>
            </a:solidFill>
            <a:latin typeface="Corbel" panose="020B0503020204020204" pitchFamily="34" charset="0"/>
          </a:endParaRPr>
        </a:p>
      </dgm:t>
    </dgm:pt>
    <dgm:pt modelId="{8302C2A7-ABE6-4D32-9BF0-0783E33FEE9E}">
      <dgm:prSet custT="1"/>
      <dgm:spPr/>
      <dgm:t>
        <a:bodyPr/>
        <a:lstStyle/>
        <a:p>
          <a:r>
            <a:rPr lang="tr-TR" sz="1400" b="1">
              <a:latin typeface="Corbel" panose="020B0503020204020204" pitchFamily="34" charset="0"/>
            </a:rPr>
            <a:t>BYT – yemde dışa bağımlılığın azaltılması, maliyetlerin düşürülmesi</a:t>
          </a:r>
          <a:endParaRPr lang="tr-TR" sz="1400" b="1" dirty="0">
            <a:latin typeface="Corbel" panose="020B0503020204020204" pitchFamily="34" charset="0"/>
          </a:endParaRPr>
        </a:p>
      </dgm:t>
    </dgm:pt>
    <dgm:pt modelId="{C7DEA9FF-4288-4ED7-88D4-76BC7A264584}" type="parTrans" cxnId="{B2612165-148D-4E2E-BBBA-81D80B539281}">
      <dgm:prSet/>
      <dgm:spPr/>
      <dgm:t>
        <a:bodyPr/>
        <a:lstStyle/>
        <a:p>
          <a:endParaRPr lang="tr-TR" sz="1400" b="1">
            <a:solidFill>
              <a:srgbClr val="FFFF00"/>
            </a:solidFill>
            <a:latin typeface="Corbel" panose="020B0503020204020204" pitchFamily="34" charset="0"/>
          </a:endParaRPr>
        </a:p>
      </dgm:t>
    </dgm:pt>
    <dgm:pt modelId="{82F59148-6831-40FD-8A7A-A505AA476A3D}" type="sibTrans" cxnId="{B2612165-148D-4E2E-BBBA-81D80B539281}">
      <dgm:prSet/>
      <dgm:spPr/>
      <dgm:t>
        <a:bodyPr/>
        <a:lstStyle/>
        <a:p>
          <a:endParaRPr lang="tr-TR" sz="1400" b="1">
            <a:solidFill>
              <a:srgbClr val="FFFF00"/>
            </a:solidFill>
            <a:latin typeface="Corbel" panose="020B0503020204020204" pitchFamily="34" charset="0"/>
          </a:endParaRPr>
        </a:p>
      </dgm:t>
    </dgm:pt>
    <dgm:pt modelId="{F0A736CC-A682-4ECB-A02E-21D115B702AA}">
      <dgm:prSet custT="1"/>
      <dgm:spPr/>
      <dgm:t>
        <a:bodyPr/>
        <a:lstStyle/>
        <a:p>
          <a:r>
            <a:rPr lang="tr-TR" sz="1400" b="1">
              <a:latin typeface="Corbel" panose="020B0503020204020204" pitchFamily="34" charset="0"/>
            </a:rPr>
            <a:t>Biyosensör – uluslararası patent, filiz şirketler</a:t>
          </a:r>
          <a:endParaRPr lang="tr-TR" sz="1400" b="1" dirty="0">
            <a:latin typeface="Corbel" panose="020B0503020204020204" pitchFamily="34" charset="0"/>
          </a:endParaRPr>
        </a:p>
      </dgm:t>
    </dgm:pt>
    <dgm:pt modelId="{1C19C869-33CB-429A-84D5-A53B9943FBFE}" type="parTrans" cxnId="{D39CCB8C-16A5-411E-92DA-0FAF29DB9E78}">
      <dgm:prSet/>
      <dgm:spPr/>
      <dgm:t>
        <a:bodyPr/>
        <a:lstStyle/>
        <a:p>
          <a:endParaRPr lang="tr-TR" sz="1400" b="1">
            <a:solidFill>
              <a:srgbClr val="FFFF00"/>
            </a:solidFill>
            <a:latin typeface="Corbel" panose="020B0503020204020204" pitchFamily="34" charset="0"/>
          </a:endParaRPr>
        </a:p>
      </dgm:t>
    </dgm:pt>
    <dgm:pt modelId="{CCACE727-5201-4425-8B92-7600D1523BB9}" type="sibTrans" cxnId="{D39CCB8C-16A5-411E-92DA-0FAF29DB9E78}">
      <dgm:prSet/>
      <dgm:spPr/>
      <dgm:t>
        <a:bodyPr/>
        <a:lstStyle/>
        <a:p>
          <a:endParaRPr lang="tr-TR" sz="1400" b="1">
            <a:solidFill>
              <a:srgbClr val="FFFF00"/>
            </a:solidFill>
            <a:latin typeface="Corbel" panose="020B0503020204020204" pitchFamily="34" charset="0"/>
          </a:endParaRPr>
        </a:p>
      </dgm:t>
    </dgm:pt>
    <dgm:pt modelId="{D20623DD-88F2-4F67-BFBA-41C993FAEF21}">
      <dgm:prSet custT="1"/>
      <dgm:spPr/>
      <dgm:t>
        <a:bodyPr/>
        <a:lstStyle/>
        <a:p>
          <a:r>
            <a:rPr lang="tr-TR" sz="1400" b="1">
              <a:latin typeface="Corbel" panose="020B0503020204020204" pitchFamily="34" charset="0"/>
            </a:rPr>
            <a:t>Beta karoten – pilot tesis, ticari ürün</a:t>
          </a:r>
          <a:endParaRPr lang="tr-TR" sz="1400" b="1" dirty="0">
            <a:latin typeface="Corbel" panose="020B0503020204020204" pitchFamily="34" charset="0"/>
          </a:endParaRPr>
        </a:p>
      </dgm:t>
    </dgm:pt>
    <dgm:pt modelId="{2696A8E3-99B0-4A4F-B97D-258B2158DABD}" type="parTrans" cxnId="{3EF7F286-5CF0-4A2B-8216-559AE023CB5E}">
      <dgm:prSet/>
      <dgm:spPr/>
      <dgm:t>
        <a:bodyPr/>
        <a:lstStyle/>
        <a:p>
          <a:endParaRPr lang="tr-TR" sz="1400" b="1">
            <a:solidFill>
              <a:srgbClr val="FFFF00"/>
            </a:solidFill>
            <a:latin typeface="Corbel" panose="020B0503020204020204" pitchFamily="34" charset="0"/>
          </a:endParaRPr>
        </a:p>
      </dgm:t>
    </dgm:pt>
    <dgm:pt modelId="{4F6DB21D-55F1-4612-A61A-580C807318F6}" type="sibTrans" cxnId="{3EF7F286-5CF0-4A2B-8216-559AE023CB5E}">
      <dgm:prSet/>
      <dgm:spPr/>
      <dgm:t>
        <a:bodyPr/>
        <a:lstStyle/>
        <a:p>
          <a:endParaRPr lang="tr-TR" sz="1400" b="1">
            <a:solidFill>
              <a:srgbClr val="FFFF00"/>
            </a:solidFill>
            <a:latin typeface="Corbel" panose="020B0503020204020204" pitchFamily="34" charset="0"/>
          </a:endParaRPr>
        </a:p>
      </dgm:t>
    </dgm:pt>
    <dgm:pt modelId="{9345A5A4-744B-4A80-8495-C7B2E692D1F9}">
      <dgm:prSet custT="1"/>
      <dgm:spPr/>
      <dgm:t>
        <a:bodyPr/>
        <a:lstStyle/>
        <a:p>
          <a:r>
            <a:rPr lang="tr-TR" sz="1400" b="1">
              <a:latin typeface="Corbel" panose="020B0503020204020204" pitchFamily="34" charset="0"/>
            </a:rPr>
            <a:t>Tanı kitleri – yerli kit geliştirilmesi, uygulama kolaylığı</a:t>
          </a:r>
          <a:endParaRPr lang="tr-TR" sz="1400" b="1" dirty="0">
            <a:latin typeface="Corbel" panose="020B0503020204020204" pitchFamily="34" charset="0"/>
          </a:endParaRPr>
        </a:p>
      </dgm:t>
    </dgm:pt>
    <dgm:pt modelId="{B032F16B-6BEF-434F-A85B-94935E5B73F3}" type="parTrans" cxnId="{3B037458-8F6D-4392-93C7-D47FD64D6250}">
      <dgm:prSet/>
      <dgm:spPr/>
      <dgm:t>
        <a:bodyPr/>
        <a:lstStyle/>
        <a:p>
          <a:endParaRPr lang="tr-TR" sz="1400" b="1">
            <a:solidFill>
              <a:srgbClr val="FFFF00"/>
            </a:solidFill>
            <a:latin typeface="Corbel" panose="020B0503020204020204" pitchFamily="34" charset="0"/>
          </a:endParaRPr>
        </a:p>
      </dgm:t>
    </dgm:pt>
    <dgm:pt modelId="{86B0A562-792E-40F1-A46B-065A8510096D}" type="sibTrans" cxnId="{3B037458-8F6D-4392-93C7-D47FD64D6250}">
      <dgm:prSet/>
      <dgm:spPr/>
      <dgm:t>
        <a:bodyPr/>
        <a:lstStyle/>
        <a:p>
          <a:endParaRPr lang="tr-TR" sz="1400" b="1">
            <a:solidFill>
              <a:srgbClr val="FFFF00"/>
            </a:solidFill>
            <a:latin typeface="Corbel" panose="020B0503020204020204" pitchFamily="34" charset="0"/>
          </a:endParaRPr>
        </a:p>
      </dgm:t>
    </dgm:pt>
    <dgm:pt modelId="{62A09EDA-2D3D-4579-8D2F-F34B8968643A}">
      <dgm:prSet custT="1"/>
      <dgm:spPr/>
      <dgm:t>
        <a:bodyPr/>
        <a:lstStyle/>
        <a:p>
          <a:r>
            <a:rPr lang="tr-TR" sz="1400" b="1">
              <a:latin typeface="Corbel" panose="020B0503020204020204" pitchFamily="34" charset="0"/>
            </a:rPr>
            <a:t>SNP Panelleri – ulusal MA çipi, dışa bağımlılığın azaltılması</a:t>
          </a:r>
          <a:endParaRPr lang="tr-TR" sz="1400" b="1" dirty="0">
            <a:latin typeface="Corbel" panose="020B0503020204020204" pitchFamily="34" charset="0"/>
          </a:endParaRPr>
        </a:p>
      </dgm:t>
    </dgm:pt>
    <dgm:pt modelId="{6E22AC0D-EDB1-4FD4-B9AC-0955A392D24A}" type="parTrans" cxnId="{868EE220-8445-495E-8B1E-2A58F45C9C28}">
      <dgm:prSet/>
      <dgm:spPr/>
      <dgm:t>
        <a:bodyPr/>
        <a:lstStyle/>
        <a:p>
          <a:endParaRPr lang="tr-TR" sz="1400" b="1">
            <a:solidFill>
              <a:srgbClr val="FFFF00"/>
            </a:solidFill>
            <a:latin typeface="Corbel" panose="020B0503020204020204" pitchFamily="34" charset="0"/>
          </a:endParaRPr>
        </a:p>
      </dgm:t>
    </dgm:pt>
    <dgm:pt modelId="{97F17314-AD18-44D0-A5A9-DFF11421A27F}" type="sibTrans" cxnId="{868EE220-8445-495E-8B1E-2A58F45C9C28}">
      <dgm:prSet/>
      <dgm:spPr/>
      <dgm:t>
        <a:bodyPr/>
        <a:lstStyle/>
        <a:p>
          <a:endParaRPr lang="tr-TR" sz="1400" b="1">
            <a:solidFill>
              <a:srgbClr val="FFFF00"/>
            </a:solidFill>
            <a:latin typeface="Corbel" panose="020B0503020204020204" pitchFamily="34" charset="0"/>
          </a:endParaRPr>
        </a:p>
      </dgm:t>
    </dgm:pt>
    <dgm:pt modelId="{F7126730-8682-4733-BB89-A9D84458D0AE}">
      <dgm:prSet custT="1"/>
      <dgm:spPr/>
      <dgm:t>
        <a:bodyPr/>
        <a:lstStyle/>
        <a:p>
          <a:r>
            <a:rPr lang="tr-TR" sz="1400" b="1">
              <a:latin typeface="Corbel" panose="020B0503020204020204" pitchFamily="34" charset="0"/>
            </a:rPr>
            <a:t>Fonksiyonel yem – yem formülasyonu</a:t>
          </a:r>
          <a:endParaRPr lang="tr-TR" sz="1400" b="1" dirty="0">
            <a:latin typeface="Corbel" panose="020B0503020204020204" pitchFamily="34" charset="0"/>
          </a:endParaRPr>
        </a:p>
      </dgm:t>
    </dgm:pt>
    <dgm:pt modelId="{79FEA7C5-CEF7-4457-BBB8-E7CE5A061DA6}" type="parTrans" cxnId="{33EE1CDB-7552-4C8D-8EEC-C6B8BBCA9518}">
      <dgm:prSet/>
      <dgm:spPr/>
      <dgm:t>
        <a:bodyPr/>
        <a:lstStyle/>
        <a:p>
          <a:endParaRPr lang="tr-TR" sz="1400" b="1">
            <a:solidFill>
              <a:srgbClr val="FFFF00"/>
            </a:solidFill>
            <a:latin typeface="Corbel" panose="020B0503020204020204" pitchFamily="34" charset="0"/>
          </a:endParaRPr>
        </a:p>
      </dgm:t>
    </dgm:pt>
    <dgm:pt modelId="{499BF5C9-1EE6-4EF3-A35F-11A24FA1FE96}" type="sibTrans" cxnId="{33EE1CDB-7552-4C8D-8EEC-C6B8BBCA9518}">
      <dgm:prSet/>
      <dgm:spPr/>
      <dgm:t>
        <a:bodyPr/>
        <a:lstStyle/>
        <a:p>
          <a:endParaRPr lang="tr-TR" sz="1400" b="1">
            <a:solidFill>
              <a:srgbClr val="FFFF00"/>
            </a:solidFill>
            <a:latin typeface="Corbel" panose="020B0503020204020204" pitchFamily="34" charset="0"/>
          </a:endParaRPr>
        </a:p>
      </dgm:t>
    </dgm:pt>
    <dgm:pt modelId="{127ABFB4-3976-4779-8174-D6EDDFDD20E5}">
      <dgm:prSet custT="1"/>
      <dgm:spPr/>
      <dgm:t>
        <a:bodyPr/>
        <a:lstStyle/>
        <a:p>
          <a:r>
            <a:rPr lang="tr-TR" sz="1400" b="1">
              <a:latin typeface="Corbel" panose="020B0503020204020204" pitchFamily="34" charset="0"/>
            </a:rPr>
            <a:t>Probiyotik – patent, ürün, Orta Asya pazarı</a:t>
          </a:r>
          <a:endParaRPr lang="tr-TR" sz="1400" b="1" dirty="0">
            <a:latin typeface="Corbel" panose="020B0503020204020204" pitchFamily="34" charset="0"/>
          </a:endParaRPr>
        </a:p>
      </dgm:t>
    </dgm:pt>
    <dgm:pt modelId="{7CD9BAC7-9EAB-4380-B8DE-7C4FEE293315}" type="parTrans" cxnId="{61900472-3456-4B16-BCE1-DD880BE5E3D1}">
      <dgm:prSet/>
      <dgm:spPr/>
      <dgm:t>
        <a:bodyPr/>
        <a:lstStyle/>
        <a:p>
          <a:endParaRPr lang="tr-TR" sz="1400" b="1">
            <a:solidFill>
              <a:srgbClr val="FFFF00"/>
            </a:solidFill>
            <a:latin typeface="Corbel" panose="020B0503020204020204" pitchFamily="34" charset="0"/>
          </a:endParaRPr>
        </a:p>
      </dgm:t>
    </dgm:pt>
    <dgm:pt modelId="{22DC1371-6D00-4D2E-8937-4938B80EEA1D}" type="sibTrans" cxnId="{61900472-3456-4B16-BCE1-DD880BE5E3D1}">
      <dgm:prSet/>
      <dgm:spPr/>
      <dgm:t>
        <a:bodyPr/>
        <a:lstStyle/>
        <a:p>
          <a:endParaRPr lang="tr-TR" sz="1400" b="1">
            <a:solidFill>
              <a:srgbClr val="FFFF00"/>
            </a:solidFill>
            <a:latin typeface="Corbel" panose="020B0503020204020204" pitchFamily="34" charset="0"/>
          </a:endParaRPr>
        </a:p>
      </dgm:t>
    </dgm:pt>
    <dgm:pt modelId="{8E601CDA-E8F3-4FB2-B28C-18B447D44416}">
      <dgm:prSet custT="1"/>
      <dgm:spPr/>
      <dgm:t>
        <a:bodyPr/>
        <a:lstStyle/>
        <a:p>
          <a:r>
            <a:rPr lang="tr-TR" sz="1400" b="1">
              <a:latin typeface="Corbel" panose="020B0503020204020204" pitchFamily="34" charset="0"/>
            </a:rPr>
            <a:t>Anaç profili – sürdürülebilirlik, maliyetlerin düşürülmesi</a:t>
          </a:r>
          <a:endParaRPr lang="tr-TR" sz="1400" b="1" dirty="0">
            <a:latin typeface="Corbel" panose="020B0503020204020204" pitchFamily="34" charset="0"/>
          </a:endParaRPr>
        </a:p>
      </dgm:t>
    </dgm:pt>
    <dgm:pt modelId="{90F5DE10-6471-45E5-9160-AE7F1D784487}" type="parTrans" cxnId="{38A261BE-D59F-463C-BF24-F3E79BF583CB}">
      <dgm:prSet/>
      <dgm:spPr/>
      <dgm:t>
        <a:bodyPr/>
        <a:lstStyle/>
        <a:p>
          <a:endParaRPr lang="tr-TR" sz="1400" b="1">
            <a:solidFill>
              <a:srgbClr val="FFFF00"/>
            </a:solidFill>
            <a:latin typeface="Corbel" panose="020B0503020204020204" pitchFamily="34" charset="0"/>
          </a:endParaRPr>
        </a:p>
      </dgm:t>
    </dgm:pt>
    <dgm:pt modelId="{306C5422-338A-4222-80BD-6DBDE84ADD5A}" type="sibTrans" cxnId="{38A261BE-D59F-463C-BF24-F3E79BF583CB}">
      <dgm:prSet/>
      <dgm:spPr/>
      <dgm:t>
        <a:bodyPr/>
        <a:lstStyle/>
        <a:p>
          <a:endParaRPr lang="tr-TR" sz="1400" b="1">
            <a:solidFill>
              <a:srgbClr val="FFFF00"/>
            </a:solidFill>
            <a:latin typeface="Corbel" panose="020B0503020204020204" pitchFamily="34" charset="0"/>
          </a:endParaRPr>
        </a:p>
      </dgm:t>
    </dgm:pt>
    <dgm:pt modelId="{6FDA36BC-CAC7-4E80-88EA-C39EC7D35FB8}">
      <dgm:prSet custT="1"/>
      <dgm:spPr/>
      <dgm:t>
        <a:bodyPr/>
        <a:lstStyle/>
        <a:p>
          <a:r>
            <a:rPr lang="tr-TR" sz="1400" b="1" dirty="0">
              <a:latin typeface="Corbel" panose="020B0503020204020204" pitchFamily="34" charset="0"/>
            </a:rPr>
            <a:t>DNA aşısı – yerli aşı geliştirilmesi, dışa bağımlılığın azaltılması</a:t>
          </a:r>
        </a:p>
      </dgm:t>
    </dgm:pt>
    <dgm:pt modelId="{AE53944A-273E-4BED-B492-AB7755E08B9F}" type="parTrans" cxnId="{15E4C630-7B35-4E71-922C-316638DB802B}">
      <dgm:prSet/>
      <dgm:spPr/>
      <dgm:t>
        <a:bodyPr/>
        <a:lstStyle/>
        <a:p>
          <a:endParaRPr lang="tr-TR" sz="1400" b="1">
            <a:solidFill>
              <a:srgbClr val="FFFF00"/>
            </a:solidFill>
            <a:latin typeface="Corbel" panose="020B0503020204020204" pitchFamily="34" charset="0"/>
          </a:endParaRPr>
        </a:p>
      </dgm:t>
    </dgm:pt>
    <dgm:pt modelId="{599473D0-ACFA-4971-8B5F-E3D8767D57CF}" type="sibTrans" cxnId="{15E4C630-7B35-4E71-922C-316638DB802B}">
      <dgm:prSet/>
      <dgm:spPr/>
      <dgm:t>
        <a:bodyPr/>
        <a:lstStyle/>
        <a:p>
          <a:endParaRPr lang="tr-TR" sz="1400" b="1">
            <a:solidFill>
              <a:srgbClr val="FFFF00"/>
            </a:solidFill>
            <a:latin typeface="Corbel" panose="020B0503020204020204" pitchFamily="34" charset="0"/>
          </a:endParaRPr>
        </a:p>
      </dgm:t>
    </dgm:pt>
    <dgm:pt modelId="{8A4A3887-DE3E-4FE7-88C3-7CC6C45DCE59}">
      <dgm:prSet custT="1"/>
      <dgm:spPr/>
      <dgm:t>
        <a:bodyPr/>
        <a:lstStyle/>
        <a:p>
          <a:r>
            <a:rPr lang="tr-TR" sz="1400" b="1">
              <a:latin typeface="Corbel" panose="020B0503020204020204" pitchFamily="34" charset="0"/>
            </a:rPr>
            <a:t>Biyopolimer ve yem katkı maddesi – maliyet düşürme, sürdürülebilirlik, raf ömrü</a:t>
          </a:r>
          <a:endParaRPr lang="tr-TR" sz="1400" b="1" dirty="0">
            <a:latin typeface="Corbel" panose="020B0503020204020204" pitchFamily="34" charset="0"/>
          </a:endParaRPr>
        </a:p>
      </dgm:t>
    </dgm:pt>
    <dgm:pt modelId="{6152AABA-C79F-4FBA-B077-53ACD16A4F18}" type="parTrans" cxnId="{02EAF1A4-78D6-4E3E-BC01-DB460AD83BED}">
      <dgm:prSet/>
      <dgm:spPr/>
      <dgm:t>
        <a:bodyPr/>
        <a:lstStyle/>
        <a:p>
          <a:endParaRPr lang="tr-TR" sz="1400" b="1">
            <a:solidFill>
              <a:srgbClr val="FFFF00"/>
            </a:solidFill>
            <a:latin typeface="Corbel" panose="020B0503020204020204" pitchFamily="34" charset="0"/>
          </a:endParaRPr>
        </a:p>
      </dgm:t>
    </dgm:pt>
    <dgm:pt modelId="{1E4BE1C1-DC40-4C1E-A6BC-A00FD2EF923A}" type="sibTrans" cxnId="{02EAF1A4-78D6-4E3E-BC01-DB460AD83BED}">
      <dgm:prSet/>
      <dgm:spPr/>
      <dgm:t>
        <a:bodyPr/>
        <a:lstStyle/>
        <a:p>
          <a:endParaRPr lang="tr-TR" sz="1400" b="1">
            <a:solidFill>
              <a:srgbClr val="FFFF00"/>
            </a:solidFill>
            <a:latin typeface="Corbel" panose="020B0503020204020204" pitchFamily="34" charset="0"/>
          </a:endParaRPr>
        </a:p>
      </dgm:t>
    </dgm:pt>
    <dgm:pt modelId="{4CD36EF1-371F-481B-A85E-279BAECB3A3D}">
      <dgm:prSet custT="1"/>
      <dgm:spPr/>
      <dgm:t>
        <a:bodyPr/>
        <a:lstStyle/>
        <a:p>
          <a:r>
            <a:rPr lang="tr-TR" sz="1400" b="1">
              <a:latin typeface="Corbel" panose="020B0503020204020204" pitchFamily="34" charset="0"/>
            </a:rPr>
            <a:t>AMP, </a:t>
          </a:r>
          <a:r>
            <a:rPr lang="tr-TR" sz="1400" b="1" i="1">
              <a:latin typeface="Corbel" panose="020B0503020204020204" pitchFamily="34" charset="0"/>
            </a:rPr>
            <a:t>in vitro </a:t>
          </a:r>
          <a:r>
            <a:rPr lang="tr-TR" sz="1400" b="1">
              <a:latin typeface="Corbel" panose="020B0503020204020204" pitchFamily="34" charset="0"/>
            </a:rPr>
            <a:t>toksikoloji testi, su hijyen teknolojileri – antibiyotik alternatifi</a:t>
          </a:r>
          <a:endParaRPr lang="tr-TR" sz="1400" b="1" dirty="0">
            <a:latin typeface="Corbel" panose="020B0503020204020204" pitchFamily="34" charset="0"/>
          </a:endParaRPr>
        </a:p>
      </dgm:t>
    </dgm:pt>
    <dgm:pt modelId="{5FD8B423-F2F8-4F70-918B-D2AE24E53588}" type="parTrans" cxnId="{4ADB0ABF-7A79-446F-B5F0-5F8A2BE30860}">
      <dgm:prSet/>
      <dgm:spPr/>
      <dgm:t>
        <a:bodyPr/>
        <a:lstStyle/>
        <a:p>
          <a:endParaRPr lang="tr-TR" sz="1400" b="1">
            <a:solidFill>
              <a:srgbClr val="FFFF00"/>
            </a:solidFill>
            <a:latin typeface="Corbel" panose="020B0503020204020204" pitchFamily="34" charset="0"/>
          </a:endParaRPr>
        </a:p>
      </dgm:t>
    </dgm:pt>
    <dgm:pt modelId="{20BA1D28-B6F0-4ED9-90A8-9C9DCBF622A0}" type="sibTrans" cxnId="{4ADB0ABF-7A79-446F-B5F0-5F8A2BE30860}">
      <dgm:prSet/>
      <dgm:spPr/>
      <dgm:t>
        <a:bodyPr/>
        <a:lstStyle/>
        <a:p>
          <a:endParaRPr lang="tr-TR" sz="1400" b="1">
            <a:solidFill>
              <a:srgbClr val="FFFF00"/>
            </a:solidFill>
            <a:latin typeface="Corbel" panose="020B0503020204020204" pitchFamily="34" charset="0"/>
          </a:endParaRPr>
        </a:p>
      </dgm:t>
    </dgm:pt>
    <dgm:pt modelId="{9ACA2D67-9803-4B11-AC90-F5895C6670EC}" type="pres">
      <dgm:prSet presAssocID="{FB2C8FCD-419D-45B4-A653-1A597A778656}" presName="linear" presStyleCnt="0">
        <dgm:presLayoutVars>
          <dgm:animLvl val="lvl"/>
          <dgm:resizeHandles val="exact"/>
        </dgm:presLayoutVars>
      </dgm:prSet>
      <dgm:spPr/>
      <dgm:t>
        <a:bodyPr/>
        <a:lstStyle/>
        <a:p>
          <a:endParaRPr lang="tr-TR"/>
        </a:p>
      </dgm:t>
    </dgm:pt>
    <dgm:pt modelId="{713D111A-EB9E-47F0-AF46-A0FF864B1846}" type="pres">
      <dgm:prSet presAssocID="{C409B34B-3A67-4FBC-8B00-A71CAE9D4919}" presName="parentText" presStyleLbl="node1" presStyleIdx="0" presStyleCnt="13">
        <dgm:presLayoutVars>
          <dgm:chMax val="0"/>
          <dgm:bulletEnabled val="1"/>
        </dgm:presLayoutVars>
      </dgm:prSet>
      <dgm:spPr/>
      <dgm:t>
        <a:bodyPr/>
        <a:lstStyle/>
        <a:p>
          <a:endParaRPr lang="tr-TR"/>
        </a:p>
      </dgm:t>
    </dgm:pt>
    <dgm:pt modelId="{56EAD702-2054-448B-AEB2-4A96CC8F82B4}" type="pres">
      <dgm:prSet presAssocID="{C2340DF2-718C-4280-8DBF-6AC7B6783212}" presName="spacer" presStyleCnt="0"/>
      <dgm:spPr/>
    </dgm:pt>
    <dgm:pt modelId="{F853D17E-4B8E-41A0-9C8D-7A0F66D6CD29}" type="pres">
      <dgm:prSet presAssocID="{4A9F4ADD-72DA-4934-AD06-A9CBB4F707C4}" presName="parentText" presStyleLbl="node1" presStyleIdx="1" presStyleCnt="13">
        <dgm:presLayoutVars>
          <dgm:chMax val="0"/>
          <dgm:bulletEnabled val="1"/>
        </dgm:presLayoutVars>
      </dgm:prSet>
      <dgm:spPr/>
      <dgm:t>
        <a:bodyPr/>
        <a:lstStyle/>
        <a:p>
          <a:endParaRPr lang="tr-TR"/>
        </a:p>
      </dgm:t>
    </dgm:pt>
    <dgm:pt modelId="{7596A0ED-A797-42A0-8964-4A86E7E833AD}" type="pres">
      <dgm:prSet presAssocID="{51834838-23A2-45FB-97FA-2350F832D0ED}" presName="spacer" presStyleCnt="0"/>
      <dgm:spPr/>
    </dgm:pt>
    <dgm:pt modelId="{D4D0CB47-B318-40EF-B301-F469C8276A9E}" type="pres">
      <dgm:prSet presAssocID="{8302C2A7-ABE6-4D32-9BF0-0783E33FEE9E}" presName="parentText" presStyleLbl="node1" presStyleIdx="2" presStyleCnt="13">
        <dgm:presLayoutVars>
          <dgm:chMax val="0"/>
          <dgm:bulletEnabled val="1"/>
        </dgm:presLayoutVars>
      </dgm:prSet>
      <dgm:spPr/>
      <dgm:t>
        <a:bodyPr/>
        <a:lstStyle/>
        <a:p>
          <a:endParaRPr lang="tr-TR"/>
        </a:p>
      </dgm:t>
    </dgm:pt>
    <dgm:pt modelId="{C940A7E0-2F0E-41B4-8057-6468ABC213C2}" type="pres">
      <dgm:prSet presAssocID="{82F59148-6831-40FD-8A7A-A505AA476A3D}" presName="spacer" presStyleCnt="0"/>
      <dgm:spPr/>
    </dgm:pt>
    <dgm:pt modelId="{23AE29AF-4392-4AAC-BFF5-9BEC102B3CF3}" type="pres">
      <dgm:prSet presAssocID="{F0A736CC-A682-4ECB-A02E-21D115B702AA}" presName="parentText" presStyleLbl="node1" presStyleIdx="3" presStyleCnt="13">
        <dgm:presLayoutVars>
          <dgm:chMax val="0"/>
          <dgm:bulletEnabled val="1"/>
        </dgm:presLayoutVars>
      </dgm:prSet>
      <dgm:spPr/>
      <dgm:t>
        <a:bodyPr/>
        <a:lstStyle/>
        <a:p>
          <a:endParaRPr lang="tr-TR"/>
        </a:p>
      </dgm:t>
    </dgm:pt>
    <dgm:pt modelId="{846446B1-80AF-4579-9A0B-2A2CD72E25D1}" type="pres">
      <dgm:prSet presAssocID="{CCACE727-5201-4425-8B92-7600D1523BB9}" presName="spacer" presStyleCnt="0"/>
      <dgm:spPr/>
    </dgm:pt>
    <dgm:pt modelId="{DEE49D04-6CF3-4E30-9E48-C7B938B8C28C}" type="pres">
      <dgm:prSet presAssocID="{D20623DD-88F2-4F67-BFBA-41C993FAEF21}" presName="parentText" presStyleLbl="node1" presStyleIdx="4" presStyleCnt="13">
        <dgm:presLayoutVars>
          <dgm:chMax val="0"/>
          <dgm:bulletEnabled val="1"/>
        </dgm:presLayoutVars>
      </dgm:prSet>
      <dgm:spPr/>
      <dgm:t>
        <a:bodyPr/>
        <a:lstStyle/>
        <a:p>
          <a:endParaRPr lang="tr-TR"/>
        </a:p>
      </dgm:t>
    </dgm:pt>
    <dgm:pt modelId="{A198A9B6-03A7-492D-86A3-A331FDC887DB}" type="pres">
      <dgm:prSet presAssocID="{4F6DB21D-55F1-4612-A61A-580C807318F6}" presName="spacer" presStyleCnt="0"/>
      <dgm:spPr/>
    </dgm:pt>
    <dgm:pt modelId="{57F4E2C5-F3CF-4402-B021-E2A2C1626FD2}" type="pres">
      <dgm:prSet presAssocID="{9345A5A4-744B-4A80-8495-C7B2E692D1F9}" presName="parentText" presStyleLbl="node1" presStyleIdx="5" presStyleCnt="13">
        <dgm:presLayoutVars>
          <dgm:chMax val="0"/>
          <dgm:bulletEnabled val="1"/>
        </dgm:presLayoutVars>
      </dgm:prSet>
      <dgm:spPr/>
      <dgm:t>
        <a:bodyPr/>
        <a:lstStyle/>
        <a:p>
          <a:endParaRPr lang="tr-TR"/>
        </a:p>
      </dgm:t>
    </dgm:pt>
    <dgm:pt modelId="{9B40F003-E4C4-4699-B496-A61D6444E590}" type="pres">
      <dgm:prSet presAssocID="{86B0A562-792E-40F1-A46B-065A8510096D}" presName="spacer" presStyleCnt="0"/>
      <dgm:spPr/>
    </dgm:pt>
    <dgm:pt modelId="{40BBC70E-0E88-4C75-8726-434A5D382D6B}" type="pres">
      <dgm:prSet presAssocID="{62A09EDA-2D3D-4579-8D2F-F34B8968643A}" presName="parentText" presStyleLbl="node1" presStyleIdx="6" presStyleCnt="13">
        <dgm:presLayoutVars>
          <dgm:chMax val="0"/>
          <dgm:bulletEnabled val="1"/>
        </dgm:presLayoutVars>
      </dgm:prSet>
      <dgm:spPr/>
      <dgm:t>
        <a:bodyPr/>
        <a:lstStyle/>
        <a:p>
          <a:endParaRPr lang="tr-TR"/>
        </a:p>
      </dgm:t>
    </dgm:pt>
    <dgm:pt modelId="{8C884A4F-5C36-46CD-8B68-A133B63975CA}" type="pres">
      <dgm:prSet presAssocID="{97F17314-AD18-44D0-A5A9-DFF11421A27F}" presName="spacer" presStyleCnt="0"/>
      <dgm:spPr/>
    </dgm:pt>
    <dgm:pt modelId="{1B5F9EB0-35E2-4251-B600-FC9F4ED6954D}" type="pres">
      <dgm:prSet presAssocID="{F7126730-8682-4733-BB89-A9D84458D0AE}" presName="parentText" presStyleLbl="node1" presStyleIdx="7" presStyleCnt="13">
        <dgm:presLayoutVars>
          <dgm:chMax val="0"/>
          <dgm:bulletEnabled val="1"/>
        </dgm:presLayoutVars>
      </dgm:prSet>
      <dgm:spPr/>
      <dgm:t>
        <a:bodyPr/>
        <a:lstStyle/>
        <a:p>
          <a:endParaRPr lang="tr-TR"/>
        </a:p>
      </dgm:t>
    </dgm:pt>
    <dgm:pt modelId="{877BD739-45B4-46FF-96C6-2B64BF3158BD}" type="pres">
      <dgm:prSet presAssocID="{499BF5C9-1EE6-4EF3-A35F-11A24FA1FE96}" presName="spacer" presStyleCnt="0"/>
      <dgm:spPr/>
    </dgm:pt>
    <dgm:pt modelId="{A559EB8A-F8C0-4B21-87CF-7CA67E90EF63}" type="pres">
      <dgm:prSet presAssocID="{127ABFB4-3976-4779-8174-D6EDDFDD20E5}" presName="parentText" presStyleLbl="node1" presStyleIdx="8" presStyleCnt="13">
        <dgm:presLayoutVars>
          <dgm:chMax val="0"/>
          <dgm:bulletEnabled val="1"/>
        </dgm:presLayoutVars>
      </dgm:prSet>
      <dgm:spPr/>
      <dgm:t>
        <a:bodyPr/>
        <a:lstStyle/>
        <a:p>
          <a:endParaRPr lang="tr-TR"/>
        </a:p>
      </dgm:t>
    </dgm:pt>
    <dgm:pt modelId="{079E9146-FF98-4500-961B-85901DC20BB8}" type="pres">
      <dgm:prSet presAssocID="{22DC1371-6D00-4D2E-8937-4938B80EEA1D}" presName="spacer" presStyleCnt="0"/>
      <dgm:spPr/>
    </dgm:pt>
    <dgm:pt modelId="{B5D218E1-E409-40F2-BE84-8F4DFA82DAA7}" type="pres">
      <dgm:prSet presAssocID="{8E601CDA-E8F3-4FB2-B28C-18B447D44416}" presName="parentText" presStyleLbl="node1" presStyleIdx="9" presStyleCnt="13">
        <dgm:presLayoutVars>
          <dgm:chMax val="0"/>
          <dgm:bulletEnabled val="1"/>
        </dgm:presLayoutVars>
      </dgm:prSet>
      <dgm:spPr/>
      <dgm:t>
        <a:bodyPr/>
        <a:lstStyle/>
        <a:p>
          <a:endParaRPr lang="tr-TR"/>
        </a:p>
      </dgm:t>
    </dgm:pt>
    <dgm:pt modelId="{CB11F5B1-F68C-4DB2-B208-2A4575292ECD}" type="pres">
      <dgm:prSet presAssocID="{306C5422-338A-4222-80BD-6DBDE84ADD5A}" presName="spacer" presStyleCnt="0"/>
      <dgm:spPr/>
    </dgm:pt>
    <dgm:pt modelId="{20DFE211-58E7-45D5-8823-4A5A15CCA909}" type="pres">
      <dgm:prSet presAssocID="{6FDA36BC-CAC7-4E80-88EA-C39EC7D35FB8}" presName="parentText" presStyleLbl="node1" presStyleIdx="10" presStyleCnt="13">
        <dgm:presLayoutVars>
          <dgm:chMax val="0"/>
          <dgm:bulletEnabled val="1"/>
        </dgm:presLayoutVars>
      </dgm:prSet>
      <dgm:spPr/>
      <dgm:t>
        <a:bodyPr/>
        <a:lstStyle/>
        <a:p>
          <a:endParaRPr lang="tr-TR"/>
        </a:p>
      </dgm:t>
    </dgm:pt>
    <dgm:pt modelId="{A97933D3-1711-492B-A983-9A9A7A2AB630}" type="pres">
      <dgm:prSet presAssocID="{599473D0-ACFA-4971-8B5F-E3D8767D57CF}" presName="spacer" presStyleCnt="0"/>
      <dgm:spPr/>
    </dgm:pt>
    <dgm:pt modelId="{2B032C94-9002-4F3E-8CD3-B6AE9AE144CB}" type="pres">
      <dgm:prSet presAssocID="{8A4A3887-DE3E-4FE7-88C3-7CC6C45DCE59}" presName="parentText" presStyleLbl="node1" presStyleIdx="11" presStyleCnt="13">
        <dgm:presLayoutVars>
          <dgm:chMax val="0"/>
          <dgm:bulletEnabled val="1"/>
        </dgm:presLayoutVars>
      </dgm:prSet>
      <dgm:spPr/>
      <dgm:t>
        <a:bodyPr/>
        <a:lstStyle/>
        <a:p>
          <a:endParaRPr lang="tr-TR"/>
        </a:p>
      </dgm:t>
    </dgm:pt>
    <dgm:pt modelId="{BFDC856A-976A-4D56-B35F-0ED99206B14A}" type="pres">
      <dgm:prSet presAssocID="{1E4BE1C1-DC40-4C1E-A6BC-A00FD2EF923A}" presName="spacer" presStyleCnt="0"/>
      <dgm:spPr/>
    </dgm:pt>
    <dgm:pt modelId="{82EF2E52-0D7B-4CD0-A3FD-194F8B86D669}" type="pres">
      <dgm:prSet presAssocID="{4CD36EF1-371F-481B-A85E-279BAECB3A3D}" presName="parentText" presStyleLbl="node1" presStyleIdx="12" presStyleCnt="13">
        <dgm:presLayoutVars>
          <dgm:chMax val="0"/>
          <dgm:bulletEnabled val="1"/>
        </dgm:presLayoutVars>
      </dgm:prSet>
      <dgm:spPr/>
      <dgm:t>
        <a:bodyPr/>
        <a:lstStyle/>
        <a:p>
          <a:endParaRPr lang="tr-TR"/>
        </a:p>
      </dgm:t>
    </dgm:pt>
  </dgm:ptLst>
  <dgm:cxnLst>
    <dgm:cxn modelId="{1B788CDB-FD33-44B3-8A44-7FAD629AA81C}" type="presOf" srcId="{F7126730-8682-4733-BB89-A9D84458D0AE}" destId="{1B5F9EB0-35E2-4251-B600-FC9F4ED6954D}" srcOrd="0" destOrd="0" presId="urn:microsoft.com/office/officeart/2005/8/layout/vList2"/>
    <dgm:cxn modelId="{38A261BE-D59F-463C-BF24-F3E79BF583CB}" srcId="{FB2C8FCD-419D-45B4-A653-1A597A778656}" destId="{8E601CDA-E8F3-4FB2-B28C-18B447D44416}" srcOrd="9" destOrd="0" parTransId="{90F5DE10-6471-45E5-9160-AE7F1D784487}" sibTransId="{306C5422-338A-4222-80BD-6DBDE84ADD5A}"/>
    <dgm:cxn modelId="{9A22D03A-543F-4909-B8A7-B4BCAB0AF3AF}" type="presOf" srcId="{4CD36EF1-371F-481B-A85E-279BAECB3A3D}" destId="{82EF2E52-0D7B-4CD0-A3FD-194F8B86D669}" srcOrd="0" destOrd="0" presId="urn:microsoft.com/office/officeart/2005/8/layout/vList2"/>
    <dgm:cxn modelId="{D9D9EACF-0524-4805-9DC5-EE5C49A247D8}" type="presOf" srcId="{F0A736CC-A682-4ECB-A02E-21D115B702AA}" destId="{23AE29AF-4392-4AAC-BFF5-9BEC102B3CF3}" srcOrd="0" destOrd="0" presId="urn:microsoft.com/office/officeart/2005/8/layout/vList2"/>
    <dgm:cxn modelId="{E56C79E3-19B1-40F7-9490-FB0C79804072}" type="presOf" srcId="{8302C2A7-ABE6-4D32-9BF0-0783E33FEE9E}" destId="{D4D0CB47-B318-40EF-B301-F469C8276A9E}" srcOrd="0" destOrd="0" presId="urn:microsoft.com/office/officeart/2005/8/layout/vList2"/>
    <dgm:cxn modelId="{44B6EB2A-8D97-41C5-BCEC-DF262C2B3ABE}" type="presOf" srcId="{62A09EDA-2D3D-4579-8D2F-F34B8968643A}" destId="{40BBC70E-0E88-4C75-8726-434A5D382D6B}" srcOrd="0" destOrd="0" presId="urn:microsoft.com/office/officeart/2005/8/layout/vList2"/>
    <dgm:cxn modelId="{AD8CC386-29A1-4C37-B48B-C77E12238218}" type="presOf" srcId="{C409B34B-3A67-4FBC-8B00-A71CAE9D4919}" destId="{713D111A-EB9E-47F0-AF46-A0FF864B1846}" srcOrd="0" destOrd="0" presId="urn:microsoft.com/office/officeart/2005/8/layout/vList2"/>
    <dgm:cxn modelId="{723BFD1D-1B03-49E4-9BE1-148951525913}" type="presOf" srcId="{8E601CDA-E8F3-4FB2-B28C-18B447D44416}" destId="{B5D218E1-E409-40F2-BE84-8F4DFA82DAA7}" srcOrd="0" destOrd="0" presId="urn:microsoft.com/office/officeart/2005/8/layout/vList2"/>
    <dgm:cxn modelId="{0AFF77A5-61CB-4E3A-A95C-A6A61C0FD014}" type="presOf" srcId="{4A9F4ADD-72DA-4934-AD06-A9CBB4F707C4}" destId="{F853D17E-4B8E-41A0-9C8D-7A0F66D6CD29}" srcOrd="0" destOrd="0" presId="urn:microsoft.com/office/officeart/2005/8/layout/vList2"/>
    <dgm:cxn modelId="{61900472-3456-4B16-BCE1-DD880BE5E3D1}" srcId="{FB2C8FCD-419D-45B4-A653-1A597A778656}" destId="{127ABFB4-3976-4779-8174-D6EDDFDD20E5}" srcOrd="8" destOrd="0" parTransId="{7CD9BAC7-9EAB-4380-B8DE-7C4FEE293315}" sibTransId="{22DC1371-6D00-4D2E-8937-4938B80EEA1D}"/>
    <dgm:cxn modelId="{15E4C630-7B35-4E71-922C-316638DB802B}" srcId="{FB2C8FCD-419D-45B4-A653-1A597A778656}" destId="{6FDA36BC-CAC7-4E80-88EA-C39EC7D35FB8}" srcOrd="10" destOrd="0" parTransId="{AE53944A-273E-4BED-B492-AB7755E08B9F}" sibTransId="{599473D0-ACFA-4971-8B5F-E3D8767D57CF}"/>
    <dgm:cxn modelId="{B63082D2-12F4-49C3-A8AA-550856C66336}" type="presOf" srcId="{127ABFB4-3976-4779-8174-D6EDDFDD20E5}" destId="{A559EB8A-F8C0-4B21-87CF-7CA67E90EF63}" srcOrd="0" destOrd="0" presId="urn:microsoft.com/office/officeart/2005/8/layout/vList2"/>
    <dgm:cxn modelId="{A9452FD2-BCB6-4EE2-B41F-713AF89EB054}" type="presOf" srcId="{6FDA36BC-CAC7-4E80-88EA-C39EC7D35FB8}" destId="{20DFE211-58E7-45D5-8823-4A5A15CCA909}" srcOrd="0" destOrd="0" presId="urn:microsoft.com/office/officeart/2005/8/layout/vList2"/>
    <dgm:cxn modelId="{4ADB0ABF-7A79-446F-B5F0-5F8A2BE30860}" srcId="{FB2C8FCD-419D-45B4-A653-1A597A778656}" destId="{4CD36EF1-371F-481B-A85E-279BAECB3A3D}" srcOrd="12" destOrd="0" parTransId="{5FD8B423-F2F8-4F70-918B-D2AE24E53588}" sibTransId="{20BA1D28-B6F0-4ED9-90A8-9C9DCBF622A0}"/>
    <dgm:cxn modelId="{59A1731A-3B0C-44AA-AA24-6E480111C774}" type="presOf" srcId="{8A4A3887-DE3E-4FE7-88C3-7CC6C45DCE59}" destId="{2B032C94-9002-4F3E-8CD3-B6AE9AE144CB}" srcOrd="0" destOrd="0" presId="urn:microsoft.com/office/officeart/2005/8/layout/vList2"/>
    <dgm:cxn modelId="{3EF7F286-5CF0-4A2B-8216-559AE023CB5E}" srcId="{FB2C8FCD-419D-45B4-A653-1A597A778656}" destId="{D20623DD-88F2-4F67-BFBA-41C993FAEF21}" srcOrd="4" destOrd="0" parTransId="{2696A8E3-99B0-4A4F-B97D-258B2158DABD}" sibTransId="{4F6DB21D-55F1-4612-A61A-580C807318F6}"/>
    <dgm:cxn modelId="{35C55B3C-FC91-472F-8C74-45C55996BCD7}" srcId="{FB2C8FCD-419D-45B4-A653-1A597A778656}" destId="{4A9F4ADD-72DA-4934-AD06-A9CBB4F707C4}" srcOrd="1" destOrd="0" parTransId="{B5D2ACCB-38DF-4112-8E78-046F24723AC5}" sibTransId="{51834838-23A2-45FB-97FA-2350F832D0ED}"/>
    <dgm:cxn modelId="{AE4F0F95-E27A-408C-BCF7-7008337582C1}" type="presOf" srcId="{FB2C8FCD-419D-45B4-A653-1A597A778656}" destId="{9ACA2D67-9803-4B11-AC90-F5895C6670EC}" srcOrd="0" destOrd="0" presId="urn:microsoft.com/office/officeart/2005/8/layout/vList2"/>
    <dgm:cxn modelId="{900FF6AF-7CE0-4D09-BABD-6F2F21222648}" srcId="{FB2C8FCD-419D-45B4-A653-1A597A778656}" destId="{C409B34B-3A67-4FBC-8B00-A71CAE9D4919}" srcOrd="0" destOrd="0" parTransId="{ED9596CF-DB35-4AE2-BE9F-EF8B6714CFBF}" sibTransId="{C2340DF2-718C-4280-8DBF-6AC7B6783212}"/>
    <dgm:cxn modelId="{33EE1CDB-7552-4C8D-8EEC-C6B8BBCA9518}" srcId="{FB2C8FCD-419D-45B4-A653-1A597A778656}" destId="{F7126730-8682-4733-BB89-A9D84458D0AE}" srcOrd="7" destOrd="0" parTransId="{79FEA7C5-CEF7-4457-BBB8-E7CE5A061DA6}" sibTransId="{499BF5C9-1EE6-4EF3-A35F-11A24FA1FE96}"/>
    <dgm:cxn modelId="{BC9C17BD-F4A4-4264-8F56-FD136B2A63B2}" type="presOf" srcId="{9345A5A4-744B-4A80-8495-C7B2E692D1F9}" destId="{57F4E2C5-F3CF-4402-B021-E2A2C1626FD2}" srcOrd="0" destOrd="0" presId="urn:microsoft.com/office/officeart/2005/8/layout/vList2"/>
    <dgm:cxn modelId="{02EAF1A4-78D6-4E3E-BC01-DB460AD83BED}" srcId="{FB2C8FCD-419D-45B4-A653-1A597A778656}" destId="{8A4A3887-DE3E-4FE7-88C3-7CC6C45DCE59}" srcOrd="11" destOrd="0" parTransId="{6152AABA-C79F-4FBA-B077-53ACD16A4F18}" sibTransId="{1E4BE1C1-DC40-4C1E-A6BC-A00FD2EF923A}"/>
    <dgm:cxn modelId="{868EE220-8445-495E-8B1E-2A58F45C9C28}" srcId="{FB2C8FCD-419D-45B4-A653-1A597A778656}" destId="{62A09EDA-2D3D-4579-8D2F-F34B8968643A}" srcOrd="6" destOrd="0" parTransId="{6E22AC0D-EDB1-4FD4-B9AC-0955A392D24A}" sibTransId="{97F17314-AD18-44D0-A5A9-DFF11421A27F}"/>
    <dgm:cxn modelId="{3B037458-8F6D-4392-93C7-D47FD64D6250}" srcId="{FB2C8FCD-419D-45B4-A653-1A597A778656}" destId="{9345A5A4-744B-4A80-8495-C7B2E692D1F9}" srcOrd="5" destOrd="0" parTransId="{B032F16B-6BEF-434F-A85B-94935E5B73F3}" sibTransId="{86B0A562-792E-40F1-A46B-065A8510096D}"/>
    <dgm:cxn modelId="{D39CCB8C-16A5-411E-92DA-0FAF29DB9E78}" srcId="{FB2C8FCD-419D-45B4-A653-1A597A778656}" destId="{F0A736CC-A682-4ECB-A02E-21D115B702AA}" srcOrd="3" destOrd="0" parTransId="{1C19C869-33CB-429A-84D5-A53B9943FBFE}" sibTransId="{CCACE727-5201-4425-8B92-7600D1523BB9}"/>
    <dgm:cxn modelId="{1A55A979-3822-4125-B854-4EA2F1590C6C}" type="presOf" srcId="{D20623DD-88F2-4F67-BFBA-41C993FAEF21}" destId="{DEE49D04-6CF3-4E30-9E48-C7B938B8C28C}" srcOrd="0" destOrd="0" presId="urn:microsoft.com/office/officeart/2005/8/layout/vList2"/>
    <dgm:cxn modelId="{B2612165-148D-4E2E-BBBA-81D80B539281}" srcId="{FB2C8FCD-419D-45B4-A653-1A597A778656}" destId="{8302C2A7-ABE6-4D32-9BF0-0783E33FEE9E}" srcOrd="2" destOrd="0" parTransId="{C7DEA9FF-4288-4ED7-88D4-76BC7A264584}" sibTransId="{82F59148-6831-40FD-8A7A-A505AA476A3D}"/>
    <dgm:cxn modelId="{ABBC5598-F833-4384-A5B3-F3C44CA61B22}" type="presParOf" srcId="{9ACA2D67-9803-4B11-AC90-F5895C6670EC}" destId="{713D111A-EB9E-47F0-AF46-A0FF864B1846}" srcOrd="0" destOrd="0" presId="urn:microsoft.com/office/officeart/2005/8/layout/vList2"/>
    <dgm:cxn modelId="{68910F84-5916-4038-8550-C0ED794E67C0}" type="presParOf" srcId="{9ACA2D67-9803-4B11-AC90-F5895C6670EC}" destId="{56EAD702-2054-448B-AEB2-4A96CC8F82B4}" srcOrd="1" destOrd="0" presId="urn:microsoft.com/office/officeart/2005/8/layout/vList2"/>
    <dgm:cxn modelId="{6BDC7423-C4BA-46FA-BF28-54D549B36297}" type="presParOf" srcId="{9ACA2D67-9803-4B11-AC90-F5895C6670EC}" destId="{F853D17E-4B8E-41A0-9C8D-7A0F66D6CD29}" srcOrd="2" destOrd="0" presId="urn:microsoft.com/office/officeart/2005/8/layout/vList2"/>
    <dgm:cxn modelId="{8468E10E-D9F7-4EF5-B1BB-9DCDA51855AF}" type="presParOf" srcId="{9ACA2D67-9803-4B11-AC90-F5895C6670EC}" destId="{7596A0ED-A797-42A0-8964-4A86E7E833AD}" srcOrd="3" destOrd="0" presId="urn:microsoft.com/office/officeart/2005/8/layout/vList2"/>
    <dgm:cxn modelId="{AC4165B7-7FDC-42B7-986D-6060922F8829}" type="presParOf" srcId="{9ACA2D67-9803-4B11-AC90-F5895C6670EC}" destId="{D4D0CB47-B318-40EF-B301-F469C8276A9E}" srcOrd="4" destOrd="0" presId="urn:microsoft.com/office/officeart/2005/8/layout/vList2"/>
    <dgm:cxn modelId="{9475CB31-29DF-48AD-B1D9-AF83AFC111C0}" type="presParOf" srcId="{9ACA2D67-9803-4B11-AC90-F5895C6670EC}" destId="{C940A7E0-2F0E-41B4-8057-6468ABC213C2}" srcOrd="5" destOrd="0" presId="urn:microsoft.com/office/officeart/2005/8/layout/vList2"/>
    <dgm:cxn modelId="{99A86061-C635-4F62-AEF0-AC779D80F25F}" type="presParOf" srcId="{9ACA2D67-9803-4B11-AC90-F5895C6670EC}" destId="{23AE29AF-4392-4AAC-BFF5-9BEC102B3CF3}" srcOrd="6" destOrd="0" presId="urn:microsoft.com/office/officeart/2005/8/layout/vList2"/>
    <dgm:cxn modelId="{D0EDE233-5499-417B-9A2F-81A6E8B742E7}" type="presParOf" srcId="{9ACA2D67-9803-4B11-AC90-F5895C6670EC}" destId="{846446B1-80AF-4579-9A0B-2A2CD72E25D1}" srcOrd="7" destOrd="0" presId="urn:microsoft.com/office/officeart/2005/8/layout/vList2"/>
    <dgm:cxn modelId="{21D3EF31-5B13-4C19-96A2-FE993F790178}" type="presParOf" srcId="{9ACA2D67-9803-4B11-AC90-F5895C6670EC}" destId="{DEE49D04-6CF3-4E30-9E48-C7B938B8C28C}" srcOrd="8" destOrd="0" presId="urn:microsoft.com/office/officeart/2005/8/layout/vList2"/>
    <dgm:cxn modelId="{B5EAE64A-C72A-4447-833E-431C3D5D21FA}" type="presParOf" srcId="{9ACA2D67-9803-4B11-AC90-F5895C6670EC}" destId="{A198A9B6-03A7-492D-86A3-A331FDC887DB}" srcOrd="9" destOrd="0" presId="urn:microsoft.com/office/officeart/2005/8/layout/vList2"/>
    <dgm:cxn modelId="{7F4B3A4A-E7ED-4051-A9BE-43FB2EE56937}" type="presParOf" srcId="{9ACA2D67-9803-4B11-AC90-F5895C6670EC}" destId="{57F4E2C5-F3CF-4402-B021-E2A2C1626FD2}" srcOrd="10" destOrd="0" presId="urn:microsoft.com/office/officeart/2005/8/layout/vList2"/>
    <dgm:cxn modelId="{E115A661-C4AB-4438-90EE-70D5E1E793E7}" type="presParOf" srcId="{9ACA2D67-9803-4B11-AC90-F5895C6670EC}" destId="{9B40F003-E4C4-4699-B496-A61D6444E590}" srcOrd="11" destOrd="0" presId="urn:microsoft.com/office/officeart/2005/8/layout/vList2"/>
    <dgm:cxn modelId="{55E1017E-D781-46B6-92A2-BDF31494E7EB}" type="presParOf" srcId="{9ACA2D67-9803-4B11-AC90-F5895C6670EC}" destId="{40BBC70E-0E88-4C75-8726-434A5D382D6B}" srcOrd="12" destOrd="0" presId="urn:microsoft.com/office/officeart/2005/8/layout/vList2"/>
    <dgm:cxn modelId="{32738A6B-A3D7-4BA9-858C-12CC4DDD0F71}" type="presParOf" srcId="{9ACA2D67-9803-4B11-AC90-F5895C6670EC}" destId="{8C884A4F-5C36-46CD-8B68-A133B63975CA}" srcOrd="13" destOrd="0" presId="urn:microsoft.com/office/officeart/2005/8/layout/vList2"/>
    <dgm:cxn modelId="{C30C6F99-E3A2-423E-8E25-497B1FC9EDF9}" type="presParOf" srcId="{9ACA2D67-9803-4B11-AC90-F5895C6670EC}" destId="{1B5F9EB0-35E2-4251-B600-FC9F4ED6954D}" srcOrd="14" destOrd="0" presId="urn:microsoft.com/office/officeart/2005/8/layout/vList2"/>
    <dgm:cxn modelId="{BDC6AE18-9189-443F-90D3-6773AC331BED}" type="presParOf" srcId="{9ACA2D67-9803-4B11-AC90-F5895C6670EC}" destId="{877BD739-45B4-46FF-96C6-2B64BF3158BD}" srcOrd="15" destOrd="0" presId="urn:microsoft.com/office/officeart/2005/8/layout/vList2"/>
    <dgm:cxn modelId="{C20FE7F7-F3C6-4EEF-A042-E87B51914E3E}" type="presParOf" srcId="{9ACA2D67-9803-4B11-AC90-F5895C6670EC}" destId="{A559EB8A-F8C0-4B21-87CF-7CA67E90EF63}" srcOrd="16" destOrd="0" presId="urn:microsoft.com/office/officeart/2005/8/layout/vList2"/>
    <dgm:cxn modelId="{EDE4A8CB-E2A8-4312-8AE3-A8378A1D1F9B}" type="presParOf" srcId="{9ACA2D67-9803-4B11-AC90-F5895C6670EC}" destId="{079E9146-FF98-4500-961B-85901DC20BB8}" srcOrd="17" destOrd="0" presId="urn:microsoft.com/office/officeart/2005/8/layout/vList2"/>
    <dgm:cxn modelId="{EB28A998-2A53-4418-9B06-FBA362EF957D}" type="presParOf" srcId="{9ACA2D67-9803-4B11-AC90-F5895C6670EC}" destId="{B5D218E1-E409-40F2-BE84-8F4DFA82DAA7}" srcOrd="18" destOrd="0" presId="urn:microsoft.com/office/officeart/2005/8/layout/vList2"/>
    <dgm:cxn modelId="{C0E8C0B1-8846-4DF9-837D-CC57370CC183}" type="presParOf" srcId="{9ACA2D67-9803-4B11-AC90-F5895C6670EC}" destId="{CB11F5B1-F68C-4DB2-B208-2A4575292ECD}" srcOrd="19" destOrd="0" presId="urn:microsoft.com/office/officeart/2005/8/layout/vList2"/>
    <dgm:cxn modelId="{4CEDDC78-C0D5-492E-8BA3-572AFD7EA387}" type="presParOf" srcId="{9ACA2D67-9803-4B11-AC90-F5895C6670EC}" destId="{20DFE211-58E7-45D5-8823-4A5A15CCA909}" srcOrd="20" destOrd="0" presId="urn:microsoft.com/office/officeart/2005/8/layout/vList2"/>
    <dgm:cxn modelId="{DBB2D11B-E14B-4AB3-9255-211F529E294A}" type="presParOf" srcId="{9ACA2D67-9803-4B11-AC90-F5895C6670EC}" destId="{A97933D3-1711-492B-A983-9A9A7A2AB630}" srcOrd="21" destOrd="0" presId="urn:microsoft.com/office/officeart/2005/8/layout/vList2"/>
    <dgm:cxn modelId="{446406F4-AA09-4A88-B4A1-A352DB10149A}" type="presParOf" srcId="{9ACA2D67-9803-4B11-AC90-F5895C6670EC}" destId="{2B032C94-9002-4F3E-8CD3-B6AE9AE144CB}" srcOrd="22" destOrd="0" presId="urn:microsoft.com/office/officeart/2005/8/layout/vList2"/>
    <dgm:cxn modelId="{5F579480-8921-4533-8974-F4619211A6BC}" type="presParOf" srcId="{9ACA2D67-9803-4B11-AC90-F5895C6670EC}" destId="{BFDC856A-976A-4D56-B35F-0ED99206B14A}" srcOrd="23" destOrd="0" presId="urn:microsoft.com/office/officeart/2005/8/layout/vList2"/>
    <dgm:cxn modelId="{F7853C49-2277-4B77-A98F-E2D58BA0A9FE}" type="presParOf" srcId="{9ACA2D67-9803-4B11-AC90-F5895C6670EC}" destId="{82EF2E52-0D7B-4CD0-A3FD-194F8B86D669}" srcOrd="24" destOrd="0" presId="urn:microsoft.com/office/officeart/2005/8/layout/vList2"/>
  </dgm:cxnLst>
  <dgm:bg>
    <a:solidFill>
      <a:schemeClr val="accent2">
        <a:lumMod val="7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35784-3AC5-49EA-8699-C86388872817}" type="doc">
      <dgm:prSet loTypeId="urn:microsoft.com/office/officeart/2005/8/layout/cycle2" loCatId="cycle" qsTypeId="urn:microsoft.com/office/officeart/2005/8/quickstyle/simple5" qsCatId="simple" csTypeId="urn:microsoft.com/office/officeart/2005/8/colors/accent2_4" csCatId="accent2" phldr="1"/>
      <dgm:spPr/>
      <dgm:t>
        <a:bodyPr/>
        <a:lstStyle/>
        <a:p>
          <a:endParaRPr lang="tr-TR"/>
        </a:p>
      </dgm:t>
    </dgm:pt>
    <dgm:pt modelId="{76DA21C7-9F60-4FD0-A5F0-85FD6894B15E}">
      <dgm:prSet/>
      <dgm:spPr>
        <a:xfrm>
          <a:off x="2071588" y="2558"/>
          <a:ext cx="1076894" cy="1076894"/>
        </a:xfrm>
        <a:prstGeom prst="ellipse">
          <a:avLst/>
        </a:prstGeom>
        <a:gradFill rotWithShape="0">
          <a:gsLst>
            <a:gs pos="0">
              <a:srgbClr val="333399">
                <a:shade val="50000"/>
                <a:hueOff val="0"/>
                <a:satOff val="0"/>
                <a:lumOff val="0"/>
                <a:alphaOff val="0"/>
                <a:shade val="51000"/>
                <a:satMod val="130000"/>
              </a:srgbClr>
            </a:gs>
            <a:gs pos="80000">
              <a:srgbClr val="333399">
                <a:shade val="50000"/>
                <a:hueOff val="0"/>
                <a:satOff val="0"/>
                <a:lumOff val="0"/>
                <a:alphaOff val="0"/>
                <a:shade val="93000"/>
                <a:satMod val="130000"/>
              </a:srgbClr>
            </a:gs>
            <a:gs pos="100000">
              <a:srgbClr val="33339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1. Bilimsel Bilgi</a:t>
          </a:r>
        </a:p>
      </dgm:t>
    </dgm:pt>
    <dgm:pt modelId="{A047196A-96FC-4621-B0A5-6B20F4B0A243}" type="parTrans" cxnId="{8D7E4E4C-C4BE-4814-9305-7312C69B7C66}">
      <dgm:prSet/>
      <dgm:spPr/>
      <dgm:t>
        <a:bodyPr/>
        <a:lstStyle/>
        <a:p>
          <a:endParaRPr lang="tr-TR">
            <a:latin typeface="Corbel" panose="020B0503020204020204" pitchFamily="34" charset="0"/>
          </a:endParaRPr>
        </a:p>
      </dgm:t>
    </dgm:pt>
    <dgm:pt modelId="{24ACEFE5-F8B6-4A44-86F0-A0C123BEF5A7}" type="sibTrans" cxnId="{8D7E4E4C-C4BE-4814-9305-7312C69B7C66}">
      <dgm:prSet/>
      <dgm:spPr>
        <a:xfrm rot="1542857">
          <a:off x="3187943" y="706438"/>
          <a:ext cx="285951" cy="363451"/>
        </a:xfrm>
        <a:prstGeom prst="rightArrow">
          <a:avLst>
            <a:gd name="adj1" fmla="val 60000"/>
            <a:gd name="adj2" fmla="val 50000"/>
          </a:avLst>
        </a:prstGeom>
        <a:gradFill rotWithShape="0">
          <a:gsLst>
            <a:gs pos="0">
              <a:srgbClr val="333399">
                <a:shade val="90000"/>
                <a:hueOff val="0"/>
                <a:satOff val="0"/>
                <a:lumOff val="0"/>
                <a:alphaOff val="0"/>
                <a:shade val="51000"/>
                <a:satMod val="130000"/>
              </a:srgbClr>
            </a:gs>
            <a:gs pos="80000">
              <a:srgbClr val="333399">
                <a:shade val="90000"/>
                <a:hueOff val="0"/>
                <a:satOff val="0"/>
                <a:lumOff val="0"/>
                <a:alphaOff val="0"/>
                <a:shade val="93000"/>
                <a:satMod val="130000"/>
              </a:srgbClr>
            </a:gs>
            <a:gs pos="100000">
              <a:srgbClr val="333399">
                <a:shade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9CD25A04-2062-48D5-A19E-8F3A0F084A3B}">
      <dgm:prSet/>
      <dgm:spPr>
        <a:xfrm>
          <a:off x="3527937" y="703899"/>
          <a:ext cx="1076894" cy="1076894"/>
        </a:xfrm>
        <a:prstGeom prst="ellipse">
          <a:avLst/>
        </a:prstGeom>
        <a:gradFill rotWithShape="0">
          <a:gsLst>
            <a:gs pos="0">
              <a:srgbClr val="333399">
                <a:shade val="50000"/>
                <a:hueOff val="0"/>
                <a:satOff val="-9295"/>
                <a:lumOff val="15079"/>
                <a:alphaOff val="0"/>
                <a:shade val="51000"/>
                <a:satMod val="130000"/>
              </a:srgbClr>
            </a:gs>
            <a:gs pos="80000">
              <a:srgbClr val="333399">
                <a:shade val="50000"/>
                <a:hueOff val="0"/>
                <a:satOff val="-9295"/>
                <a:lumOff val="15079"/>
                <a:alphaOff val="0"/>
                <a:shade val="93000"/>
                <a:satMod val="130000"/>
              </a:srgbClr>
            </a:gs>
            <a:gs pos="100000">
              <a:srgbClr val="333399">
                <a:shade val="50000"/>
                <a:hueOff val="0"/>
                <a:satOff val="-9295"/>
                <a:lumOff val="1507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2. Uygulama</a:t>
          </a:r>
        </a:p>
      </dgm:t>
    </dgm:pt>
    <dgm:pt modelId="{680195B6-6669-41EE-998A-CB8B2E7B1229}" type="parTrans" cxnId="{8864068A-3F03-44C9-9411-3E8112A7BAF8}">
      <dgm:prSet/>
      <dgm:spPr/>
      <dgm:t>
        <a:bodyPr/>
        <a:lstStyle/>
        <a:p>
          <a:endParaRPr lang="tr-TR">
            <a:latin typeface="Corbel" panose="020B0503020204020204" pitchFamily="34" charset="0"/>
          </a:endParaRPr>
        </a:p>
      </dgm:t>
    </dgm:pt>
    <dgm:pt modelId="{0E15C473-3B79-4398-86A1-34A061D45181}" type="sibTrans" cxnId="{8864068A-3F03-44C9-9411-3E8112A7BAF8}">
      <dgm:prSet/>
      <dgm:spPr>
        <a:xfrm rot="4628571">
          <a:off x="4101452" y="1840679"/>
          <a:ext cx="285951" cy="363451"/>
        </a:xfrm>
        <a:prstGeom prst="rightArrow">
          <a:avLst>
            <a:gd name="adj1" fmla="val 60000"/>
            <a:gd name="adj2" fmla="val 50000"/>
          </a:avLst>
        </a:prstGeom>
        <a:gradFill rotWithShape="0">
          <a:gsLst>
            <a:gs pos="0">
              <a:srgbClr val="333399">
                <a:shade val="90000"/>
                <a:hueOff val="0"/>
                <a:satOff val="-8571"/>
                <a:lumOff val="11673"/>
                <a:alphaOff val="0"/>
                <a:shade val="51000"/>
                <a:satMod val="130000"/>
              </a:srgbClr>
            </a:gs>
            <a:gs pos="80000">
              <a:srgbClr val="333399">
                <a:shade val="90000"/>
                <a:hueOff val="0"/>
                <a:satOff val="-8571"/>
                <a:lumOff val="11673"/>
                <a:alphaOff val="0"/>
                <a:shade val="93000"/>
                <a:satMod val="130000"/>
              </a:srgbClr>
            </a:gs>
            <a:gs pos="100000">
              <a:srgbClr val="333399">
                <a:shade val="90000"/>
                <a:hueOff val="0"/>
                <a:satOff val="-8571"/>
                <a:lumOff val="116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8E6543CD-1407-4811-B401-9123C71946E7}">
      <dgm:prSet/>
      <dgm:spPr>
        <a:xfrm>
          <a:off x="3887625" y="2279797"/>
          <a:ext cx="1076894" cy="1076894"/>
        </a:xfrm>
        <a:prstGeom prst="ellipse">
          <a:avLst/>
        </a:prstGeom>
        <a:gradFill rotWithShape="0">
          <a:gsLst>
            <a:gs pos="0">
              <a:srgbClr val="333399">
                <a:shade val="50000"/>
                <a:hueOff val="0"/>
                <a:satOff val="-18590"/>
                <a:lumOff val="30159"/>
                <a:alphaOff val="0"/>
                <a:shade val="51000"/>
                <a:satMod val="130000"/>
              </a:srgbClr>
            </a:gs>
            <a:gs pos="80000">
              <a:srgbClr val="333399">
                <a:shade val="50000"/>
                <a:hueOff val="0"/>
                <a:satOff val="-18590"/>
                <a:lumOff val="30159"/>
                <a:alphaOff val="0"/>
                <a:shade val="93000"/>
                <a:satMod val="130000"/>
              </a:srgbClr>
            </a:gs>
            <a:gs pos="100000">
              <a:srgbClr val="333399">
                <a:shade val="50000"/>
                <a:hueOff val="0"/>
                <a:satOff val="-18590"/>
                <a:lumOff val="301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3. Sektörle İşbirliği</a:t>
          </a:r>
        </a:p>
      </dgm:t>
    </dgm:pt>
    <dgm:pt modelId="{9CAFBBB4-5847-4770-B624-D34062651C00}" type="parTrans" cxnId="{2E73372E-8614-43B3-B1A2-B0319A8179BF}">
      <dgm:prSet/>
      <dgm:spPr/>
      <dgm:t>
        <a:bodyPr/>
        <a:lstStyle/>
        <a:p>
          <a:endParaRPr lang="tr-TR">
            <a:latin typeface="Corbel" panose="020B0503020204020204" pitchFamily="34" charset="0"/>
          </a:endParaRPr>
        </a:p>
      </dgm:t>
    </dgm:pt>
    <dgm:pt modelId="{D2300491-7343-412B-97C4-31691554AE64}" type="sibTrans" cxnId="{2E73372E-8614-43B3-B1A2-B0319A8179BF}">
      <dgm:prSet/>
      <dgm:spPr>
        <a:xfrm rot="7714286">
          <a:off x="3784231" y="3262077"/>
          <a:ext cx="285951" cy="363451"/>
        </a:xfrm>
        <a:prstGeom prst="rightArrow">
          <a:avLst>
            <a:gd name="adj1" fmla="val 60000"/>
            <a:gd name="adj2" fmla="val 50000"/>
          </a:avLst>
        </a:prstGeom>
        <a:gradFill rotWithShape="0">
          <a:gsLst>
            <a:gs pos="0">
              <a:srgbClr val="333399">
                <a:shade val="90000"/>
                <a:hueOff val="0"/>
                <a:satOff val="-17142"/>
                <a:lumOff val="23346"/>
                <a:alphaOff val="0"/>
                <a:shade val="51000"/>
                <a:satMod val="130000"/>
              </a:srgbClr>
            </a:gs>
            <a:gs pos="80000">
              <a:srgbClr val="333399">
                <a:shade val="90000"/>
                <a:hueOff val="0"/>
                <a:satOff val="-17142"/>
                <a:lumOff val="23346"/>
                <a:alphaOff val="0"/>
                <a:shade val="93000"/>
                <a:satMod val="130000"/>
              </a:srgbClr>
            </a:gs>
            <a:gs pos="100000">
              <a:srgbClr val="333399">
                <a:shade val="90000"/>
                <a:hueOff val="0"/>
                <a:satOff val="-17142"/>
                <a:lumOff val="2334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AADB244B-215D-4076-899B-383A8058AD96}">
      <dgm:prSet/>
      <dgm:spPr>
        <a:xfrm>
          <a:off x="2879801" y="3543569"/>
          <a:ext cx="1076894" cy="1076894"/>
        </a:xfrm>
        <a:prstGeom prst="ellipse">
          <a:avLst/>
        </a:prstGeom>
        <a:gradFill rotWithShape="0">
          <a:gsLst>
            <a:gs pos="0">
              <a:srgbClr val="333399">
                <a:shade val="50000"/>
                <a:hueOff val="0"/>
                <a:satOff val="-27885"/>
                <a:lumOff val="45238"/>
                <a:alphaOff val="0"/>
                <a:shade val="51000"/>
                <a:satMod val="130000"/>
              </a:srgbClr>
            </a:gs>
            <a:gs pos="80000">
              <a:srgbClr val="333399">
                <a:shade val="50000"/>
                <a:hueOff val="0"/>
                <a:satOff val="-27885"/>
                <a:lumOff val="45238"/>
                <a:alphaOff val="0"/>
                <a:shade val="93000"/>
                <a:satMod val="130000"/>
              </a:srgbClr>
            </a:gs>
            <a:gs pos="100000">
              <a:srgbClr val="333399">
                <a:shade val="50000"/>
                <a:hueOff val="0"/>
                <a:satOff val="-27885"/>
                <a:lumOff val="452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4. Prototip</a:t>
          </a:r>
        </a:p>
      </dgm:t>
    </dgm:pt>
    <dgm:pt modelId="{43FA93C0-212B-4C13-9BD8-4E850E6861FB}" type="parTrans" cxnId="{DE9D90EC-5867-43D0-955C-E25AB9323DCD}">
      <dgm:prSet/>
      <dgm:spPr/>
      <dgm:t>
        <a:bodyPr/>
        <a:lstStyle/>
        <a:p>
          <a:endParaRPr lang="tr-TR">
            <a:latin typeface="Corbel" panose="020B0503020204020204" pitchFamily="34" charset="0"/>
          </a:endParaRPr>
        </a:p>
      </dgm:t>
    </dgm:pt>
    <dgm:pt modelId="{7D987FF9-AEBF-45CA-A622-06115545BD7E}" type="sibTrans" cxnId="{DE9D90EC-5867-43D0-955C-E25AB9323DCD}">
      <dgm:prSet/>
      <dgm:spPr>
        <a:xfrm rot="10800000">
          <a:off x="2475153" y="3900290"/>
          <a:ext cx="285951" cy="363451"/>
        </a:xfrm>
        <a:prstGeom prst="rightArrow">
          <a:avLst>
            <a:gd name="adj1" fmla="val 60000"/>
            <a:gd name="adj2" fmla="val 50000"/>
          </a:avLst>
        </a:prstGeom>
        <a:gradFill rotWithShape="0">
          <a:gsLst>
            <a:gs pos="0">
              <a:srgbClr val="333399">
                <a:shade val="90000"/>
                <a:hueOff val="0"/>
                <a:satOff val="-25713"/>
                <a:lumOff val="35019"/>
                <a:alphaOff val="0"/>
                <a:shade val="51000"/>
                <a:satMod val="130000"/>
              </a:srgbClr>
            </a:gs>
            <a:gs pos="80000">
              <a:srgbClr val="333399">
                <a:shade val="90000"/>
                <a:hueOff val="0"/>
                <a:satOff val="-25713"/>
                <a:lumOff val="35019"/>
                <a:alphaOff val="0"/>
                <a:shade val="93000"/>
                <a:satMod val="130000"/>
              </a:srgbClr>
            </a:gs>
            <a:gs pos="100000">
              <a:srgbClr val="333399">
                <a:shade val="90000"/>
                <a:hueOff val="0"/>
                <a:satOff val="-25713"/>
                <a:lumOff val="3501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A1DA7DF2-267B-4DCD-98E7-98D8920E5E8D}">
      <dgm:prSet/>
      <dgm:spPr>
        <a:xfrm>
          <a:off x="1263376" y="3543569"/>
          <a:ext cx="1076894" cy="1076894"/>
        </a:xfrm>
        <a:prstGeom prst="ellipse">
          <a:avLst/>
        </a:prstGeom>
        <a:gradFill rotWithShape="0">
          <a:gsLst>
            <a:gs pos="0">
              <a:srgbClr val="333399">
                <a:shade val="50000"/>
                <a:hueOff val="0"/>
                <a:satOff val="-27885"/>
                <a:lumOff val="45238"/>
                <a:alphaOff val="0"/>
                <a:shade val="51000"/>
                <a:satMod val="130000"/>
              </a:srgbClr>
            </a:gs>
            <a:gs pos="80000">
              <a:srgbClr val="333399">
                <a:shade val="50000"/>
                <a:hueOff val="0"/>
                <a:satOff val="-27885"/>
                <a:lumOff val="45238"/>
                <a:alphaOff val="0"/>
                <a:shade val="93000"/>
                <a:satMod val="130000"/>
              </a:srgbClr>
            </a:gs>
            <a:gs pos="100000">
              <a:srgbClr val="333399">
                <a:shade val="50000"/>
                <a:hueOff val="0"/>
                <a:satOff val="-27885"/>
                <a:lumOff val="452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5. Sektörle İşbirliği</a:t>
          </a:r>
        </a:p>
      </dgm:t>
    </dgm:pt>
    <dgm:pt modelId="{0C3E715B-53FD-4C24-B396-0A9F5351D93E}" type="parTrans" cxnId="{FD91B2FD-2B9C-4A23-BA71-1F8757936034}">
      <dgm:prSet/>
      <dgm:spPr/>
      <dgm:t>
        <a:bodyPr/>
        <a:lstStyle/>
        <a:p>
          <a:endParaRPr lang="tr-TR">
            <a:latin typeface="Corbel" panose="020B0503020204020204" pitchFamily="34" charset="0"/>
          </a:endParaRPr>
        </a:p>
      </dgm:t>
    </dgm:pt>
    <dgm:pt modelId="{C07BDD28-A7B9-4FEE-BF40-6ED42C049E22}" type="sibTrans" cxnId="{FD91B2FD-2B9C-4A23-BA71-1F8757936034}">
      <dgm:prSet/>
      <dgm:spPr>
        <a:xfrm rot="13885714">
          <a:off x="1159981" y="3274732"/>
          <a:ext cx="285951" cy="363451"/>
        </a:xfrm>
        <a:prstGeom prst="rightArrow">
          <a:avLst>
            <a:gd name="adj1" fmla="val 60000"/>
            <a:gd name="adj2" fmla="val 50000"/>
          </a:avLst>
        </a:prstGeom>
        <a:gradFill rotWithShape="0">
          <a:gsLst>
            <a:gs pos="0">
              <a:srgbClr val="333399">
                <a:shade val="90000"/>
                <a:hueOff val="0"/>
                <a:satOff val="-25713"/>
                <a:lumOff val="35019"/>
                <a:alphaOff val="0"/>
                <a:shade val="51000"/>
                <a:satMod val="130000"/>
              </a:srgbClr>
            </a:gs>
            <a:gs pos="80000">
              <a:srgbClr val="333399">
                <a:shade val="90000"/>
                <a:hueOff val="0"/>
                <a:satOff val="-25713"/>
                <a:lumOff val="35019"/>
                <a:alphaOff val="0"/>
                <a:shade val="93000"/>
                <a:satMod val="130000"/>
              </a:srgbClr>
            </a:gs>
            <a:gs pos="100000">
              <a:srgbClr val="333399">
                <a:shade val="90000"/>
                <a:hueOff val="0"/>
                <a:satOff val="-25713"/>
                <a:lumOff val="3501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3035810C-983A-4EE7-8C7C-42C081138C9D}">
      <dgm:prSet/>
      <dgm:spPr>
        <a:xfrm>
          <a:off x="255551" y="2279797"/>
          <a:ext cx="1076894" cy="1076894"/>
        </a:xfrm>
        <a:prstGeom prst="ellipse">
          <a:avLst/>
        </a:prstGeom>
        <a:gradFill rotWithShape="0">
          <a:gsLst>
            <a:gs pos="0">
              <a:srgbClr val="333399">
                <a:shade val="50000"/>
                <a:hueOff val="0"/>
                <a:satOff val="-18590"/>
                <a:lumOff val="30159"/>
                <a:alphaOff val="0"/>
                <a:shade val="51000"/>
                <a:satMod val="130000"/>
              </a:srgbClr>
            </a:gs>
            <a:gs pos="80000">
              <a:srgbClr val="333399">
                <a:shade val="50000"/>
                <a:hueOff val="0"/>
                <a:satOff val="-18590"/>
                <a:lumOff val="30159"/>
                <a:alphaOff val="0"/>
                <a:shade val="93000"/>
                <a:satMod val="130000"/>
              </a:srgbClr>
            </a:gs>
            <a:gs pos="100000">
              <a:srgbClr val="333399">
                <a:shade val="50000"/>
                <a:hueOff val="0"/>
                <a:satOff val="-18590"/>
                <a:lumOff val="301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6. Optimizasyon</a:t>
          </a:r>
        </a:p>
        <a:p>
          <a:pPr>
            <a:buNone/>
          </a:pPr>
          <a:r>
            <a:rPr lang="tr-TR" dirty="0">
              <a:solidFill>
                <a:srgbClr val="FFFFFF"/>
              </a:solidFill>
              <a:latin typeface="Corbel" panose="020B0503020204020204" pitchFamily="34" charset="0"/>
              <a:ea typeface="+mn-ea"/>
              <a:cs typeface="+mn-cs"/>
            </a:rPr>
            <a:t>Validasyon</a:t>
          </a:r>
        </a:p>
      </dgm:t>
    </dgm:pt>
    <dgm:pt modelId="{1B6F026C-C571-4C10-B399-2E91F4911B40}" type="parTrans" cxnId="{F16C9E14-28CC-46AF-8AD8-F7EE7588B967}">
      <dgm:prSet/>
      <dgm:spPr/>
      <dgm:t>
        <a:bodyPr/>
        <a:lstStyle/>
        <a:p>
          <a:endParaRPr lang="tr-TR">
            <a:latin typeface="Corbel" panose="020B0503020204020204" pitchFamily="34" charset="0"/>
          </a:endParaRPr>
        </a:p>
      </dgm:t>
    </dgm:pt>
    <dgm:pt modelId="{C3A3348C-C96C-47DE-B005-44CB4709ACEB}" type="sibTrans" cxnId="{F16C9E14-28CC-46AF-8AD8-F7EE7588B967}">
      <dgm:prSet/>
      <dgm:spPr>
        <a:xfrm rot="16971429">
          <a:off x="829066" y="1856459"/>
          <a:ext cx="285951" cy="363451"/>
        </a:xfrm>
        <a:prstGeom prst="rightArrow">
          <a:avLst>
            <a:gd name="adj1" fmla="val 60000"/>
            <a:gd name="adj2" fmla="val 50000"/>
          </a:avLst>
        </a:prstGeom>
        <a:gradFill rotWithShape="0">
          <a:gsLst>
            <a:gs pos="0">
              <a:srgbClr val="333399">
                <a:shade val="90000"/>
                <a:hueOff val="0"/>
                <a:satOff val="-17142"/>
                <a:lumOff val="23346"/>
                <a:alphaOff val="0"/>
                <a:shade val="51000"/>
                <a:satMod val="130000"/>
              </a:srgbClr>
            </a:gs>
            <a:gs pos="80000">
              <a:srgbClr val="333399">
                <a:shade val="90000"/>
                <a:hueOff val="0"/>
                <a:satOff val="-17142"/>
                <a:lumOff val="23346"/>
                <a:alphaOff val="0"/>
                <a:shade val="93000"/>
                <a:satMod val="130000"/>
              </a:srgbClr>
            </a:gs>
            <a:gs pos="100000">
              <a:srgbClr val="333399">
                <a:shade val="90000"/>
                <a:hueOff val="0"/>
                <a:satOff val="-17142"/>
                <a:lumOff val="2334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C17E9B8F-3C80-4F40-9217-899D4249319F}">
      <dgm:prSet/>
      <dgm:spPr>
        <a:xfrm>
          <a:off x="615239" y="703899"/>
          <a:ext cx="1076894" cy="1076894"/>
        </a:xfrm>
        <a:prstGeom prst="ellipse">
          <a:avLst/>
        </a:prstGeom>
        <a:gradFill rotWithShape="0">
          <a:gsLst>
            <a:gs pos="0">
              <a:srgbClr val="333399">
                <a:shade val="50000"/>
                <a:hueOff val="0"/>
                <a:satOff val="-9295"/>
                <a:lumOff val="15079"/>
                <a:alphaOff val="0"/>
                <a:shade val="51000"/>
                <a:satMod val="130000"/>
              </a:srgbClr>
            </a:gs>
            <a:gs pos="80000">
              <a:srgbClr val="333399">
                <a:shade val="50000"/>
                <a:hueOff val="0"/>
                <a:satOff val="-9295"/>
                <a:lumOff val="15079"/>
                <a:alphaOff val="0"/>
                <a:shade val="93000"/>
                <a:satMod val="130000"/>
              </a:srgbClr>
            </a:gs>
            <a:gs pos="100000">
              <a:srgbClr val="333399">
                <a:shade val="50000"/>
                <a:hueOff val="0"/>
                <a:satOff val="-9295"/>
                <a:lumOff val="1507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tr-TR" dirty="0">
              <a:solidFill>
                <a:srgbClr val="FFFFFF"/>
              </a:solidFill>
              <a:latin typeface="Corbel" panose="020B0503020204020204" pitchFamily="34" charset="0"/>
              <a:ea typeface="+mn-ea"/>
              <a:cs typeface="+mn-cs"/>
            </a:rPr>
            <a:t>7. Ürün</a:t>
          </a:r>
        </a:p>
      </dgm:t>
    </dgm:pt>
    <dgm:pt modelId="{54840112-D226-444B-89AD-15921ABCFF57}" type="parTrans" cxnId="{B4013A25-467B-4DB1-A879-7604FB4B3DD2}">
      <dgm:prSet/>
      <dgm:spPr/>
      <dgm:t>
        <a:bodyPr/>
        <a:lstStyle/>
        <a:p>
          <a:endParaRPr lang="tr-TR">
            <a:latin typeface="Corbel" panose="020B0503020204020204" pitchFamily="34" charset="0"/>
          </a:endParaRPr>
        </a:p>
      </dgm:t>
    </dgm:pt>
    <dgm:pt modelId="{0164D0A6-E3C1-4AB6-B75A-970F9686B29E}" type="sibTrans" cxnId="{B4013A25-467B-4DB1-A879-7604FB4B3DD2}">
      <dgm:prSet/>
      <dgm:spPr>
        <a:xfrm rot="20057143">
          <a:off x="1731594" y="713461"/>
          <a:ext cx="285951" cy="363451"/>
        </a:xfrm>
        <a:prstGeom prst="rightArrow">
          <a:avLst>
            <a:gd name="adj1" fmla="val 60000"/>
            <a:gd name="adj2" fmla="val 50000"/>
          </a:avLst>
        </a:prstGeom>
        <a:gradFill rotWithShape="0">
          <a:gsLst>
            <a:gs pos="0">
              <a:srgbClr val="333399">
                <a:shade val="90000"/>
                <a:hueOff val="0"/>
                <a:satOff val="-8571"/>
                <a:lumOff val="11673"/>
                <a:alphaOff val="0"/>
                <a:shade val="51000"/>
                <a:satMod val="130000"/>
              </a:srgbClr>
            </a:gs>
            <a:gs pos="80000">
              <a:srgbClr val="333399">
                <a:shade val="90000"/>
                <a:hueOff val="0"/>
                <a:satOff val="-8571"/>
                <a:lumOff val="11673"/>
                <a:alphaOff val="0"/>
                <a:shade val="93000"/>
                <a:satMod val="130000"/>
              </a:srgbClr>
            </a:gs>
            <a:gs pos="100000">
              <a:srgbClr val="333399">
                <a:shade val="90000"/>
                <a:hueOff val="0"/>
                <a:satOff val="-8571"/>
                <a:lumOff val="116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tr-TR" dirty="0">
            <a:solidFill>
              <a:srgbClr val="FFFFFF"/>
            </a:solidFill>
            <a:latin typeface="Corbel" panose="020B0503020204020204" pitchFamily="34" charset="0"/>
            <a:ea typeface="+mn-ea"/>
            <a:cs typeface="+mn-cs"/>
          </a:endParaRPr>
        </a:p>
      </dgm:t>
    </dgm:pt>
    <dgm:pt modelId="{4D2A2EE5-2EE2-490B-9165-1B3D8BDCDF39}" type="pres">
      <dgm:prSet presAssocID="{D7D35784-3AC5-49EA-8699-C86388872817}" presName="cycle" presStyleCnt="0">
        <dgm:presLayoutVars>
          <dgm:dir/>
          <dgm:resizeHandles val="exact"/>
        </dgm:presLayoutVars>
      </dgm:prSet>
      <dgm:spPr/>
      <dgm:t>
        <a:bodyPr/>
        <a:lstStyle/>
        <a:p>
          <a:endParaRPr lang="tr-TR"/>
        </a:p>
      </dgm:t>
    </dgm:pt>
    <dgm:pt modelId="{AF93CC2B-E258-4182-A8BC-2267C66F86D9}" type="pres">
      <dgm:prSet presAssocID="{76DA21C7-9F60-4FD0-A5F0-85FD6894B15E}" presName="node" presStyleLbl="node1" presStyleIdx="0" presStyleCnt="7">
        <dgm:presLayoutVars>
          <dgm:bulletEnabled val="1"/>
        </dgm:presLayoutVars>
      </dgm:prSet>
      <dgm:spPr/>
      <dgm:t>
        <a:bodyPr/>
        <a:lstStyle/>
        <a:p>
          <a:endParaRPr lang="tr-TR"/>
        </a:p>
      </dgm:t>
    </dgm:pt>
    <dgm:pt modelId="{05D7AF45-F83A-4996-BB43-34B95EA9D7B3}" type="pres">
      <dgm:prSet presAssocID="{24ACEFE5-F8B6-4A44-86F0-A0C123BEF5A7}" presName="sibTrans" presStyleLbl="sibTrans2D1" presStyleIdx="0" presStyleCnt="7"/>
      <dgm:spPr/>
      <dgm:t>
        <a:bodyPr/>
        <a:lstStyle/>
        <a:p>
          <a:endParaRPr lang="tr-TR"/>
        </a:p>
      </dgm:t>
    </dgm:pt>
    <dgm:pt modelId="{5DD91A54-71CF-4C15-8777-C3C257FDC553}" type="pres">
      <dgm:prSet presAssocID="{24ACEFE5-F8B6-4A44-86F0-A0C123BEF5A7}" presName="connectorText" presStyleLbl="sibTrans2D1" presStyleIdx="0" presStyleCnt="7"/>
      <dgm:spPr/>
      <dgm:t>
        <a:bodyPr/>
        <a:lstStyle/>
        <a:p>
          <a:endParaRPr lang="tr-TR"/>
        </a:p>
      </dgm:t>
    </dgm:pt>
    <dgm:pt modelId="{819072A4-1B16-45FA-ADFB-D0F39D386F71}" type="pres">
      <dgm:prSet presAssocID="{9CD25A04-2062-48D5-A19E-8F3A0F084A3B}" presName="node" presStyleLbl="node1" presStyleIdx="1" presStyleCnt="7">
        <dgm:presLayoutVars>
          <dgm:bulletEnabled val="1"/>
        </dgm:presLayoutVars>
      </dgm:prSet>
      <dgm:spPr/>
      <dgm:t>
        <a:bodyPr/>
        <a:lstStyle/>
        <a:p>
          <a:endParaRPr lang="tr-TR"/>
        </a:p>
      </dgm:t>
    </dgm:pt>
    <dgm:pt modelId="{E103DE4E-1F78-4F0A-8623-16131D493FCE}" type="pres">
      <dgm:prSet presAssocID="{0E15C473-3B79-4398-86A1-34A061D45181}" presName="sibTrans" presStyleLbl="sibTrans2D1" presStyleIdx="1" presStyleCnt="7"/>
      <dgm:spPr/>
      <dgm:t>
        <a:bodyPr/>
        <a:lstStyle/>
        <a:p>
          <a:endParaRPr lang="tr-TR"/>
        </a:p>
      </dgm:t>
    </dgm:pt>
    <dgm:pt modelId="{DE43D5ED-18DC-449D-B0B3-FDED085AE568}" type="pres">
      <dgm:prSet presAssocID="{0E15C473-3B79-4398-86A1-34A061D45181}" presName="connectorText" presStyleLbl="sibTrans2D1" presStyleIdx="1" presStyleCnt="7"/>
      <dgm:spPr/>
      <dgm:t>
        <a:bodyPr/>
        <a:lstStyle/>
        <a:p>
          <a:endParaRPr lang="tr-TR"/>
        </a:p>
      </dgm:t>
    </dgm:pt>
    <dgm:pt modelId="{A27C2B2E-9F96-4A26-8700-9A59342EFBFA}" type="pres">
      <dgm:prSet presAssocID="{8E6543CD-1407-4811-B401-9123C71946E7}" presName="node" presStyleLbl="node1" presStyleIdx="2" presStyleCnt="7">
        <dgm:presLayoutVars>
          <dgm:bulletEnabled val="1"/>
        </dgm:presLayoutVars>
      </dgm:prSet>
      <dgm:spPr/>
      <dgm:t>
        <a:bodyPr/>
        <a:lstStyle/>
        <a:p>
          <a:endParaRPr lang="tr-TR"/>
        </a:p>
      </dgm:t>
    </dgm:pt>
    <dgm:pt modelId="{1EF95E72-606B-4F1B-8C70-9DC6C2365EAE}" type="pres">
      <dgm:prSet presAssocID="{D2300491-7343-412B-97C4-31691554AE64}" presName="sibTrans" presStyleLbl="sibTrans2D1" presStyleIdx="2" presStyleCnt="7"/>
      <dgm:spPr/>
      <dgm:t>
        <a:bodyPr/>
        <a:lstStyle/>
        <a:p>
          <a:endParaRPr lang="tr-TR"/>
        </a:p>
      </dgm:t>
    </dgm:pt>
    <dgm:pt modelId="{05074D1F-28A5-442E-BD94-19C45EA3EE47}" type="pres">
      <dgm:prSet presAssocID="{D2300491-7343-412B-97C4-31691554AE64}" presName="connectorText" presStyleLbl="sibTrans2D1" presStyleIdx="2" presStyleCnt="7"/>
      <dgm:spPr/>
      <dgm:t>
        <a:bodyPr/>
        <a:lstStyle/>
        <a:p>
          <a:endParaRPr lang="tr-TR"/>
        </a:p>
      </dgm:t>
    </dgm:pt>
    <dgm:pt modelId="{E7018CCA-8BEC-41A9-8BE4-BDF2C53B85D2}" type="pres">
      <dgm:prSet presAssocID="{AADB244B-215D-4076-899B-383A8058AD96}" presName="node" presStyleLbl="node1" presStyleIdx="3" presStyleCnt="7">
        <dgm:presLayoutVars>
          <dgm:bulletEnabled val="1"/>
        </dgm:presLayoutVars>
      </dgm:prSet>
      <dgm:spPr/>
      <dgm:t>
        <a:bodyPr/>
        <a:lstStyle/>
        <a:p>
          <a:endParaRPr lang="tr-TR"/>
        </a:p>
      </dgm:t>
    </dgm:pt>
    <dgm:pt modelId="{678DC4A5-3CBA-4343-ACCD-86B29040EB61}" type="pres">
      <dgm:prSet presAssocID="{7D987FF9-AEBF-45CA-A622-06115545BD7E}" presName="sibTrans" presStyleLbl="sibTrans2D1" presStyleIdx="3" presStyleCnt="7"/>
      <dgm:spPr/>
      <dgm:t>
        <a:bodyPr/>
        <a:lstStyle/>
        <a:p>
          <a:endParaRPr lang="tr-TR"/>
        </a:p>
      </dgm:t>
    </dgm:pt>
    <dgm:pt modelId="{6DECDD62-15D5-44F9-8C54-95828352BF2D}" type="pres">
      <dgm:prSet presAssocID="{7D987FF9-AEBF-45CA-A622-06115545BD7E}" presName="connectorText" presStyleLbl="sibTrans2D1" presStyleIdx="3" presStyleCnt="7"/>
      <dgm:spPr/>
      <dgm:t>
        <a:bodyPr/>
        <a:lstStyle/>
        <a:p>
          <a:endParaRPr lang="tr-TR"/>
        </a:p>
      </dgm:t>
    </dgm:pt>
    <dgm:pt modelId="{B3F05D5A-6899-4BA0-B6DE-4235C56F6448}" type="pres">
      <dgm:prSet presAssocID="{A1DA7DF2-267B-4DCD-98E7-98D8920E5E8D}" presName="node" presStyleLbl="node1" presStyleIdx="4" presStyleCnt="7">
        <dgm:presLayoutVars>
          <dgm:bulletEnabled val="1"/>
        </dgm:presLayoutVars>
      </dgm:prSet>
      <dgm:spPr/>
      <dgm:t>
        <a:bodyPr/>
        <a:lstStyle/>
        <a:p>
          <a:endParaRPr lang="tr-TR"/>
        </a:p>
      </dgm:t>
    </dgm:pt>
    <dgm:pt modelId="{B6F0AA91-14B0-43C4-967B-5B018E87B7FD}" type="pres">
      <dgm:prSet presAssocID="{C07BDD28-A7B9-4FEE-BF40-6ED42C049E22}" presName="sibTrans" presStyleLbl="sibTrans2D1" presStyleIdx="4" presStyleCnt="7"/>
      <dgm:spPr/>
      <dgm:t>
        <a:bodyPr/>
        <a:lstStyle/>
        <a:p>
          <a:endParaRPr lang="tr-TR"/>
        </a:p>
      </dgm:t>
    </dgm:pt>
    <dgm:pt modelId="{2878E4C6-D3A0-4648-AB4F-E7122C66A14D}" type="pres">
      <dgm:prSet presAssocID="{C07BDD28-A7B9-4FEE-BF40-6ED42C049E22}" presName="connectorText" presStyleLbl="sibTrans2D1" presStyleIdx="4" presStyleCnt="7"/>
      <dgm:spPr/>
      <dgm:t>
        <a:bodyPr/>
        <a:lstStyle/>
        <a:p>
          <a:endParaRPr lang="tr-TR"/>
        </a:p>
      </dgm:t>
    </dgm:pt>
    <dgm:pt modelId="{1D4388B0-900D-4407-8F64-6C6EED8297B3}" type="pres">
      <dgm:prSet presAssocID="{3035810C-983A-4EE7-8C7C-42C081138C9D}" presName="node" presStyleLbl="node1" presStyleIdx="5" presStyleCnt="7">
        <dgm:presLayoutVars>
          <dgm:bulletEnabled val="1"/>
        </dgm:presLayoutVars>
      </dgm:prSet>
      <dgm:spPr/>
      <dgm:t>
        <a:bodyPr/>
        <a:lstStyle/>
        <a:p>
          <a:endParaRPr lang="tr-TR"/>
        </a:p>
      </dgm:t>
    </dgm:pt>
    <dgm:pt modelId="{ACD7FD3C-F54F-4915-9180-D56063F79294}" type="pres">
      <dgm:prSet presAssocID="{C3A3348C-C96C-47DE-B005-44CB4709ACEB}" presName="sibTrans" presStyleLbl="sibTrans2D1" presStyleIdx="5" presStyleCnt="7"/>
      <dgm:spPr/>
      <dgm:t>
        <a:bodyPr/>
        <a:lstStyle/>
        <a:p>
          <a:endParaRPr lang="tr-TR"/>
        </a:p>
      </dgm:t>
    </dgm:pt>
    <dgm:pt modelId="{09D92531-F6AF-4BA8-98F7-45DCA1897312}" type="pres">
      <dgm:prSet presAssocID="{C3A3348C-C96C-47DE-B005-44CB4709ACEB}" presName="connectorText" presStyleLbl="sibTrans2D1" presStyleIdx="5" presStyleCnt="7"/>
      <dgm:spPr/>
      <dgm:t>
        <a:bodyPr/>
        <a:lstStyle/>
        <a:p>
          <a:endParaRPr lang="tr-TR"/>
        </a:p>
      </dgm:t>
    </dgm:pt>
    <dgm:pt modelId="{28371BD5-2453-4508-AA8B-5B0C76C5D128}" type="pres">
      <dgm:prSet presAssocID="{C17E9B8F-3C80-4F40-9217-899D4249319F}" presName="node" presStyleLbl="node1" presStyleIdx="6" presStyleCnt="7">
        <dgm:presLayoutVars>
          <dgm:bulletEnabled val="1"/>
        </dgm:presLayoutVars>
      </dgm:prSet>
      <dgm:spPr/>
      <dgm:t>
        <a:bodyPr/>
        <a:lstStyle/>
        <a:p>
          <a:endParaRPr lang="tr-TR"/>
        </a:p>
      </dgm:t>
    </dgm:pt>
    <dgm:pt modelId="{66F740DA-4824-445B-B07B-3CB6EF2EE255}" type="pres">
      <dgm:prSet presAssocID="{0164D0A6-E3C1-4AB6-B75A-970F9686B29E}" presName="sibTrans" presStyleLbl="sibTrans2D1" presStyleIdx="6" presStyleCnt="7"/>
      <dgm:spPr/>
      <dgm:t>
        <a:bodyPr/>
        <a:lstStyle/>
        <a:p>
          <a:endParaRPr lang="tr-TR"/>
        </a:p>
      </dgm:t>
    </dgm:pt>
    <dgm:pt modelId="{8B8F843C-4A58-4E10-B361-23E1D45A5744}" type="pres">
      <dgm:prSet presAssocID="{0164D0A6-E3C1-4AB6-B75A-970F9686B29E}" presName="connectorText" presStyleLbl="sibTrans2D1" presStyleIdx="6" presStyleCnt="7"/>
      <dgm:spPr/>
      <dgm:t>
        <a:bodyPr/>
        <a:lstStyle/>
        <a:p>
          <a:endParaRPr lang="tr-TR"/>
        </a:p>
      </dgm:t>
    </dgm:pt>
  </dgm:ptLst>
  <dgm:cxnLst>
    <dgm:cxn modelId="{AD3EDB39-5E13-4D4E-8329-BBA17312F155}" type="presOf" srcId="{C07BDD28-A7B9-4FEE-BF40-6ED42C049E22}" destId="{B6F0AA91-14B0-43C4-967B-5B018E87B7FD}" srcOrd="0" destOrd="0" presId="urn:microsoft.com/office/officeart/2005/8/layout/cycle2"/>
    <dgm:cxn modelId="{8864068A-3F03-44C9-9411-3E8112A7BAF8}" srcId="{D7D35784-3AC5-49EA-8699-C86388872817}" destId="{9CD25A04-2062-48D5-A19E-8F3A0F084A3B}" srcOrd="1" destOrd="0" parTransId="{680195B6-6669-41EE-998A-CB8B2E7B1229}" sibTransId="{0E15C473-3B79-4398-86A1-34A061D45181}"/>
    <dgm:cxn modelId="{CC88D83E-E1A9-43F7-A99C-C37264248592}" type="presOf" srcId="{0164D0A6-E3C1-4AB6-B75A-970F9686B29E}" destId="{8B8F843C-4A58-4E10-B361-23E1D45A5744}" srcOrd="1" destOrd="0" presId="urn:microsoft.com/office/officeart/2005/8/layout/cycle2"/>
    <dgm:cxn modelId="{54F42A44-BE05-4BA4-8708-9B9342C676D7}" type="presOf" srcId="{C3A3348C-C96C-47DE-B005-44CB4709ACEB}" destId="{ACD7FD3C-F54F-4915-9180-D56063F79294}" srcOrd="0" destOrd="0" presId="urn:microsoft.com/office/officeart/2005/8/layout/cycle2"/>
    <dgm:cxn modelId="{F16C9E14-28CC-46AF-8AD8-F7EE7588B967}" srcId="{D7D35784-3AC5-49EA-8699-C86388872817}" destId="{3035810C-983A-4EE7-8C7C-42C081138C9D}" srcOrd="5" destOrd="0" parTransId="{1B6F026C-C571-4C10-B399-2E91F4911B40}" sibTransId="{C3A3348C-C96C-47DE-B005-44CB4709ACEB}"/>
    <dgm:cxn modelId="{B4013A25-467B-4DB1-A879-7604FB4B3DD2}" srcId="{D7D35784-3AC5-49EA-8699-C86388872817}" destId="{C17E9B8F-3C80-4F40-9217-899D4249319F}" srcOrd="6" destOrd="0" parTransId="{54840112-D226-444B-89AD-15921ABCFF57}" sibTransId="{0164D0A6-E3C1-4AB6-B75A-970F9686B29E}"/>
    <dgm:cxn modelId="{4A56CE88-6D1C-4E7D-94EB-50C9CFE5DD3F}" type="presOf" srcId="{0164D0A6-E3C1-4AB6-B75A-970F9686B29E}" destId="{66F740DA-4824-445B-B07B-3CB6EF2EE255}" srcOrd="0" destOrd="0" presId="urn:microsoft.com/office/officeart/2005/8/layout/cycle2"/>
    <dgm:cxn modelId="{14B56028-E408-4722-B8C4-132B6465A92B}" type="presOf" srcId="{C3A3348C-C96C-47DE-B005-44CB4709ACEB}" destId="{09D92531-F6AF-4BA8-98F7-45DCA1897312}" srcOrd="1" destOrd="0" presId="urn:microsoft.com/office/officeart/2005/8/layout/cycle2"/>
    <dgm:cxn modelId="{2E73372E-8614-43B3-B1A2-B0319A8179BF}" srcId="{D7D35784-3AC5-49EA-8699-C86388872817}" destId="{8E6543CD-1407-4811-B401-9123C71946E7}" srcOrd="2" destOrd="0" parTransId="{9CAFBBB4-5847-4770-B624-D34062651C00}" sibTransId="{D2300491-7343-412B-97C4-31691554AE64}"/>
    <dgm:cxn modelId="{5CACA71C-8CA6-41EC-9567-A833D7794251}" type="presOf" srcId="{3035810C-983A-4EE7-8C7C-42C081138C9D}" destId="{1D4388B0-900D-4407-8F64-6C6EED8297B3}" srcOrd="0" destOrd="0" presId="urn:microsoft.com/office/officeart/2005/8/layout/cycle2"/>
    <dgm:cxn modelId="{FB2E0394-8121-4E2E-B0B7-6FDE0B344885}" type="presOf" srcId="{7D987FF9-AEBF-45CA-A622-06115545BD7E}" destId="{678DC4A5-3CBA-4343-ACCD-86B29040EB61}" srcOrd="0" destOrd="0" presId="urn:microsoft.com/office/officeart/2005/8/layout/cycle2"/>
    <dgm:cxn modelId="{D4FDC3E4-5FA2-4B7C-BBE1-AEEE7E06F6AE}" type="presOf" srcId="{C17E9B8F-3C80-4F40-9217-899D4249319F}" destId="{28371BD5-2453-4508-AA8B-5B0C76C5D128}" srcOrd="0" destOrd="0" presId="urn:microsoft.com/office/officeart/2005/8/layout/cycle2"/>
    <dgm:cxn modelId="{8E8961F9-ABE5-4216-A221-4BED4B7F27A9}" type="presOf" srcId="{D7D35784-3AC5-49EA-8699-C86388872817}" destId="{4D2A2EE5-2EE2-490B-9165-1B3D8BDCDF39}" srcOrd="0" destOrd="0" presId="urn:microsoft.com/office/officeart/2005/8/layout/cycle2"/>
    <dgm:cxn modelId="{553F468C-A60A-474E-8508-4DB6BAEEF9D2}" type="presOf" srcId="{24ACEFE5-F8B6-4A44-86F0-A0C123BEF5A7}" destId="{05D7AF45-F83A-4996-BB43-34B95EA9D7B3}" srcOrd="0" destOrd="0" presId="urn:microsoft.com/office/officeart/2005/8/layout/cycle2"/>
    <dgm:cxn modelId="{7D8487E8-D16E-4D46-AAD6-62A39BB6D598}" type="presOf" srcId="{D2300491-7343-412B-97C4-31691554AE64}" destId="{05074D1F-28A5-442E-BD94-19C45EA3EE47}" srcOrd="1" destOrd="0" presId="urn:microsoft.com/office/officeart/2005/8/layout/cycle2"/>
    <dgm:cxn modelId="{C3C08C4E-CAE3-46C0-BDCB-9AFD30232BCA}" type="presOf" srcId="{24ACEFE5-F8B6-4A44-86F0-A0C123BEF5A7}" destId="{5DD91A54-71CF-4C15-8777-C3C257FDC553}" srcOrd="1" destOrd="0" presId="urn:microsoft.com/office/officeart/2005/8/layout/cycle2"/>
    <dgm:cxn modelId="{8D7E4E4C-C4BE-4814-9305-7312C69B7C66}" srcId="{D7D35784-3AC5-49EA-8699-C86388872817}" destId="{76DA21C7-9F60-4FD0-A5F0-85FD6894B15E}" srcOrd="0" destOrd="0" parTransId="{A047196A-96FC-4621-B0A5-6B20F4B0A243}" sibTransId="{24ACEFE5-F8B6-4A44-86F0-A0C123BEF5A7}"/>
    <dgm:cxn modelId="{104FBB1D-928E-4097-A573-5958F6BDC285}" type="presOf" srcId="{0E15C473-3B79-4398-86A1-34A061D45181}" destId="{DE43D5ED-18DC-449D-B0B3-FDED085AE568}" srcOrd="1" destOrd="0" presId="urn:microsoft.com/office/officeart/2005/8/layout/cycle2"/>
    <dgm:cxn modelId="{1C8D7B7D-5D8F-4CD4-B787-2BEF977EEA62}" type="presOf" srcId="{7D987FF9-AEBF-45CA-A622-06115545BD7E}" destId="{6DECDD62-15D5-44F9-8C54-95828352BF2D}" srcOrd="1" destOrd="0" presId="urn:microsoft.com/office/officeart/2005/8/layout/cycle2"/>
    <dgm:cxn modelId="{DD8A1E4A-65CF-4A1D-B46F-4B757BD071C7}" type="presOf" srcId="{D2300491-7343-412B-97C4-31691554AE64}" destId="{1EF95E72-606B-4F1B-8C70-9DC6C2365EAE}" srcOrd="0" destOrd="0" presId="urn:microsoft.com/office/officeart/2005/8/layout/cycle2"/>
    <dgm:cxn modelId="{59BC94D7-FF82-4042-B00B-4BAB9DBC8ED5}" type="presOf" srcId="{AADB244B-215D-4076-899B-383A8058AD96}" destId="{E7018CCA-8BEC-41A9-8BE4-BDF2C53B85D2}" srcOrd="0" destOrd="0" presId="urn:microsoft.com/office/officeart/2005/8/layout/cycle2"/>
    <dgm:cxn modelId="{7B43EE56-5B27-491B-9622-4E8A0FEFBD93}" type="presOf" srcId="{0E15C473-3B79-4398-86A1-34A061D45181}" destId="{E103DE4E-1F78-4F0A-8623-16131D493FCE}" srcOrd="0" destOrd="0" presId="urn:microsoft.com/office/officeart/2005/8/layout/cycle2"/>
    <dgm:cxn modelId="{DE9D90EC-5867-43D0-955C-E25AB9323DCD}" srcId="{D7D35784-3AC5-49EA-8699-C86388872817}" destId="{AADB244B-215D-4076-899B-383A8058AD96}" srcOrd="3" destOrd="0" parTransId="{43FA93C0-212B-4C13-9BD8-4E850E6861FB}" sibTransId="{7D987FF9-AEBF-45CA-A622-06115545BD7E}"/>
    <dgm:cxn modelId="{662C4244-BF2D-4644-9F1B-3386357C53F4}" type="presOf" srcId="{A1DA7DF2-267B-4DCD-98E7-98D8920E5E8D}" destId="{B3F05D5A-6899-4BA0-B6DE-4235C56F6448}" srcOrd="0" destOrd="0" presId="urn:microsoft.com/office/officeart/2005/8/layout/cycle2"/>
    <dgm:cxn modelId="{F92F4752-5D9F-4F7B-9D8F-C3A926CA2440}" type="presOf" srcId="{9CD25A04-2062-48D5-A19E-8F3A0F084A3B}" destId="{819072A4-1B16-45FA-ADFB-D0F39D386F71}" srcOrd="0" destOrd="0" presId="urn:microsoft.com/office/officeart/2005/8/layout/cycle2"/>
    <dgm:cxn modelId="{FD91B2FD-2B9C-4A23-BA71-1F8757936034}" srcId="{D7D35784-3AC5-49EA-8699-C86388872817}" destId="{A1DA7DF2-267B-4DCD-98E7-98D8920E5E8D}" srcOrd="4" destOrd="0" parTransId="{0C3E715B-53FD-4C24-B396-0A9F5351D93E}" sibTransId="{C07BDD28-A7B9-4FEE-BF40-6ED42C049E22}"/>
    <dgm:cxn modelId="{7EC2A281-5178-4038-A937-BE8B2A1E47D4}" type="presOf" srcId="{C07BDD28-A7B9-4FEE-BF40-6ED42C049E22}" destId="{2878E4C6-D3A0-4648-AB4F-E7122C66A14D}" srcOrd="1" destOrd="0" presId="urn:microsoft.com/office/officeart/2005/8/layout/cycle2"/>
    <dgm:cxn modelId="{63E9B50A-994D-416F-826C-17B80CB01FDE}" type="presOf" srcId="{8E6543CD-1407-4811-B401-9123C71946E7}" destId="{A27C2B2E-9F96-4A26-8700-9A59342EFBFA}" srcOrd="0" destOrd="0" presId="urn:microsoft.com/office/officeart/2005/8/layout/cycle2"/>
    <dgm:cxn modelId="{F92DCE48-D34F-4A73-B014-060B85820E33}" type="presOf" srcId="{76DA21C7-9F60-4FD0-A5F0-85FD6894B15E}" destId="{AF93CC2B-E258-4182-A8BC-2267C66F86D9}" srcOrd="0" destOrd="0" presId="urn:microsoft.com/office/officeart/2005/8/layout/cycle2"/>
    <dgm:cxn modelId="{0659A878-FE71-4E1A-9B5E-137F48319F6C}" type="presParOf" srcId="{4D2A2EE5-2EE2-490B-9165-1B3D8BDCDF39}" destId="{AF93CC2B-E258-4182-A8BC-2267C66F86D9}" srcOrd="0" destOrd="0" presId="urn:microsoft.com/office/officeart/2005/8/layout/cycle2"/>
    <dgm:cxn modelId="{D009CBB3-87A6-49DF-8E3D-709A84C4DA3D}" type="presParOf" srcId="{4D2A2EE5-2EE2-490B-9165-1B3D8BDCDF39}" destId="{05D7AF45-F83A-4996-BB43-34B95EA9D7B3}" srcOrd="1" destOrd="0" presId="urn:microsoft.com/office/officeart/2005/8/layout/cycle2"/>
    <dgm:cxn modelId="{E65F15DD-9F87-49C8-8BFD-2D1AF7D4BC47}" type="presParOf" srcId="{05D7AF45-F83A-4996-BB43-34B95EA9D7B3}" destId="{5DD91A54-71CF-4C15-8777-C3C257FDC553}" srcOrd="0" destOrd="0" presId="urn:microsoft.com/office/officeart/2005/8/layout/cycle2"/>
    <dgm:cxn modelId="{A5DDC78D-59D2-4ECF-8DBE-30A3D88A7B51}" type="presParOf" srcId="{4D2A2EE5-2EE2-490B-9165-1B3D8BDCDF39}" destId="{819072A4-1B16-45FA-ADFB-D0F39D386F71}" srcOrd="2" destOrd="0" presId="urn:microsoft.com/office/officeart/2005/8/layout/cycle2"/>
    <dgm:cxn modelId="{2A99C869-7894-41D7-94D2-E95023DE4FC4}" type="presParOf" srcId="{4D2A2EE5-2EE2-490B-9165-1B3D8BDCDF39}" destId="{E103DE4E-1F78-4F0A-8623-16131D493FCE}" srcOrd="3" destOrd="0" presId="urn:microsoft.com/office/officeart/2005/8/layout/cycle2"/>
    <dgm:cxn modelId="{12045E6E-3735-449A-8A11-71F6EE9A616A}" type="presParOf" srcId="{E103DE4E-1F78-4F0A-8623-16131D493FCE}" destId="{DE43D5ED-18DC-449D-B0B3-FDED085AE568}" srcOrd="0" destOrd="0" presId="urn:microsoft.com/office/officeart/2005/8/layout/cycle2"/>
    <dgm:cxn modelId="{7D7CC2FD-A174-4941-9C51-16E2B1A6A015}" type="presParOf" srcId="{4D2A2EE5-2EE2-490B-9165-1B3D8BDCDF39}" destId="{A27C2B2E-9F96-4A26-8700-9A59342EFBFA}" srcOrd="4" destOrd="0" presId="urn:microsoft.com/office/officeart/2005/8/layout/cycle2"/>
    <dgm:cxn modelId="{EC030A50-AB68-4711-BC18-2D302BA99390}" type="presParOf" srcId="{4D2A2EE5-2EE2-490B-9165-1B3D8BDCDF39}" destId="{1EF95E72-606B-4F1B-8C70-9DC6C2365EAE}" srcOrd="5" destOrd="0" presId="urn:microsoft.com/office/officeart/2005/8/layout/cycle2"/>
    <dgm:cxn modelId="{4196DCA2-CD8D-414F-886C-E5BEFC0984AE}" type="presParOf" srcId="{1EF95E72-606B-4F1B-8C70-9DC6C2365EAE}" destId="{05074D1F-28A5-442E-BD94-19C45EA3EE47}" srcOrd="0" destOrd="0" presId="urn:microsoft.com/office/officeart/2005/8/layout/cycle2"/>
    <dgm:cxn modelId="{AF4BAA31-E0E6-4202-9E3A-B749E6993E03}" type="presParOf" srcId="{4D2A2EE5-2EE2-490B-9165-1B3D8BDCDF39}" destId="{E7018CCA-8BEC-41A9-8BE4-BDF2C53B85D2}" srcOrd="6" destOrd="0" presId="urn:microsoft.com/office/officeart/2005/8/layout/cycle2"/>
    <dgm:cxn modelId="{A8E7838D-32B7-4191-B193-43C0D936A7E8}" type="presParOf" srcId="{4D2A2EE5-2EE2-490B-9165-1B3D8BDCDF39}" destId="{678DC4A5-3CBA-4343-ACCD-86B29040EB61}" srcOrd="7" destOrd="0" presId="urn:microsoft.com/office/officeart/2005/8/layout/cycle2"/>
    <dgm:cxn modelId="{E412E312-7CFC-40EF-8CDA-8AFE2A49A7FD}" type="presParOf" srcId="{678DC4A5-3CBA-4343-ACCD-86B29040EB61}" destId="{6DECDD62-15D5-44F9-8C54-95828352BF2D}" srcOrd="0" destOrd="0" presId="urn:microsoft.com/office/officeart/2005/8/layout/cycle2"/>
    <dgm:cxn modelId="{E687A43E-CAF8-442E-B02A-22581519B354}" type="presParOf" srcId="{4D2A2EE5-2EE2-490B-9165-1B3D8BDCDF39}" destId="{B3F05D5A-6899-4BA0-B6DE-4235C56F6448}" srcOrd="8" destOrd="0" presId="urn:microsoft.com/office/officeart/2005/8/layout/cycle2"/>
    <dgm:cxn modelId="{3E195454-1042-4081-B1E2-3209E3A3B866}" type="presParOf" srcId="{4D2A2EE5-2EE2-490B-9165-1B3D8BDCDF39}" destId="{B6F0AA91-14B0-43C4-967B-5B018E87B7FD}" srcOrd="9" destOrd="0" presId="urn:microsoft.com/office/officeart/2005/8/layout/cycle2"/>
    <dgm:cxn modelId="{EB08DFEF-4C97-4572-A10E-8893FA04A119}" type="presParOf" srcId="{B6F0AA91-14B0-43C4-967B-5B018E87B7FD}" destId="{2878E4C6-D3A0-4648-AB4F-E7122C66A14D}" srcOrd="0" destOrd="0" presId="urn:microsoft.com/office/officeart/2005/8/layout/cycle2"/>
    <dgm:cxn modelId="{32DAA7AB-B087-452C-853C-AB17DFCC77FF}" type="presParOf" srcId="{4D2A2EE5-2EE2-490B-9165-1B3D8BDCDF39}" destId="{1D4388B0-900D-4407-8F64-6C6EED8297B3}" srcOrd="10" destOrd="0" presId="urn:microsoft.com/office/officeart/2005/8/layout/cycle2"/>
    <dgm:cxn modelId="{7E8C7678-FB87-4342-9F51-836583153B33}" type="presParOf" srcId="{4D2A2EE5-2EE2-490B-9165-1B3D8BDCDF39}" destId="{ACD7FD3C-F54F-4915-9180-D56063F79294}" srcOrd="11" destOrd="0" presId="urn:microsoft.com/office/officeart/2005/8/layout/cycle2"/>
    <dgm:cxn modelId="{0A44E118-94C2-44F3-9D0F-38B3ABFCF0E7}" type="presParOf" srcId="{ACD7FD3C-F54F-4915-9180-D56063F79294}" destId="{09D92531-F6AF-4BA8-98F7-45DCA1897312}" srcOrd="0" destOrd="0" presId="urn:microsoft.com/office/officeart/2005/8/layout/cycle2"/>
    <dgm:cxn modelId="{09F7ED41-ADA5-4814-AC4A-510699A0BC32}" type="presParOf" srcId="{4D2A2EE5-2EE2-490B-9165-1B3D8BDCDF39}" destId="{28371BD5-2453-4508-AA8B-5B0C76C5D128}" srcOrd="12" destOrd="0" presId="urn:microsoft.com/office/officeart/2005/8/layout/cycle2"/>
    <dgm:cxn modelId="{596344D7-E1E1-4FD3-8198-9F321F0BC3EB}" type="presParOf" srcId="{4D2A2EE5-2EE2-490B-9165-1B3D8BDCDF39}" destId="{66F740DA-4824-445B-B07B-3CB6EF2EE255}" srcOrd="13" destOrd="0" presId="urn:microsoft.com/office/officeart/2005/8/layout/cycle2"/>
    <dgm:cxn modelId="{32FEAC0A-0CB6-4B59-B846-EBC4BC4B528C}" type="presParOf" srcId="{66F740DA-4824-445B-B07B-3CB6EF2EE255}" destId="{8B8F843C-4A58-4E10-B361-23E1D45A5744}" srcOrd="0" destOrd="0" presId="urn:microsoft.com/office/officeart/2005/8/layout/cycle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D111A-EB9E-47F0-AF46-A0FF864B1846}">
      <dsp:nvSpPr>
        <dsp:cNvPr id="0" name=""/>
        <dsp:cNvSpPr/>
      </dsp:nvSpPr>
      <dsp:spPr>
        <a:xfrm>
          <a:off x="0" y="1910"/>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err="1">
              <a:latin typeface="Corbel" panose="020B0503020204020204" pitchFamily="34" charset="0"/>
            </a:rPr>
            <a:t>Genomik</a:t>
          </a:r>
          <a:r>
            <a:rPr lang="tr-TR" sz="1400" b="1" kern="1200" dirty="0">
              <a:latin typeface="Corbel" panose="020B0503020204020204" pitchFamily="34" charset="0"/>
            </a:rPr>
            <a:t> bilgi – sürdürülebilir avcılık &amp; yetiştiricilik</a:t>
          </a:r>
        </a:p>
      </dsp:txBody>
      <dsp:txXfrm>
        <a:off x="15625" y="17535"/>
        <a:ext cx="6827303" cy="288831"/>
      </dsp:txXfrm>
    </dsp:sp>
    <dsp:sp modelId="{F853D17E-4B8E-41A0-9C8D-7A0F66D6CD29}">
      <dsp:nvSpPr>
        <dsp:cNvPr id="0" name=""/>
        <dsp:cNvSpPr/>
      </dsp:nvSpPr>
      <dsp:spPr>
        <a:xfrm>
          <a:off x="0" y="335576"/>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a:latin typeface="Corbel" panose="020B0503020204020204" pitchFamily="34" charset="0"/>
            </a:rPr>
            <a:t>Hücre Kültürü – etik ve düşük maliyetli üretim</a:t>
          </a:r>
        </a:p>
      </dsp:txBody>
      <dsp:txXfrm>
        <a:off x="15625" y="351201"/>
        <a:ext cx="6827303" cy="288831"/>
      </dsp:txXfrm>
    </dsp:sp>
    <dsp:sp modelId="{D4D0CB47-B318-40EF-B301-F469C8276A9E}">
      <dsp:nvSpPr>
        <dsp:cNvPr id="0" name=""/>
        <dsp:cNvSpPr/>
      </dsp:nvSpPr>
      <dsp:spPr>
        <a:xfrm>
          <a:off x="0" y="669242"/>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BYT – yemde dışa bağımlılığın azaltılması, maliyetlerin düşürülmesi</a:t>
          </a:r>
          <a:endParaRPr lang="tr-TR" sz="1400" b="1" kern="1200" dirty="0">
            <a:latin typeface="Corbel" panose="020B0503020204020204" pitchFamily="34" charset="0"/>
          </a:endParaRPr>
        </a:p>
      </dsp:txBody>
      <dsp:txXfrm>
        <a:off x="15625" y="684867"/>
        <a:ext cx="6827303" cy="288831"/>
      </dsp:txXfrm>
    </dsp:sp>
    <dsp:sp modelId="{23AE29AF-4392-4AAC-BFF5-9BEC102B3CF3}">
      <dsp:nvSpPr>
        <dsp:cNvPr id="0" name=""/>
        <dsp:cNvSpPr/>
      </dsp:nvSpPr>
      <dsp:spPr>
        <a:xfrm>
          <a:off x="0" y="1002908"/>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Biyosensör – uluslararası patent, filiz şirketler</a:t>
          </a:r>
          <a:endParaRPr lang="tr-TR" sz="1400" b="1" kern="1200" dirty="0">
            <a:latin typeface="Corbel" panose="020B0503020204020204" pitchFamily="34" charset="0"/>
          </a:endParaRPr>
        </a:p>
      </dsp:txBody>
      <dsp:txXfrm>
        <a:off x="15625" y="1018533"/>
        <a:ext cx="6827303" cy="288831"/>
      </dsp:txXfrm>
    </dsp:sp>
    <dsp:sp modelId="{DEE49D04-6CF3-4E30-9E48-C7B938B8C28C}">
      <dsp:nvSpPr>
        <dsp:cNvPr id="0" name=""/>
        <dsp:cNvSpPr/>
      </dsp:nvSpPr>
      <dsp:spPr>
        <a:xfrm>
          <a:off x="0" y="1336575"/>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Beta karoten – pilot tesis, ticari ürün</a:t>
          </a:r>
          <a:endParaRPr lang="tr-TR" sz="1400" b="1" kern="1200" dirty="0">
            <a:latin typeface="Corbel" panose="020B0503020204020204" pitchFamily="34" charset="0"/>
          </a:endParaRPr>
        </a:p>
      </dsp:txBody>
      <dsp:txXfrm>
        <a:off x="15625" y="1352200"/>
        <a:ext cx="6827303" cy="288831"/>
      </dsp:txXfrm>
    </dsp:sp>
    <dsp:sp modelId="{57F4E2C5-F3CF-4402-B021-E2A2C1626FD2}">
      <dsp:nvSpPr>
        <dsp:cNvPr id="0" name=""/>
        <dsp:cNvSpPr/>
      </dsp:nvSpPr>
      <dsp:spPr>
        <a:xfrm>
          <a:off x="0" y="1670241"/>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Tanı kitleri – yerli kit geliştirilmesi, uygulama kolaylığı</a:t>
          </a:r>
          <a:endParaRPr lang="tr-TR" sz="1400" b="1" kern="1200" dirty="0">
            <a:latin typeface="Corbel" panose="020B0503020204020204" pitchFamily="34" charset="0"/>
          </a:endParaRPr>
        </a:p>
      </dsp:txBody>
      <dsp:txXfrm>
        <a:off x="15625" y="1685866"/>
        <a:ext cx="6827303" cy="288831"/>
      </dsp:txXfrm>
    </dsp:sp>
    <dsp:sp modelId="{40BBC70E-0E88-4C75-8726-434A5D382D6B}">
      <dsp:nvSpPr>
        <dsp:cNvPr id="0" name=""/>
        <dsp:cNvSpPr/>
      </dsp:nvSpPr>
      <dsp:spPr>
        <a:xfrm>
          <a:off x="0" y="2003907"/>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SNP Panelleri – ulusal MA çipi, dışa bağımlılığın azaltılması</a:t>
          </a:r>
          <a:endParaRPr lang="tr-TR" sz="1400" b="1" kern="1200" dirty="0">
            <a:latin typeface="Corbel" panose="020B0503020204020204" pitchFamily="34" charset="0"/>
          </a:endParaRPr>
        </a:p>
      </dsp:txBody>
      <dsp:txXfrm>
        <a:off x="15625" y="2019532"/>
        <a:ext cx="6827303" cy="288831"/>
      </dsp:txXfrm>
    </dsp:sp>
    <dsp:sp modelId="{1B5F9EB0-35E2-4251-B600-FC9F4ED6954D}">
      <dsp:nvSpPr>
        <dsp:cNvPr id="0" name=""/>
        <dsp:cNvSpPr/>
      </dsp:nvSpPr>
      <dsp:spPr>
        <a:xfrm>
          <a:off x="0" y="2337573"/>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Fonksiyonel yem – yem formülasyonu</a:t>
          </a:r>
          <a:endParaRPr lang="tr-TR" sz="1400" b="1" kern="1200" dirty="0">
            <a:latin typeface="Corbel" panose="020B0503020204020204" pitchFamily="34" charset="0"/>
          </a:endParaRPr>
        </a:p>
      </dsp:txBody>
      <dsp:txXfrm>
        <a:off x="15625" y="2353198"/>
        <a:ext cx="6827303" cy="288831"/>
      </dsp:txXfrm>
    </dsp:sp>
    <dsp:sp modelId="{A559EB8A-F8C0-4B21-87CF-7CA67E90EF63}">
      <dsp:nvSpPr>
        <dsp:cNvPr id="0" name=""/>
        <dsp:cNvSpPr/>
      </dsp:nvSpPr>
      <dsp:spPr>
        <a:xfrm>
          <a:off x="0" y="2671240"/>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Probiyotik – patent, ürün, Orta Asya pazarı</a:t>
          </a:r>
          <a:endParaRPr lang="tr-TR" sz="1400" b="1" kern="1200" dirty="0">
            <a:latin typeface="Corbel" panose="020B0503020204020204" pitchFamily="34" charset="0"/>
          </a:endParaRPr>
        </a:p>
      </dsp:txBody>
      <dsp:txXfrm>
        <a:off x="15625" y="2686865"/>
        <a:ext cx="6827303" cy="288831"/>
      </dsp:txXfrm>
    </dsp:sp>
    <dsp:sp modelId="{B5D218E1-E409-40F2-BE84-8F4DFA82DAA7}">
      <dsp:nvSpPr>
        <dsp:cNvPr id="0" name=""/>
        <dsp:cNvSpPr/>
      </dsp:nvSpPr>
      <dsp:spPr>
        <a:xfrm>
          <a:off x="0" y="3004906"/>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Anaç profili – sürdürülebilirlik, maliyetlerin düşürülmesi</a:t>
          </a:r>
          <a:endParaRPr lang="tr-TR" sz="1400" b="1" kern="1200" dirty="0">
            <a:latin typeface="Corbel" panose="020B0503020204020204" pitchFamily="34" charset="0"/>
          </a:endParaRPr>
        </a:p>
      </dsp:txBody>
      <dsp:txXfrm>
        <a:off x="15625" y="3020531"/>
        <a:ext cx="6827303" cy="288831"/>
      </dsp:txXfrm>
    </dsp:sp>
    <dsp:sp modelId="{20DFE211-58E7-45D5-8823-4A5A15CCA909}">
      <dsp:nvSpPr>
        <dsp:cNvPr id="0" name=""/>
        <dsp:cNvSpPr/>
      </dsp:nvSpPr>
      <dsp:spPr>
        <a:xfrm>
          <a:off x="0" y="3338572"/>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a:latin typeface="Corbel" panose="020B0503020204020204" pitchFamily="34" charset="0"/>
            </a:rPr>
            <a:t>DNA aşısı – yerli aşı geliştirilmesi, dışa bağımlılığın azaltılması</a:t>
          </a:r>
        </a:p>
      </dsp:txBody>
      <dsp:txXfrm>
        <a:off x="15625" y="3354197"/>
        <a:ext cx="6827303" cy="288831"/>
      </dsp:txXfrm>
    </dsp:sp>
    <dsp:sp modelId="{2B032C94-9002-4F3E-8CD3-B6AE9AE144CB}">
      <dsp:nvSpPr>
        <dsp:cNvPr id="0" name=""/>
        <dsp:cNvSpPr/>
      </dsp:nvSpPr>
      <dsp:spPr>
        <a:xfrm>
          <a:off x="0" y="3672238"/>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Biyopolimer ve yem katkı maddesi – maliyet düşürme, sürdürülebilirlik, raf ömrü</a:t>
          </a:r>
          <a:endParaRPr lang="tr-TR" sz="1400" b="1" kern="1200" dirty="0">
            <a:latin typeface="Corbel" panose="020B0503020204020204" pitchFamily="34" charset="0"/>
          </a:endParaRPr>
        </a:p>
      </dsp:txBody>
      <dsp:txXfrm>
        <a:off x="15625" y="3687863"/>
        <a:ext cx="6827303" cy="288831"/>
      </dsp:txXfrm>
    </dsp:sp>
    <dsp:sp modelId="{82EF2E52-0D7B-4CD0-A3FD-194F8B86D669}">
      <dsp:nvSpPr>
        <dsp:cNvPr id="0" name=""/>
        <dsp:cNvSpPr/>
      </dsp:nvSpPr>
      <dsp:spPr>
        <a:xfrm>
          <a:off x="0" y="4005904"/>
          <a:ext cx="6858553" cy="32008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latin typeface="Corbel" panose="020B0503020204020204" pitchFamily="34" charset="0"/>
            </a:rPr>
            <a:t>AMP, </a:t>
          </a:r>
          <a:r>
            <a:rPr lang="tr-TR" sz="1400" b="1" i="1" kern="1200">
              <a:latin typeface="Corbel" panose="020B0503020204020204" pitchFamily="34" charset="0"/>
            </a:rPr>
            <a:t>in vitro </a:t>
          </a:r>
          <a:r>
            <a:rPr lang="tr-TR" sz="1400" b="1" kern="1200">
              <a:latin typeface="Corbel" panose="020B0503020204020204" pitchFamily="34" charset="0"/>
            </a:rPr>
            <a:t>toksikoloji testi, su hijyen teknolojileri – antibiyotik alternatifi</a:t>
          </a:r>
          <a:endParaRPr lang="tr-TR" sz="1400" b="1" kern="1200" dirty="0">
            <a:latin typeface="Corbel" panose="020B0503020204020204" pitchFamily="34" charset="0"/>
          </a:endParaRPr>
        </a:p>
      </dsp:txBody>
      <dsp:txXfrm>
        <a:off x="15625" y="4021529"/>
        <a:ext cx="6827303" cy="28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CC2B-E258-4182-A8BC-2267C66F86D9}">
      <dsp:nvSpPr>
        <dsp:cNvPr id="0" name=""/>
        <dsp:cNvSpPr/>
      </dsp:nvSpPr>
      <dsp:spPr>
        <a:xfrm>
          <a:off x="1219540" y="212080"/>
          <a:ext cx="722461" cy="722461"/>
        </a:xfrm>
        <a:prstGeom prst="ellipse">
          <a:avLst/>
        </a:prstGeom>
        <a:gradFill rotWithShape="0">
          <a:gsLst>
            <a:gs pos="0">
              <a:srgbClr val="333399">
                <a:shade val="50000"/>
                <a:hueOff val="0"/>
                <a:satOff val="0"/>
                <a:lumOff val="0"/>
                <a:alphaOff val="0"/>
                <a:shade val="51000"/>
                <a:satMod val="130000"/>
              </a:srgbClr>
            </a:gs>
            <a:gs pos="80000">
              <a:srgbClr val="333399">
                <a:shade val="50000"/>
                <a:hueOff val="0"/>
                <a:satOff val="0"/>
                <a:lumOff val="0"/>
                <a:alphaOff val="0"/>
                <a:shade val="93000"/>
                <a:satMod val="130000"/>
              </a:srgbClr>
            </a:gs>
            <a:gs pos="100000">
              <a:srgbClr val="333399">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1. Bilimsel Bilgi</a:t>
          </a:r>
        </a:p>
      </dsp:txBody>
      <dsp:txXfrm>
        <a:off x="1325342" y="317882"/>
        <a:ext cx="510857" cy="510857"/>
      </dsp:txXfrm>
    </dsp:sp>
    <dsp:sp modelId="{05D7AF45-F83A-4996-BB43-34B95EA9D7B3}">
      <dsp:nvSpPr>
        <dsp:cNvPr id="0" name=""/>
        <dsp:cNvSpPr/>
      </dsp:nvSpPr>
      <dsp:spPr>
        <a:xfrm rot="1542857">
          <a:off x="1968524" y="684356"/>
          <a:ext cx="191988" cy="243830"/>
        </a:xfrm>
        <a:prstGeom prst="rightArrow">
          <a:avLst>
            <a:gd name="adj1" fmla="val 60000"/>
            <a:gd name="adj2" fmla="val 50000"/>
          </a:avLst>
        </a:prstGeom>
        <a:gradFill rotWithShape="0">
          <a:gsLst>
            <a:gs pos="0">
              <a:srgbClr val="333399">
                <a:shade val="90000"/>
                <a:hueOff val="0"/>
                <a:satOff val="0"/>
                <a:lumOff val="0"/>
                <a:alphaOff val="0"/>
                <a:shade val="51000"/>
                <a:satMod val="130000"/>
              </a:srgbClr>
            </a:gs>
            <a:gs pos="80000">
              <a:srgbClr val="333399">
                <a:shade val="90000"/>
                <a:hueOff val="0"/>
                <a:satOff val="0"/>
                <a:lumOff val="0"/>
                <a:alphaOff val="0"/>
                <a:shade val="93000"/>
                <a:satMod val="130000"/>
              </a:srgbClr>
            </a:gs>
            <a:gs pos="100000">
              <a:srgbClr val="333399">
                <a:shade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a:off x="1971376" y="720627"/>
        <a:ext cx="134392" cy="146298"/>
      </dsp:txXfrm>
    </dsp:sp>
    <dsp:sp modelId="{819072A4-1B16-45FA-ADFB-D0F39D386F71}">
      <dsp:nvSpPr>
        <dsp:cNvPr id="0" name=""/>
        <dsp:cNvSpPr/>
      </dsp:nvSpPr>
      <dsp:spPr>
        <a:xfrm>
          <a:off x="2196826" y="682716"/>
          <a:ext cx="722461" cy="722461"/>
        </a:xfrm>
        <a:prstGeom prst="ellipse">
          <a:avLst/>
        </a:prstGeom>
        <a:gradFill rotWithShape="0">
          <a:gsLst>
            <a:gs pos="0">
              <a:srgbClr val="333399">
                <a:shade val="50000"/>
                <a:hueOff val="0"/>
                <a:satOff val="-9295"/>
                <a:lumOff val="15079"/>
                <a:alphaOff val="0"/>
                <a:shade val="51000"/>
                <a:satMod val="130000"/>
              </a:srgbClr>
            </a:gs>
            <a:gs pos="80000">
              <a:srgbClr val="333399">
                <a:shade val="50000"/>
                <a:hueOff val="0"/>
                <a:satOff val="-9295"/>
                <a:lumOff val="15079"/>
                <a:alphaOff val="0"/>
                <a:shade val="93000"/>
                <a:satMod val="130000"/>
              </a:srgbClr>
            </a:gs>
            <a:gs pos="100000">
              <a:srgbClr val="333399">
                <a:shade val="50000"/>
                <a:hueOff val="0"/>
                <a:satOff val="-9295"/>
                <a:lumOff val="1507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2. Uygulama</a:t>
          </a:r>
        </a:p>
      </dsp:txBody>
      <dsp:txXfrm>
        <a:off x="2302628" y="788518"/>
        <a:ext cx="510857" cy="510857"/>
      </dsp:txXfrm>
    </dsp:sp>
    <dsp:sp modelId="{E103DE4E-1F78-4F0A-8623-16131D493FCE}">
      <dsp:nvSpPr>
        <dsp:cNvPr id="0" name=""/>
        <dsp:cNvSpPr/>
      </dsp:nvSpPr>
      <dsp:spPr>
        <a:xfrm rot="4628571">
          <a:off x="2581538" y="1445489"/>
          <a:ext cx="191988" cy="243830"/>
        </a:xfrm>
        <a:prstGeom prst="rightArrow">
          <a:avLst>
            <a:gd name="adj1" fmla="val 60000"/>
            <a:gd name="adj2" fmla="val 50000"/>
          </a:avLst>
        </a:prstGeom>
        <a:gradFill rotWithShape="0">
          <a:gsLst>
            <a:gs pos="0">
              <a:srgbClr val="333399">
                <a:shade val="90000"/>
                <a:hueOff val="0"/>
                <a:satOff val="-8571"/>
                <a:lumOff val="11673"/>
                <a:alphaOff val="0"/>
                <a:shade val="51000"/>
                <a:satMod val="130000"/>
              </a:srgbClr>
            </a:gs>
            <a:gs pos="80000">
              <a:srgbClr val="333399">
                <a:shade val="90000"/>
                <a:hueOff val="0"/>
                <a:satOff val="-8571"/>
                <a:lumOff val="11673"/>
                <a:alphaOff val="0"/>
                <a:shade val="93000"/>
                <a:satMod val="130000"/>
              </a:srgbClr>
            </a:gs>
            <a:gs pos="100000">
              <a:srgbClr val="333399">
                <a:shade val="90000"/>
                <a:hueOff val="0"/>
                <a:satOff val="-8571"/>
                <a:lumOff val="116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a:off x="2603928" y="1466179"/>
        <a:ext cx="134392" cy="146298"/>
      </dsp:txXfrm>
    </dsp:sp>
    <dsp:sp modelId="{A27C2B2E-9F96-4A26-8700-9A59342EFBFA}">
      <dsp:nvSpPr>
        <dsp:cNvPr id="0" name=""/>
        <dsp:cNvSpPr/>
      </dsp:nvSpPr>
      <dsp:spPr>
        <a:xfrm>
          <a:off x="2438195" y="1740226"/>
          <a:ext cx="722461" cy="722461"/>
        </a:xfrm>
        <a:prstGeom prst="ellipse">
          <a:avLst/>
        </a:prstGeom>
        <a:gradFill rotWithShape="0">
          <a:gsLst>
            <a:gs pos="0">
              <a:srgbClr val="333399">
                <a:shade val="50000"/>
                <a:hueOff val="0"/>
                <a:satOff val="-18590"/>
                <a:lumOff val="30159"/>
                <a:alphaOff val="0"/>
                <a:shade val="51000"/>
                <a:satMod val="130000"/>
              </a:srgbClr>
            </a:gs>
            <a:gs pos="80000">
              <a:srgbClr val="333399">
                <a:shade val="50000"/>
                <a:hueOff val="0"/>
                <a:satOff val="-18590"/>
                <a:lumOff val="30159"/>
                <a:alphaOff val="0"/>
                <a:shade val="93000"/>
                <a:satMod val="130000"/>
              </a:srgbClr>
            </a:gs>
            <a:gs pos="100000">
              <a:srgbClr val="333399">
                <a:shade val="50000"/>
                <a:hueOff val="0"/>
                <a:satOff val="-18590"/>
                <a:lumOff val="301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3. Sektörle İşbirliği</a:t>
          </a:r>
        </a:p>
      </dsp:txBody>
      <dsp:txXfrm>
        <a:off x="2543997" y="1846028"/>
        <a:ext cx="510857" cy="510857"/>
      </dsp:txXfrm>
    </dsp:sp>
    <dsp:sp modelId="{1EF95E72-606B-4F1B-8C70-9DC6C2365EAE}">
      <dsp:nvSpPr>
        <dsp:cNvPr id="0" name=""/>
        <dsp:cNvSpPr/>
      </dsp:nvSpPr>
      <dsp:spPr>
        <a:xfrm rot="7714286">
          <a:off x="2368668" y="2399322"/>
          <a:ext cx="191988" cy="243830"/>
        </a:xfrm>
        <a:prstGeom prst="rightArrow">
          <a:avLst>
            <a:gd name="adj1" fmla="val 60000"/>
            <a:gd name="adj2" fmla="val 50000"/>
          </a:avLst>
        </a:prstGeom>
        <a:gradFill rotWithShape="0">
          <a:gsLst>
            <a:gs pos="0">
              <a:srgbClr val="333399">
                <a:shade val="90000"/>
                <a:hueOff val="0"/>
                <a:satOff val="-17142"/>
                <a:lumOff val="23346"/>
                <a:alphaOff val="0"/>
                <a:shade val="51000"/>
                <a:satMod val="130000"/>
              </a:srgbClr>
            </a:gs>
            <a:gs pos="80000">
              <a:srgbClr val="333399">
                <a:shade val="90000"/>
                <a:hueOff val="0"/>
                <a:satOff val="-17142"/>
                <a:lumOff val="23346"/>
                <a:alphaOff val="0"/>
                <a:shade val="93000"/>
                <a:satMod val="130000"/>
              </a:srgbClr>
            </a:gs>
            <a:gs pos="100000">
              <a:srgbClr val="333399">
                <a:shade val="90000"/>
                <a:hueOff val="0"/>
                <a:satOff val="-17142"/>
                <a:lumOff val="2334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rot="10800000">
        <a:off x="2415421" y="2425573"/>
        <a:ext cx="134392" cy="146298"/>
      </dsp:txXfrm>
    </dsp:sp>
    <dsp:sp modelId="{E7018CCA-8BEC-41A9-8BE4-BDF2C53B85D2}">
      <dsp:nvSpPr>
        <dsp:cNvPr id="0" name=""/>
        <dsp:cNvSpPr/>
      </dsp:nvSpPr>
      <dsp:spPr>
        <a:xfrm>
          <a:off x="1761893" y="2588283"/>
          <a:ext cx="722461" cy="722461"/>
        </a:xfrm>
        <a:prstGeom prst="ellipse">
          <a:avLst/>
        </a:prstGeom>
        <a:gradFill rotWithShape="0">
          <a:gsLst>
            <a:gs pos="0">
              <a:srgbClr val="333399">
                <a:shade val="50000"/>
                <a:hueOff val="0"/>
                <a:satOff val="-27885"/>
                <a:lumOff val="45238"/>
                <a:alphaOff val="0"/>
                <a:shade val="51000"/>
                <a:satMod val="130000"/>
              </a:srgbClr>
            </a:gs>
            <a:gs pos="80000">
              <a:srgbClr val="333399">
                <a:shade val="50000"/>
                <a:hueOff val="0"/>
                <a:satOff val="-27885"/>
                <a:lumOff val="45238"/>
                <a:alphaOff val="0"/>
                <a:shade val="93000"/>
                <a:satMod val="130000"/>
              </a:srgbClr>
            </a:gs>
            <a:gs pos="100000">
              <a:srgbClr val="333399">
                <a:shade val="50000"/>
                <a:hueOff val="0"/>
                <a:satOff val="-27885"/>
                <a:lumOff val="452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4. Prototip</a:t>
          </a:r>
        </a:p>
      </dsp:txBody>
      <dsp:txXfrm>
        <a:off x="1867695" y="2694085"/>
        <a:ext cx="510857" cy="510857"/>
      </dsp:txXfrm>
    </dsp:sp>
    <dsp:sp modelId="{678DC4A5-3CBA-4343-ACCD-86B29040EB61}">
      <dsp:nvSpPr>
        <dsp:cNvPr id="0" name=""/>
        <dsp:cNvSpPr/>
      </dsp:nvSpPr>
      <dsp:spPr>
        <a:xfrm rot="10800000">
          <a:off x="1490210" y="2827598"/>
          <a:ext cx="191988" cy="243830"/>
        </a:xfrm>
        <a:prstGeom prst="rightArrow">
          <a:avLst>
            <a:gd name="adj1" fmla="val 60000"/>
            <a:gd name="adj2" fmla="val 50000"/>
          </a:avLst>
        </a:prstGeom>
        <a:gradFill rotWithShape="0">
          <a:gsLst>
            <a:gs pos="0">
              <a:srgbClr val="333399">
                <a:shade val="90000"/>
                <a:hueOff val="0"/>
                <a:satOff val="-25713"/>
                <a:lumOff val="35019"/>
                <a:alphaOff val="0"/>
                <a:shade val="51000"/>
                <a:satMod val="130000"/>
              </a:srgbClr>
            </a:gs>
            <a:gs pos="80000">
              <a:srgbClr val="333399">
                <a:shade val="90000"/>
                <a:hueOff val="0"/>
                <a:satOff val="-25713"/>
                <a:lumOff val="35019"/>
                <a:alphaOff val="0"/>
                <a:shade val="93000"/>
                <a:satMod val="130000"/>
              </a:srgbClr>
            </a:gs>
            <a:gs pos="100000">
              <a:srgbClr val="333399">
                <a:shade val="90000"/>
                <a:hueOff val="0"/>
                <a:satOff val="-25713"/>
                <a:lumOff val="3501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rot="10800000">
        <a:off x="1547806" y="2876364"/>
        <a:ext cx="134392" cy="146298"/>
      </dsp:txXfrm>
    </dsp:sp>
    <dsp:sp modelId="{B3F05D5A-6899-4BA0-B6DE-4235C56F6448}">
      <dsp:nvSpPr>
        <dsp:cNvPr id="0" name=""/>
        <dsp:cNvSpPr/>
      </dsp:nvSpPr>
      <dsp:spPr>
        <a:xfrm>
          <a:off x="677187" y="2588283"/>
          <a:ext cx="722461" cy="722461"/>
        </a:xfrm>
        <a:prstGeom prst="ellipse">
          <a:avLst/>
        </a:prstGeom>
        <a:gradFill rotWithShape="0">
          <a:gsLst>
            <a:gs pos="0">
              <a:srgbClr val="333399">
                <a:shade val="50000"/>
                <a:hueOff val="0"/>
                <a:satOff val="-27885"/>
                <a:lumOff val="45238"/>
                <a:alphaOff val="0"/>
                <a:shade val="51000"/>
                <a:satMod val="130000"/>
              </a:srgbClr>
            </a:gs>
            <a:gs pos="80000">
              <a:srgbClr val="333399">
                <a:shade val="50000"/>
                <a:hueOff val="0"/>
                <a:satOff val="-27885"/>
                <a:lumOff val="45238"/>
                <a:alphaOff val="0"/>
                <a:shade val="93000"/>
                <a:satMod val="130000"/>
              </a:srgbClr>
            </a:gs>
            <a:gs pos="100000">
              <a:srgbClr val="333399">
                <a:shade val="50000"/>
                <a:hueOff val="0"/>
                <a:satOff val="-27885"/>
                <a:lumOff val="452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5. Sektörle İşbirliği</a:t>
          </a:r>
        </a:p>
      </dsp:txBody>
      <dsp:txXfrm>
        <a:off x="782989" y="2694085"/>
        <a:ext cx="510857" cy="510857"/>
      </dsp:txXfrm>
    </dsp:sp>
    <dsp:sp modelId="{B6F0AA91-14B0-43C4-967B-5B018E87B7FD}">
      <dsp:nvSpPr>
        <dsp:cNvPr id="0" name=""/>
        <dsp:cNvSpPr/>
      </dsp:nvSpPr>
      <dsp:spPr>
        <a:xfrm rot="13885714">
          <a:off x="607660" y="2407818"/>
          <a:ext cx="191988" cy="243830"/>
        </a:xfrm>
        <a:prstGeom prst="rightArrow">
          <a:avLst>
            <a:gd name="adj1" fmla="val 60000"/>
            <a:gd name="adj2" fmla="val 50000"/>
          </a:avLst>
        </a:prstGeom>
        <a:gradFill rotWithShape="0">
          <a:gsLst>
            <a:gs pos="0">
              <a:srgbClr val="333399">
                <a:shade val="90000"/>
                <a:hueOff val="0"/>
                <a:satOff val="-25713"/>
                <a:lumOff val="35019"/>
                <a:alphaOff val="0"/>
                <a:shade val="51000"/>
                <a:satMod val="130000"/>
              </a:srgbClr>
            </a:gs>
            <a:gs pos="80000">
              <a:srgbClr val="333399">
                <a:shade val="90000"/>
                <a:hueOff val="0"/>
                <a:satOff val="-25713"/>
                <a:lumOff val="35019"/>
                <a:alphaOff val="0"/>
                <a:shade val="93000"/>
                <a:satMod val="130000"/>
              </a:srgbClr>
            </a:gs>
            <a:gs pos="100000">
              <a:srgbClr val="333399">
                <a:shade val="90000"/>
                <a:hueOff val="0"/>
                <a:satOff val="-25713"/>
                <a:lumOff val="3501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rot="10800000">
        <a:off x="654413" y="2479099"/>
        <a:ext cx="134392" cy="146298"/>
      </dsp:txXfrm>
    </dsp:sp>
    <dsp:sp modelId="{1D4388B0-900D-4407-8F64-6C6EED8297B3}">
      <dsp:nvSpPr>
        <dsp:cNvPr id="0" name=""/>
        <dsp:cNvSpPr/>
      </dsp:nvSpPr>
      <dsp:spPr>
        <a:xfrm>
          <a:off x="885" y="1740226"/>
          <a:ext cx="722461" cy="722461"/>
        </a:xfrm>
        <a:prstGeom prst="ellipse">
          <a:avLst/>
        </a:prstGeom>
        <a:gradFill rotWithShape="0">
          <a:gsLst>
            <a:gs pos="0">
              <a:srgbClr val="333399">
                <a:shade val="50000"/>
                <a:hueOff val="0"/>
                <a:satOff val="-18590"/>
                <a:lumOff val="30159"/>
                <a:alphaOff val="0"/>
                <a:shade val="51000"/>
                <a:satMod val="130000"/>
              </a:srgbClr>
            </a:gs>
            <a:gs pos="80000">
              <a:srgbClr val="333399">
                <a:shade val="50000"/>
                <a:hueOff val="0"/>
                <a:satOff val="-18590"/>
                <a:lumOff val="30159"/>
                <a:alphaOff val="0"/>
                <a:shade val="93000"/>
                <a:satMod val="130000"/>
              </a:srgbClr>
            </a:gs>
            <a:gs pos="100000">
              <a:srgbClr val="333399">
                <a:shade val="50000"/>
                <a:hueOff val="0"/>
                <a:satOff val="-18590"/>
                <a:lumOff val="301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6. Optimizasyon</a:t>
          </a:r>
        </a:p>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Validasyon</a:t>
          </a:r>
        </a:p>
      </dsp:txBody>
      <dsp:txXfrm>
        <a:off x="106687" y="1846028"/>
        <a:ext cx="510857" cy="510857"/>
      </dsp:txXfrm>
    </dsp:sp>
    <dsp:sp modelId="{ACD7FD3C-F54F-4915-9180-D56063F79294}">
      <dsp:nvSpPr>
        <dsp:cNvPr id="0" name=""/>
        <dsp:cNvSpPr/>
      </dsp:nvSpPr>
      <dsp:spPr>
        <a:xfrm rot="16971429">
          <a:off x="385597" y="1456084"/>
          <a:ext cx="191988" cy="243830"/>
        </a:xfrm>
        <a:prstGeom prst="rightArrow">
          <a:avLst>
            <a:gd name="adj1" fmla="val 60000"/>
            <a:gd name="adj2" fmla="val 50000"/>
          </a:avLst>
        </a:prstGeom>
        <a:gradFill rotWithShape="0">
          <a:gsLst>
            <a:gs pos="0">
              <a:srgbClr val="333399">
                <a:shade val="90000"/>
                <a:hueOff val="0"/>
                <a:satOff val="-17142"/>
                <a:lumOff val="23346"/>
                <a:alphaOff val="0"/>
                <a:shade val="51000"/>
                <a:satMod val="130000"/>
              </a:srgbClr>
            </a:gs>
            <a:gs pos="80000">
              <a:srgbClr val="333399">
                <a:shade val="90000"/>
                <a:hueOff val="0"/>
                <a:satOff val="-17142"/>
                <a:lumOff val="23346"/>
                <a:alphaOff val="0"/>
                <a:shade val="93000"/>
                <a:satMod val="130000"/>
              </a:srgbClr>
            </a:gs>
            <a:gs pos="100000">
              <a:srgbClr val="333399">
                <a:shade val="90000"/>
                <a:hueOff val="0"/>
                <a:satOff val="-17142"/>
                <a:lumOff val="2334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a:off x="407987" y="1532926"/>
        <a:ext cx="134392" cy="146298"/>
      </dsp:txXfrm>
    </dsp:sp>
    <dsp:sp modelId="{28371BD5-2453-4508-AA8B-5B0C76C5D128}">
      <dsp:nvSpPr>
        <dsp:cNvPr id="0" name=""/>
        <dsp:cNvSpPr/>
      </dsp:nvSpPr>
      <dsp:spPr>
        <a:xfrm>
          <a:off x="242254" y="682716"/>
          <a:ext cx="722461" cy="722461"/>
        </a:xfrm>
        <a:prstGeom prst="ellipse">
          <a:avLst/>
        </a:prstGeom>
        <a:gradFill rotWithShape="0">
          <a:gsLst>
            <a:gs pos="0">
              <a:srgbClr val="333399">
                <a:shade val="50000"/>
                <a:hueOff val="0"/>
                <a:satOff val="-9295"/>
                <a:lumOff val="15079"/>
                <a:alphaOff val="0"/>
                <a:shade val="51000"/>
                <a:satMod val="130000"/>
              </a:srgbClr>
            </a:gs>
            <a:gs pos="80000">
              <a:srgbClr val="333399">
                <a:shade val="50000"/>
                <a:hueOff val="0"/>
                <a:satOff val="-9295"/>
                <a:lumOff val="15079"/>
                <a:alphaOff val="0"/>
                <a:shade val="93000"/>
                <a:satMod val="130000"/>
              </a:srgbClr>
            </a:gs>
            <a:gs pos="100000">
              <a:srgbClr val="333399">
                <a:shade val="50000"/>
                <a:hueOff val="0"/>
                <a:satOff val="-9295"/>
                <a:lumOff val="1507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r>
            <a:rPr lang="tr-TR" sz="600" kern="1200" dirty="0">
              <a:solidFill>
                <a:srgbClr val="FFFFFF"/>
              </a:solidFill>
              <a:latin typeface="Corbel" panose="020B0503020204020204" pitchFamily="34" charset="0"/>
              <a:ea typeface="+mn-ea"/>
              <a:cs typeface="+mn-cs"/>
            </a:rPr>
            <a:t>7. Ürün</a:t>
          </a:r>
        </a:p>
      </dsp:txBody>
      <dsp:txXfrm>
        <a:off x="348056" y="788518"/>
        <a:ext cx="510857" cy="510857"/>
      </dsp:txXfrm>
    </dsp:sp>
    <dsp:sp modelId="{66F740DA-4824-445B-B07B-3CB6EF2EE255}">
      <dsp:nvSpPr>
        <dsp:cNvPr id="0" name=""/>
        <dsp:cNvSpPr/>
      </dsp:nvSpPr>
      <dsp:spPr>
        <a:xfrm rot="20057143">
          <a:off x="991238" y="689072"/>
          <a:ext cx="191988" cy="243830"/>
        </a:xfrm>
        <a:prstGeom prst="rightArrow">
          <a:avLst>
            <a:gd name="adj1" fmla="val 60000"/>
            <a:gd name="adj2" fmla="val 50000"/>
          </a:avLst>
        </a:prstGeom>
        <a:gradFill rotWithShape="0">
          <a:gsLst>
            <a:gs pos="0">
              <a:srgbClr val="333399">
                <a:shade val="90000"/>
                <a:hueOff val="0"/>
                <a:satOff val="-8571"/>
                <a:lumOff val="11673"/>
                <a:alphaOff val="0"/>
                <a:shade val="51000"/>
                <a:satMod val="130000"/>
              </a:srgbClr>
            </a:gs>
            <a:gs pos="80000">
              <a:srgbClr val="333399">
                <a:shade val="90000"/>
                <a:hueOff val="0"/>
                <a:satOff val="-8571"/>
                <a:lumOff val="11673"/>
                <a:alphaOff val="0"/>
                <a:shade val="93000"/>
                <a:satMod val="130000"/>
              </a:srgbClr>
            </a:gs>
            <a:gs pos="100000">
              <a:srgbClr val="333399">
                <a:shade val="90000"/>
                <a:hueOff val="0"/>
                <a:satOff val="-8571"/>
                <a:lumOff val="116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buNone/>
          </a:pPr>
          <a:endParaRPr lang="tr-TR" sz="500" kern="1200" dirty="0">
            <a:solidFill>
              <a:srgbClr val="FFFFFF"/>
            </a:solidFill>
            <a:latin typeface="Corbel" panose="020B0503020204020204" pitchFamily="34" charset="0"/>
            <a:ea typeface="+mn-ea"/>
            <a:cs typeface="+mn-cs"/>
          </a:endParaRPr>
        </a:p>
      </dsp:txBody>
      <dsp:txXfrm>
        <a:off x="994090" y="750333"/>
        <a:ext cx="134392" cy="1462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0" dirty="0"/>
          </a:p>
        </p:txBody>
      </p:sp>
      <p:sp>
        <p:nvSpPr>
          <p:cNvPr id="4" name="Slide Number Placeholder 3"/>
          <p:cNvSpPr>
            <a:spLocks noGrp="1"/>
          </p:cNvSpPr>
          <p:nvPr>
            <p:ph type="sldNum" sz="quarter" idx="10"/>
          </p:nvPr>
        </p:nvSpPr>
        <p:spPr/>
        <p:txBody>
          <a:bodyPr/>
          <a:lstStyle/>
          <a:p>
            <a:fld id="{DFF05A60-74D3-46A0-9B91-DB1B220B7172}" type="slidenum">
              <a:rPr lang="tr-TR" smtClean="0"/>
              <a:t>2</a:t>
            </a:fld>
            <a:endParaRPr lang="tr-TR"/>
          </a:p>
        </p:txBody>
      </p:sp>
    </p:spTree>
    <p:extLst>
      <p:ext uri="{BB962C8B-B14F-4D97-AF65-F5344CB8AC3E}">
        <p14:creationId xmlns:p14="http://schemas.microsoft.com/office/powerpoint/2010/main" val="27174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42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21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970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a:prstGeom prst="rect">
            <a:avLst/>
          </a:prstGeom>
        </p:spPr>
        <p:txBody>
          <a:bodyPr anchor="b"/>
          <a:lstStyle>
            <a:lvl1pPr algn="ctr">
              <a:defRPr sz="4961"/>
            </a:lvl1pPr>
          </a:lstStyle>
          <a:p>
            <a:r>
              <a:rPr lang="en-US"/>
              <a:t>Click to edit Master title style</a:t>
            </a:r>
            <a:endParaRPr lang="tr-TR"/>
          </a:p>
        </p:txBody>
      </p:sp>
      <p:sp>
        <p:nvSpPr>
          <p:cNvPr id="3" name="Subtitle 2"/>
          <p:cNvSpPr>
            <a:spLocks noGrp="1"/>
          </p:cNvSpPr>
          <p:nvPr>
            <p:ph type="subTitle" idx="1"/>
          </p:nvPr>
        </p:nvSpPr>
        <p:spPr>
          <a:xfrm>
            <a:off x="1260078" y="2978352"/>
            <a:ext cx="7560469" cy="1369070"/>
          </a:xfrm>
          <a:prstGeom prst="rect">
            <a:avLst/>
          </a:prstGeo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tr-TR"/>
          </a:p>
        </p:txBody>
      </p:sp>
      <p:sp>
        <p:nvSpPr>
          <p:cNvPr id="4" name="Date Placeholder 3"/>
          <p:cNvSpPr>
            <a:spLocks noGrp="1"/>
          </p:cNvSpPr>
          <p:nvPr>
            <p:ph type="dt" sz="half" idx="10"/>
          </p:nvPr>
        </p:nvSpPr>
        <p:spPr>
          <a:xfrm>
            <a:off x="693043" y="5255760"/>
            <a:ext cx="2268141" cy="301904"/>
          </a:xfrm>
          <a:prstGeom prst="rect">
            <a:avLst/>
          </a:prstGeom>
        </p:spPr>
        <p:txBody>
          <a:bodyPr/>
          <a:lstStyle/>
          <a:p>
            <a:fld id="{C33BA485-2D97-46B3-B013-15D74F9D76C3}" type="datetimeFigureOut">
              <a:rPr lang="tr-TR" smtClean="0"/>
              <a:t>7.12.2023</a:t>
            </a:fld>
            <a:endParaRPr lang="tr-TR"/>
          </a:p>
        </p:txBody>
      </p:sp>
      <p:sp>
        <p:nvSpPr>
          <p:cNvPr id="5" name="Footer Placeholder 4"/>
          <p:cNvSpPr>
            <a:spLocks noGrp="1"/>
          </p:cNvSpPr>
          <p:nvPr>
            <p:ph type="ftr" sz="quarter" idx="11"/>
          </p:nvPr>
        </p:nvSpPr>
        <p:spPr>
          <a:xfrm>
            <a:off x="3339207" y="5255760"/>
            <a:ext cx="3402211" cy="301904"/>
          </a:xfrm>
          <a:prstGeom prst="rect">
            <a:avLst/>
          </a:prstGeom>
        </p:spPr>
        <p:txBody>
          <a:bodyPr/>
          <a:lstStyle/>
          <a:p>
            <a:endParaRPr lang="tr-TR"/>
          </a:p>
        </p:txBody>
      </p:sp>
      <p:sp>
        <p:nvSpPr>
          <p:cNvPr id="6" name="Slide Number Placeholder 5"/>
          <p:cNvSpPr>
            <a:spLocks noGrp="1"/>
          </p:cNvSpPr>
          <p:nvPr>
            <p:ph type="sldNum" sz="quarter" idx="12"/>
          </p:nvPr>
        </p:nvSpPr>
        <p:spPr>
          <a:xfrm>
            <a:off x="7119441" y="5255760"/>
            <a:ext cx="2268141" cy="301904"/>
          </a:xfrm>
          <a:prstGeom prst="rect">
            <a:avLst/>
          </a:prstGeom>
        </p:spPr>
        <p:txBody>
          <a:bodyPr/>
          <a:lstStyle/>
          <a:p>
            <a:fld id="{127A48F9-E1D0-43AB-B2CC-543D2CC3208E}" type="slidenum">
              <a:rPr lang="tr-TR" smtClean="0"/>
              <a:t>‹#›</a:t>
            </a:fld>
            <a:endParaRPr lang="tr-TR"/>
          </a:p>
        </p:txBody>
      </p:sp>
    </p:spTree>
    <p:extLst>
      <p:ext uri="{BB962C8B-B14F-4D97-AF65-F5344CB8AC3E}">
        <p14:creationId xmlns:p14="http://schemas.microsoft.com/office/powerpoint/2010/main" val="72757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37"/>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1"/>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1"/>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3"/>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A88EA38F-8B75-454F-8615-BABE34B32BA0}"/>
              </a:ext>
            </a:extLst>
          </p:cNvPr>
          <p:cNvSpPr>
            <a:spLocks noGrp="1" noChangeArrowheads="1"/>
          </p:cNvSpPr>
          <p:nvPr>
            <p:ph type="dt" sz="half" idx="10"/>
          </p:nvPr>
        </p:nvSpPr>
        <p:spPr>
          <a:ln/>
        </p:spPr>
        <p:txBody>
          <a:bodyPr/>
          <a:lstStyle>
            <a:lvl1pPr>
              <a:defRPr/>
            </a:lvl1pPr>
          </a:lstStyle>
          <a:p>
            <a:pPr>
              <a:defRPr/>
            </a:pPr>
            <a:fld id="{D3813523-7208-4407-973D-11084396F5EC}" type="datetime1">
              <a:rPr lang="en-US"/>
              <a:pPr>
                <a:defRPr/>
              </a:pPr>
              <a:t>12/7/2023</a:t>
            </a:fld>
            <a:endParaRPr lang="tr-TR"/>
          </a:p>
        </p:txBody>
      </p:sp>
      <p:sp>
        <p:nvSpPr>
          <p:cNvPr id="5" name="Rectangle 5">
            <a:extLst>
              <a:ext uri="{FF2B5EF4-FFF2-40B4-BE49-F238E27FC236}">
                <a16:creationId xmlns:a16="http://schemas.microsoft.com/office/drawing/2014/main" id="{2C038301-1631-4B76-8E99-910B361BDEB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20850AB-221E-4C56-B2B4-FB96FBE7E0A1}"/>
              </a:ext>
            </a:extLst>
          </p:cNvPr>
          <p:cNvSpPr>
            <a:spLocks noGrp="1" noChangeArrowheads="1"/>
          </p:cNvSpPr>
          <p:nvPr>
            <p:ph type="sldNum" sz="quarter" idx="12"/>
          </p:nvPr>
        </p:nvSpPr>
        <p:spPr>
          <a:ln/>
        </p:spPr>
        <p:txBody>
          <a:bodyPr/>
          <a:lstStyle>
            <a:lvl1pPr>
              <a:defRPr/>
            </a:lvl1pPr>
          </a:lstStyle>
          <a:p>
            <a:pPr>
              <a:defRPr/>
            </a:pPr>
            <a:fld id="{5DE20D57-5BA2-4620-B044-38462E48B9D2}" type="slidenum">
              <a:rPr lang="tr-TR" altLang="tr-TR"/>
              <a:pPr>
                <a:defRPr/>
              </a:pPr>
              <a:t>‹#›</a:t>
            </a:fld>
            <a:endParaRPr lang="tr-TR" altLang="tr-TR"/>
          </a:p>
        </p:txBody>
      </p:sp>
    </p:spTree>
    <p:extLst>
      <p:ext uri="{BB962C8B-B14F-4D97-AF65-F5344CB8AC3E}">
        <p14:creationId xmlns:p14="http://schemas.microsoft.com/office/powerpoint/2010/main" val="35419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87" r:id="rId9"/>
    <p:sldLayoutId id="214748368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https://lh7-us.googleusercontent.com/bS6dL9X0mcZF_Ls505qiMGc5bnDVG6wik8ucd2K-XV_XY0GL5qTXJyymkn1GsVKhjKK7D809ju37OmJrD2aJcG2DF9YGrtgLqweDZlQxKf7Yf-hqsTMzTpu-xoi0svYoH-e1cB6uPYQZ0X1Jrri3GQ" TargetMode="External"/><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https://lh7-us.googleusercontent.com/x8-mrFAdVOjXC-VJdu0J6okpQ98_gI2sCi3qo5evwlgFyV3S-e7tmYY4dWvBvaqZ9f43wn2CwZrzVzpGGNeBMT669MfrhQAKrS0H87zKIt1PkjL86W6oRqc22M6PS_0Uze_zWv1jX8PjzXNv4bTmTQ" TargetMode="Externa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https://lh7-us.googleusercontent.com/CP0ShIyz661oEntw6fivC4uTcg6VYeaT1FtFXjCUROiNcFGI6_sF5_vxkCn7JMOO1_abQVN-5m95o71GZh-NBBT1kbdISW7MTfRLIwf0mNPUIS0e1GXSW_fVhfrfvaAL7yh5Kt4kymD76oQ8sq1zRA" TargetMode="External"/><Relationship Id="rId20" Type="http://schemas.openxmlformats.org/officeDocument/2006/relationships/image" Target="https://lh7-us.googleusercontent.com/Iu6yHRHCRJr7BRoKmv4a7gviAWaJUguh5ruFmeeWEUptBPQgA7PsyMxpPEtBMYvtIqFcWu9WsQV3UhXdhpSCLlb3LRim3hezv5UQAai3dZS8dw_z5YzWgTXyZJf5Prj9En60QhMMYjzPVPNL6p19aA" TargetMode="Externa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jpeg"/><Relationship Id="rId23" Type="http://schemas.openxmlformats.org/officeDocument/2006/relationships/image" Target="../media/image16.png"/><Relationship Id="rId10" Type="http://schemas.openxmlformats.org/officeDocument/2006/relationships/image" Target="https://lh7-us.googleusercontent.com/EQBeiE9hSmL3mnumrjcxxbD7Qk3r66zJpw-yJQy7aHp6ognfaOzclMfrBOADF11j9t3qvBx5TgDmYyqNNYpXBnJ-1INgB9hdh05Jr1dhrf_jbjRVDnWRLiKiL9jkpmjrdOQb-3st6Ssa8h3xQD3VgQ" TargetMode="External"/><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https://lh7-us.googleusercontent.com/GyHWbXkxuHYeCTOWasBRjxNBZgalPLE4HEpya2LB5r_CdM6cWo5eXQxHQBIXJSRZsiRedSb-0OwrVIpkrMZV3IMQ7Bz6AHgM75kn3tKsIO8WdKv9B_6GnzIvnnxuXNnai-dhqg03eP-tjqoHt-TC7Q" TargetMode="External"/><Relationship Id="rId2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2.png"/><Relationship Id="rId21" Type="http://schemas.openxmlformats.org/officeDocument/2006/relationships/image" Target="../media/image29.jpeg"/><Relationship Id="rId7" Type="http://schemas.openxmlformats.org/officeDocument/2006/relationships/diagramColors" Target="../diagrams/colors1.xml"/><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diagramQuickStyle" Target="../diagrams/quickStyle1.xml"/><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diagramLayout" Target="../diagrams/layout1.xml"/><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diagramData" Target="../diagrams/data1.xml"/><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4.jpeg"/><Relationship Id="rId4" Type="http://schemas.openxmlformats.org/officeDocument/2006/relationships/image" Target="../media/image3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0080625" cy="2819400"/>
          </a:xfrm>
          <a:prstGeom prst="rect">
            <a:avLst/>
          </a:prstGeom>
        </p:spPr>
      </p:pic>
      <p:sp>
        <p:nvSpPr>
          <p:cNvPr id="6" name="Google Shape;117;p1"/>
          <p:cNvSpPr/>
          <p:nvPr/>
        </p:nvSpPr>
        <p:spPr>
          <a:xfrm>
            <a:off x="2662309" y="3024803"/>
            <a:ext cx="5038130" cy="2197307"/>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1700" b="1" i="0" u="none" strike="noStrike" kern="0" cap="none" spc="0" normalizeH="0" baseline="0" noProof="0" dirty="0">
                <a:ln>
                  <a:noFill/>
                </a:ln>
                <a:solidFill>
                  <a:srgbClr val="1F497D"/>
                </a:solidFill>
                <a:effectLst/>
                <a:uLnTx/>
                <a:uFillTx/>
                <a:latin typeface="Arial"/>
                <a:ea typeface="Arial"/>
                <a:cs typeface="Arial"/>
                <a:sym typeface="Arial"/>
              </a:rPr>
              <a:t>Gıda Arzı Güvenliği Çerçevesinde Su Ürünlerinde Yenilikçi ve Sürdürülebilir Uygulamalar</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tr-TR" sz="1700" b="1" dirty="0">
                <a:solidFill>
                  <a:srgbClr val="1F497D"/>
                </a:solidFill>
              </a:rPr>
              <a:t>TR.AQUA</a:t>
            </a:r>
            <a:endParaRPr lang="tr-TR" dirty="0"/>
          </a:p>
          <a:p>
            <a:pPr marL="0" marR="0" lvl="0" indent="0" algn="ctr" rtl="0">
              <a:lnSpc>
                <a:spcPct val="150000"/>
              </a:lnSpc>
              <a:spcBef>
                <a:spcPts val="600"/>
              </a:spcBef>
              <a:spcAft>
                <a:spcPts val="0"/>
              </a:spcAft>
              <a:buNone/>
            </a:pPr>
            <a:endParaRPr sz="2000" b="1" i="0" u="none" strike="noStrike" cap="none" dirty="0">
              <a:solidFill>
                <a:schemeClr val="dk2"/>
              </a:solidFill>
              <a:latin typeface="Arial"/>
              <a:ea typeface="Arial"/>
              <a:cs typeface="Arial"/>
              <a:sym typeface="Arial"/>
            </a:endParaRPr>
          </a:p>
        </p:txBody>
      </p:sp>
      <p:sp>
        <p:nvSpPr>
          <p:cNvPr id="8" name="Google Shape;125;p1"/>
          <p:cNvSpPr/>
          <p:nvPr/>
        </p:nvSpPr>
        <p:spPr>
          <a:xfrm>
            <a:off x="3241143" y="5226794"/>
            <a:ext cx="3868479"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lvl="0" algn="ctr"/>
            <a:r>
              <a:rPr lang="tr-TR" sz="1600" b="1" dirty="0">
                <a:solidFill>
                  <a:srgbClr val="1F497D"/>
                </a:solidFill>
              </a:rPr>
              <a:t>Platform Başlangıç Tarihi :15/05/2023 </a:t>
            </a:r>
            <a:endParaRPr lang="en-US" b="1" dirty="0">
              <a:solidFill>
                <a:srgbClr val="7F7F7F"/>
              </a:solidFill>
              <a:sym typeface="Arial"/>
            </a:endParaRPr>
          </a:p>
        </p:txBody>
      </p:sp>
      <p:sp>
        <p:nvSpPr>
          <p:cNvPr id="9" name="Title 1"/>
          <p:cNvSpPr txBox="1">
            <a:spLocks/>
          </p:cNvSpPr>
          <p:nvPr/>
        </p:nvSpPr>
        <p:spPr bwMode="auto">
          <a:xfrm>
            <a:off x="2197134" y="4352389"/>
            <a:ext cx="5600203" cy="7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05" tIns="37802" rIns="75605" bIns="37802" numCol="1" anchor="ctr" anchorCtr="0" compatLnSpc="1">
            <a:prstTxWarp prst="textNoShape">
              <a:avLst/>
            </a:prstTxWarp>
            <a:noAutofit/>
          </a:bodyPr>
          <a:lstStyle>
            <a:lvl1pPr algn="ctr" rtl="0" eaLnBrk="0" fontAlgn="base" hangingPunct="0">
              <a:spcBef>
                <a:spcPct val="0"/>
              </a:spcBef>
              <a:spcAft>
                <a:spcPct val="0"/>
              </a:spcAft>
              <a:defRPr sz="4800" b="1" kern="1200">
                <a:solidFill>
                  <a:schemeClr val="accent2">
                    <a:lumMod val="50000"/>
                  </a:schemeClr>
                </a:solidFill>
                <a:latin typeface="Futura Bk BT" pitchFamily="34" charset="0"/>
                <a:ea typeface="MS PGothic" pitchFamily="34" charset="-128"/>
                <a:cs typeface="MS PGothic" charset="0"/>
              </a:defRPr>
            </a:lvl1pPr>
            <a:lvl2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2pPr>
            <a:lvl3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3pPr>
            <a:lvl4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4pPr>
            <a:lvl5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5pPr>
            <a:lvl6pPr marL="457200" algn="l" rtl="0" fontAlgn="base">
              <a:spcBef>
                <a:spcPct val="0"/>
              </a:spcBef>
              <a:spcAft>
                <a:spcPct val="0"/>
              </a:spcAft>
              <a:defRPr sz="3200" b="1">
                <a:solidFill>
                  <a:schemeClr val="bg1"/>
                </a:solidFill>
                <a:latin typeface="Futura Bk BT"/>
              </a:defRPr>
            </a:lvl6pPr>
            <a:lvl7pPr marL="914400" algn="l" rtl="0" fontAlgn="base">
              <a:spcBef>
                <a:spcPct val="0"/>
              </a:spcBef>
              <a:spcAft>
                <a:spcPct val="0"/>
              </a:spcAft>
              <a:defRPr sz="3200" b="1">
                <a:solidFill>
                  <a:schemeClr val="bg1"/>
                </a:solidFill>
                <a:latin typeface="Futura Bk BT"/>
              </a:defRPr>
            </a:lvl7pPr>
            <a:lvl8pPr marL="1371600" algn="l" rtl="0" fontAlgn="base">
              <a:spcBef>
                <a:spcPct val="0"/>
              </a:spcBef>
              <a:spcAft>
                <a:spcPct val="0"/>
              </a:spcAft>
              <a:defRPr sz="3200" b="1">
                <a:solidFill>
                  <a:schemeClr val="bg1"/>
                </a:solidFill>
                <a:latin typeface="Futura Bk BT"/>
              </a:defRPr>
            </a:lvl8pPr>
            <a:lvl9pPr marL="1828800" algn="l" rtl="0" fontAlgn="base">
              <a:spcBef>
                <a:spcPct val="0"/>
              </a:spcBef>
              <a:spcAft>
                <a:spcPct val="0"/>
              </a:spcAft>
              <a:defRPr sz="3200" b="1">
                <a:solidFill>
                  <a:schemeClr val="bg1"/>
                </a:solidFill>
                <a:latin typeface="Futura Bk BT"/>
              </a:defRPr>
            </a:lvl9pPr>
          </a:lstStyle>
          <a:p>
            <a:pPr lvl="0">
              <a:lnSpc>
                <a:spcPct val="150000"/>
              </a:lnSpc>
              <a:spcBef>
                <a:spcPts val="0"/>
              </a:spcBef>
              <a:spcAft>
                <a:spcPts val="0"/>
              </a:spcAft>
            </a:pPr>
            <a:endParaRPr lang="tr-TR" sz="1600" dirty="0">
              <a:solidFill>
                <a:schemeClr val="dk2"/>
              </a:solidFill>
              <a:latin typeface="Arial"/>
              <a:ea typeface="Arial"/>
              <a:cs typeface="Arial"/>
            </a:endParaRPr>
          </a:p>
          <a:p>
            <a:pPr lvl="0">
              <a:lnSpc>
                <a:spcPct val="150000"/>
              </a:lnSpc>
              <a:spcBef>
                <a:spcPts val="0"/>
              </a:spcBef>
              <a:spcAft>
                <a:spcPts val="0"/>
              </a:spcAft>
            </a:pPr>
            <a:endParaRPr lang="tr-TR" sz="1600" dirty="0">
              <a:solidFill>
                <a:schemeClr val="dk2"/>
              </a:solidFill>
              <a:latin typeface="Arial"/>
              <a:ea typeface="Arial"/>
              <a:cs typeface="Arial"/>
            </a:endParaRPr>
          </a:p>
          <a:p>
            <a:pPr lvl="0">
              <a:lnSpc>
                <a:spcPct val="150000"/>
              </a:lnSpc>
              <a:spcBef>
                <a:spcPts val="0"/>
              </a:spcBef>
              <a:spcAft>
                <a:spcPts val="0"/>
              </a:spcAft>
            </a:pPr>
            <a:r>
              <a:rPr lang="tr-TR" sz="1600" dirty="0">
                <a:solidFill>
                  <a:schemeClr val="dk2"/>
                </a:solidFill>
                <a:latin typeface="Arial"/>
                <a:ea typeface="Arial"/>
                <a:cs typeface="Arial"/>
              </a:rPr>
              <a:t>     Prof.Dr. Emre KESKİN</a:t>
            </a:r>
          </a:p>
          <a:p>
            <a:pPr lvl="0">
              <a:lnSpc>
                <a:spcPct val="150000"/>
              </a:lnSpc>
              <a:spcBef>
                <a:spcPts val="0"/>
              </a:spcBef>
              <a:spcAft>
                <a:spcPts val="0"/>
              </a:spcAft>
            </a:pPr>
            <a:r>
              <a:rPr lang="tr-TR" sz="1600" dirty="0">
                <a:solidFill>
                  <a:schemeClr val="dk2"/>
                </a:solidFill>
                <a:latin typeface="Arial"/>
                <a:ea typeface="Arial"/>
                <a:cs typeface="Arial"/>
              </a:rPr>
              <a:t>     APYÖK </a:t>
            </a:r>
            <a:endParaRPr lang="tr-TR" sz="1600" dirty="0"/>
          </a:p>
          <a:p>
            <a:pPr defTabSz="756026">
              <a:buClrTx/>
              <a:defRPr/>
            </a:pPr>
            <a:endParaRPr lang="tr-TR" sz="1600" b="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6B300667-5107-4FD1-8F98-289AEBFCED73}"/>
              </a:ext>
            </a:extLst>
          </p:cNvPr>
          <p:cNvPicPr>
            <a:picLocks noChangeAspect="1"/>
          </p:cNvPicPr>
          <p:nvPr/>
        </p:nvPicPr>
        <p:blipFill>
          <a:blip r:embed="rId3"/>
          <a:stretch>
            <a:fillRect/>
          </a:stretch>
        </p:blipFill>
        <p:spPr>
          <a:xfrm>
            <a:off x="8112591" y="3401915"/>
            <a:ext cx="1222089" cy="1135416"/>
          </a:xfrm>
          <a:prstGeom prst="rect">
            <a:avLst/>
          </a:prstGeom>
        </p:spPr>
      </p:pic>
    </p:spTree>
    <p:extLst>
      <p:ext uri="{BB962C8B-B14F-4D97-AF65-F5344CB8AC3E}">
        <p14:creationId xmlns:p14="http://schemas.microsoft.com/office/powerpoint/2010/main" val="382332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895544" y="1144874"/>
            <a:ext cx="5988191" cy="108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05" tIns="37802" rIns="75605" bIns="37802" numCol="1" anchor="ctr" anchorCtr="0" compatLnSpc="1">
            <a:prstTxWarp prst="textNoShape">
              <a:avLst/>
            </a:prstTxWarp>
            <a:spAutoFit/>
          </a:bodyPr>
          <a:lstStyle/>
          <a:p>
            <a:pPr lvl="0" algn="ctr" eaLnBrk="0" fontAlgn="base" hangingPunct="0">
              <a:spcBef>
                <a:spcPct val="0"/>
              </a:spcBef>
              <a:spcAft>
                <a:spcPct val="0"/>
              </a:spcAft>
            </a:pPr>
            <a:endParaRPr lang="tr-TR" altLang="tr-TR" sz="1800" b="1" dirty="0">
              <a:solidFill>
                <a:srgbClr val="FF0000"/>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endParaRPr>
          </a:p>
          <a:p>
            <a:pPr lvl="0" algn="ctr" eaLnBrk="0" fontAlgn="base" hangingPunct="0">
              <a:spcBef>
                <a:spcPct val="0"/>
              </a:spcBef>
              <a:spcAft>
                <a:spcPct val="0"/>
              </a:spcAft>
            </a:pPr>
            <a:r>
              <a:rPr lang="tr-TR" altLang="tr-TR" sz="1800" b="1" dirty="0">
                <a:solidFill>
                  <a:srgbClr val="FF0000"/>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TR.AQUA </a:t>
            </a:r>
            <a:r>
              <a:rPr lang="tr-TR" altLang="tr-TR" sz="1800" b="1" dirty="0">
                <a:solidFill>
                  <a:srgbClr val="FF0000"/>
                </a:solidFill>
                <a:latin typeface="Arial" panose="020B0604020202020204" pitchFamily="34" charset="0"/>
                <a:ea typeface="Calibri" panose="020F0502020204030204" pitchFamily="34" charset="0"/>
                <a:cs typeface="Arial" panose="020B0604020202020204" pitchFamily="34" charset="0"/>
              </a:rPr>
              <a:t>Takımı</a:t>
            </a:r>
          </a:p>
          <a:p>
            <a:pPr lvl="0" algn="ctr" eaLnBrk="0" fontAlgn="base" hangingPunct="0">
              <a:spcBef>
                <a:spcPct val="0"/>
              </a:spcBef>
              <a:spcAft>
                <a:spcPct val="0"/>
              </a:spcAft>
            </a:pPr>
            <a:endParaRPr lang="tr-TR" altLang="tr-TR" sz="1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ctr" eaLnBrk="0" fontAlgn="base" hangingPunct="0">
              <a:spcBef>
                <a:spcPct val="0"/>
              </a:spcBef>
              <a:spcAft>
                <a:spcPct val="0"/>
              </a:spcAft>
            </a:pPr>
            <a:endParaRPr lang="tr-TR" altLang="tr-TR" sz="1158" b="1" dirty="0">
              <a:solidFill>
                <a:srgbClr val="0432FF"/>
              </a:solidFill>
              <a:latin typeface="Arial" panose="020B0604020202020204" pitchFamily="34" charset="0"/>
              <a:ea typeface="Calibri" panose="020F0502020204030204" pitchFamily="34" charset="0"/>
              <a:cs typeface="Arial" panose="020B0604020202020204" pitchFamily="34" charset="0"/>
            </a:endParaRPr>
          </a:p>
        </p:txBody>
      </p:sp>
      <p:sp>
        <p:nvSpPr>
          <p:cNvPr id="18" name="Google Shape;187;p5">
            <a:extLst>
              <a:ext uri="{FF2B5EF4-FFF2-40B4-BE49-F238E27FC236}">
                <a16:creationId xmlns:a16="http://schemas.microsoft.com/office/drawing/2014/main" id="{8E9CFB58-2FEF-C082-BACD-B2EE7A4FE0B0}"/>
              </a:ext>
            </a:extLst>
          </p:cNvPr>
          <p:cNvSpPr/>
          <p:nvPr/>
        </p:nvSpPr>
        <p:spPr>
          <a:xfrm>
            <a:off x="0" y="-801"/>
            <a:ext cx="9221492"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2200" b="1" dirty="0">
                <a:solidFill>
                  <a:srgbClr val="C00000"/>
                </a:solidFill>
                <a:latin typeface="Arial"/>
                <a:ea typeface="Arial"/>
                <a:cs typeface="Arial"/>
                <a:sym typeface="Arial"/>
              </a:rPr>
              <a:t>TR.AQUA PLATFORMU KÜNYESİ-1</a:t>
            </a:r>
            <a:endParaRPr lang="en-US" sz="2200" b="1" dirty="0">
              <a:solidFill>
                <a:srgbClr val="C00000"/>
              </a:solidFill>
              <a:latin typeface="Arial"/>
              <a:ea typeface="Arial"/>
              <a:cs typeface="Arial"/>
              <a:sym typeface="Arial"/>
            </a:endParaRPr>
          </a:p>
        </p:txBody>
      </p:sp>
      <p:sp>
        <p:nvSpPr>
          <p:cNvPr id="20" name="TextBox 5">
            <a:extLst>
              <a:ext uri="{FF2B5EF4-FFF2-40B4-BE49-F238E27FC236}">
                <a16:creationId xmlns:a16="http://schemas.microsoft.com/office/drawing/2014/main" id="{D371407A-1A87-CFA6-B8EC-21A5A3C3EA68}"/>
              </a:ext>
            </a:extLst>
          </p:cNvPr>
          <p:cNvSpPr txBox="1"/>
          <p:nvPr/>
        </p:nvSpPr>
        <p:spPr>
          <a:xfrm>
            <a:off x="1532938" y="523551"/>
            <a:ext cx="6652143" cy="923330"/>
          </a:xfrm>
          <a:prstGeom prst="rect">
            <a:avLst/>
          </a:prstGeom>
          <a:solidFill>
            <a:schemeClr val="accent1">
              <a:lumMod val="20000"/>
              <a:lumOff val="80000"/>
            </a:schemeClr>
          </a:solidFill>
        </p:spPr>
        <p:txBody>
          <a:bodyPr wrap="square" rtlCol="0">
            <a:spAutoFit/>
          </a:bodyPr>
          <a:lstStyle/>
          <a:p>
            <a:pPr algn="ctr">
              <a:defRPr/>
            </a:pPr>
            <a:r>
              <a:rPr lang="tr-TR" sz="1800" kern="1200" dirty="0">
                <a:solidFill>
                  <a:srgbClr val="FF0000"/>
                </a:solidFill>
                <a:latin typeface="Calibri" panose="020F0502020204030204" pitchFamily="34" charset="0"/>
                <a:cs typeface="Calibri" panose="020F0502020204030204" pitchFamily="34" charset="0"/>
              </a:rPr>
              <a:t>TEMA: </a:t>
            </a:r>
            <a:r>
              <a:rPr lang="tr-TR" sz="1800" kern="1200" dirty="0">
                <a:solidFill>
                  <a:srgbClr val="242D5D"/>
                </a:solidFill>
                <a:latin typeface="Calibri" panose="020F0502020204030204" pitchFamily="34" charset="0"/>
                <a:cs typeface="Calibri" panose="020F0502020204030204" pitchFamily="34" charset="0"/>
              </a:rPr>
              <a:t>“gıda arzı güvenliği çerçevesinde su ürünlerinde son teknoloji genomik tekniklerin kullanıldığı yenilikçi ve sürdürülebilir uygulamaların gerçekleştirilmesi”</a:t>
            </a:r>
          </a:p>
        </p:txBody>
      </p:sp>
      <p:sp>
        <p:nvSpPr>
          <p:cNvPr id="2" name="Dikdörtgen 1"/>
          <p:cNvSpPr/>
          <p:nvPr/>
        </p:nvSpPr>
        <p:spPr>
          <a:xfrm>
            <a:off x="-24087" y="5455106"/>
            <a:ext cx="3246402" cy="215444"/>
          </a:xfrm>
          <a:prstGeom prst="rect">
            <a:avLst/>
          </a:prstGeom>
        </p:spPr>
        <p:txBody>
          <a:bodyPr wrap="none">
            <a:spAutoFit/>
          </a:bodyPr>
          <a:lstStyle/>
          <a:p>
            <a:r>
              <a:rPr lang="tr-TR" sz="800" b="1" dirty="0">
                <a:latin typeface="Arial" panose="020B0604020202020204" pitchFamily="34" charset="0"/>
                <a:cs typeface="Arial" panose="020B0604020202020204" pitchFamily="34" charset="0"/>
              </a:rPr>
              <a:t>Not: APYK:</a:t>
            </a:r>
            <a:r>
              <a:rPr lang="tr-TR" sz="800" dirty="0">
                <a:latin typeface="Arial" panose="020B0604020202020204" pitchFamily="34" charset="0"/>
                <a:cs typeface="Arial" panose="020B0604020202020204" pitchFamily="34" charset="0"/>
              </a:rPr>
              <a:t> </a:t>
            </a:r>
            <a:r>
              <a:rPr lang="tr-TR" sz="800" b="1" dirty="0">
                <a:latin typeface="Arial" panose="020B0604020202020204" pitchFamily="34" charset="0"/>
                <a:cs typeface="Arial" panose="020B0604020202020204" pitchFamily="34" charset="0"/>
              </a:rPr>
              <a:t>ARAŞTIRMA PROGRAMI YÜRÜTÜCÜSÜ KURULUŞ </a:t>
            </a:r>
            <a:endParaRPr lang="tr-TR" dirty="0"/>
          </a:p>
        </p:txBody>
      </p:sp>
      <p:pic>
        <p:nvPicPr>
          <p:cNvPr id="24" name="Resim 23">
            <a:extLst>
              <a:ext uri="{FF2B5EF4-FFF2-40B4-BE49-F238E27FC236}">
                <a16:creationId xmlns:a16="http://schemas.microsoft.com/office/drawing/2014/main" id="{A8778E78-96C4-43CA-8481-1B92E1BD6C2E}"/>
              </a:ext>
            </a:extLst>
          </p:cNvPr>
          <p:cNvPicPr>
            <a:picLocks noChangeAspect="1"/>
          </p:cNvPicPr>
          <p:nvPr/>
        </p:nvPicPr>
        <p:blipFill>
          <a:blip r:embed="rId3"/>
          <a:stretch>
            <a:fillRect/>
          </a:stretch>
        </p:blipFill>
        <p:spPr>
          <a:xfrm>
            <a:off x="9116529" y="69367"/>
            <a:ext cx="800476" cy="726136"/>
          </a:xfrm>
          <a:prstGeom prst="rect">
            <a:avLst/>
          </a:prstGeom>
        </p:spPr>
      </p:pic>
      <p:graphicFrame>
        <p:nvGraphicFramePr>
          <p:cNvPr id="37" name="Tablo 36">
            <a:extLst>
              <a:ext uri="{FF2B5EF4-FFF2-40B4-BE49-F238E27FC236}">
                <a16:creationId xmlns:a16="http://schemas.microsoft.com/office/drawing/2014/main" id="{38B9A0FD-C354-4346-AD11-DAB60095A355}"/>
              </a:ext>
            </a:extLst>
          </p:cNvPr>
          <p:cNvGraphicFramePr>
            <a:graphicFrameLocks noGrp="1"/>
          </p:cNvGraphicFramePr>
          <p:nvPr>
            <p:extLst>
              <p:ext uri="{D42A27DB-BD31-4B8C-83A1-F6EECF244321}">
                <p14:modId xmlns:p14="http://schemas.microsoft.com/office/powerpoint/2010/main" val="1306877563"/>
              </p:ext>
            </p:extLst>
          </p:nvPr>
        </p:nvGraphicFramePr>
        <p:xfrm>
          <a:off x="214192" y="2237305"/>
          <a:ext cx="3539704" cy="2920878"/>
        </p:xfrm>
        <a:graphic>
          <a:graphicData uri="http://schemas.openxmlformats.org/drawingml/2006/table">
            <a:tbl>
              <a:tblPr firstRow="1" firstCol="1" bandRow="1">
                <a:tableStyleId>{69E1FEB5-7C09-48A6-B9C1-540F4E4C23CF}</a:tableStyleId>
              </a:tblPr>
              <a:tblGrid>
                <a:gridCol w="1449141">
                  <a:extLst>
                    <a:ext uri="{9D8B030D-6E8A-4147-A177-3AD203B41FA5}">
                      <a16:colId xmlns:a16="http://schemas.microsoft.com/office/drawing/2014/main" val="166037038"/>
                    </a:ext>
                  </a:extLst>
                </a:gridCol>
                <a:gridCol w="2090563">
                  <a:extLst>
                    <a:ext uri="{9D8B030D-6E8A-4147-A177-3AD203B41FA5}">
                      <a16:colId xmlns:a16="http://schemas.microsoft.com/office/drawing/2014/main" val="955774384"/>
                    </a:ext>
                  </a:extLst>
                </a:gridCol>
              </a:tblGrid>
              <a:tr h="413000">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APYK1</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TÜBİTAK MAM</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746575"/>
                  </a:ext>
                </a:extLst>
              </a:tr>
              <a:tr h="452304">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APYK2</a:t>
                      </a:r>
                      <a:br>
                        <a:rPr lang="en-US" sz="700" b="0" dirty="0">
                          <a:effectLst/>
                          <a:latin typeface="Arial" panose="020B0604020202020204" pitchFamily="34" charset="0"/>
                          <a:cs typeface="Arial" panose="020B0604020202020204" pitchFamily="34" charset="0"/>
                        </a:rPr>
                      </a:b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TAGEM Akdeniz </a:t>
                      </a:r>
                      <a:r>
                        <a:rPr lang="en-US" sz="700" b="0" dirty="0" err="1">
                          <a:effectLst/>
                          <a:latin typeface="Arial" panose="020B0604020202020204" pitchFamily="34" charset="0"/>
                          <a:cs typeface="Arial" panose="020B0604020202020204" pitchFamily="34" charset="0"/>
                        </a:rPr>
                        <a:t>Su</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Ürünleri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Üretme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Eğitim</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Enstitüsü</a:t>
                      </a:r>
                      <a:r>
                        <a:rPr lang="en-US" sz="700" b="0" dirty="0">
                          <a:effectLst/>
                          <a:latin typeface="Arial" panose="020B0604020202020204" pitchFamily="34" charset="0"/>
                          <a:cs typeface="Arial" panose="020B0604020202020204" pitchFamily="34" charset="0"/>
                        </a:rPr>
                        <a:t> (AKSAM)</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617199"/>
                  </a:ext>
                </a:extLst>
              </a:tr>
              <a:tr h="327314">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APYK3</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ANATOLIA </a:t>
                      </a:r>
                      <a:r>
                        <a:rPr lang="en-US" sz="700" b="0" dirty="0" err="1">
                          <a:effectLst/>
                          <a:latin typeface="Arial" panose="020B0604020202020204" pitchFamily="34" charset="0"/>
                          <a:cs typeface="Arial" panose="020B0604020202020204" pitchFamily="34" charset="0"/>
                        </a:rPr>
                        <a:t>Tanı</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Biyoteknoloji</a:t>
                      </a:r>
                      <a:r>
                        <a:rPr lang="en-US" sz="700" b="0" dirty="0">
                          <a:effectLst/>
                          <a:latin typeface="Arial" panose="020B0604020202020204" pitchFamily="34" charset="0"/>
                          <a:cs typeface="Arial" panose="020B0604020202020204" pitchFamily="34" charset="0"/>
                        </a:rPr>
                        <a:t> A.Ş</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468339"/>
                  </a:ext>
                </a:extLst>
              </a:tr>
              <a:tr h="452304">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APYK4</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INTERGEN </a:t>
                      </a:r>
                      <a:r>
                        <a:rPr lang="en-US" sz="700" b="0" dirty="0" err="1">
                          <a:effectLst/>
                          <a:latin typeface="Arial" panose="020B0604020202020204" pitchFamily="34" charset="0"/>
                          <a:cs typeface="Arial" panose="020B0604020202020204" pitchFamily="34" charset="0"/>
                        </a:rPr>
                        <a:t>Genetik</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Nadir </a:t>
                      </a:r>
                      <a:r>
                        <a:rPr lang="en-US" sz="700" b="0" dirty="0" err="1">
                          <a:effectLst/>
                          <a:latin typeface="Arial" panose="020B0604020202020204" pitchFamily="34" charset="0"/>
                          <a:cs typeface="Arial" panose="020B0604020202020204" pitchFamily="34" charset="0"/>
                        </a:rPr>
                        <a:t>Hastalıklar</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Tanı</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&amp;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4464055"/>
                  </a:ext>
                </a:extLst>
              </a:tr>
              <a:tr h="387718">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APYK5</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err="1">
                          <a:effectLst/>
                          <a:latin typeface="Arial" panose="020B0604020202020204" pitchFamily="34" charset="0"/>
                          <a:cs typeface="Arial" panose="020B0604020202020204" pitchFamily="34" charset="0"/>
                        </a:rPr>
                        <a:t>Çukurova</a:t>
                      </a:r>
                      <a:r>
                        <a:rPr lang="en-US" sz="700" b="0" dirty="0">
                          <a:effectLst/>
                          <a:latin typeface="Arial" panose="020B0604020202020204" pitchFamily="34" charset="0"/>
                          <a:cs typeface="Arial" panose="020B0604020202020204" pitchFamily="34" charset="0"/>
                        </a:rPr>
                        <a:t> Üniversitesi </a:t>
                      </a:r>
                      <a:br>
                        <a:rPr lang="en-US" sz="700" b="0" dirty="0">
                          <a:effectLst/>
                          <a:latin typeface="Arial" panose="020B0604020202020204" pitchFamily="34" charset="0"/>
                          <a:cs typeface="Arial" panose="020B0604020202020204" pitchFamily="34" charset="0"/>
                        </a:rPr>
                      </a:br>
                      <a:r>
                        <a:rPr lang="en-US" sz="700" b="0" dirty="0">
                          <a:effectLst/>
                          <a:latin typeface="Arial" panose="020B0604020202020204" pitchFamily="34" charset="0"/>
                          <a:cs typeface="Arial" panose="020B0604020202020204" pitchFamily="34" charset="0"/>
                        </a:rPr>
                        <a:t>Biyoteknoloji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2019127"/>
                  </a:ext>
                </a:extLst>
              </a:tr>
              <a:tr h="397109">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a:effectLst/>
                          <a:latin typeface="Arial" panose="020B0604020202020204" pitchFamily="34" charset="0"/>
                          <a:cs typeface="Arial" panose="020B0604020202020204" pitchFamily="34" charset="0"/>
                        </a:rPr>
                        <a:t>APYK6</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err="1">
                          <a:effectLst/>
                          <a:latin typeface="Arial" panose="020B0604020202020204" pitchFamily="34" charset="0"/>
                          <a:cs typeface="Arial" panose="020B0604020202020204" pitchFamily="34" charset="0"/>
                        </a:rPr>
                        <a:t>Isparta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Uygulamalı</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Bilimler</a:t>
                      </a:r>
                      <a:r>
                        <a:rPr lang="en-US" sz="700" b="0" dirty="0">
                          <a:effectLst/>
                          <a:latin typeface="Arial" panose="020B0604020202020204" pitchFamily="34" charset="0"/>
                          <a:cs typeface="Arial" panose="020B0604020202020204" pitchFamily="34" charset="0"/>
                        </a:rPr>
                        <a:t>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Su</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Ürünleri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2405922"/>
                  </a:ext>
                </a:extLst>
              </a:tr>
              <a:tr h="397109">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a:effectLst/>
                          <a:latin typeface="Arial" panose="020B0604020202020204" pitchFamily="34" charset="0"/>
                          <a:cs typeface="Arial" panose="020B0604020202020204" pitchFamily="34" charset="0"/>
                        </a:rPr>
                        <a:t>APYK7</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err="1">
                          <a:effectLst/>
                          <a:latin typeface="Arial" panose="020B0604020202020204" pitchFamily="34" charset="0"/>
                          <a:cs typeface="Arial" panose="020B0604020202020204" pitchFamily="34" charset="0"/>
                        </a:rPr>
                        <a:t>Tokat</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Gaziosmanpaşa</a:t>
                      </a:r>
                      <a:r>
                        <a:rPr lang="en-US" sz="700" b="0" dirty="0">
                          <a:effectLst/>
                          <a:latin typeface="Arial" panose="020B0604020202020204" pitchFamily="34" charset="0"/>
                          <a:cs typeface="Arial" panose="020B0604020202020204" pitchFamily="34" charset="0"/>
                        </a:rPr>
                        <a:t>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Tarımsal</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3467163"/>
                  </a:ext>
                </a:extLst>
              </a:tr>
            </a:tbl>
          </a:graphicData>
        </a:graphic>
      </p:graphicFrame>
      <p:pic>
        <p:nvPicPr>
          <p:cNvPr id="43" name="Resim 42">
            <a:extLst>
              <a:ext uri="{FF2B5EF4-FFF2-40B4-BE49-F238E27FC236}">
                <a16:creationId xmlns:a16="http://schemas.microsoft.com/office/drawing/2014/main" id="{BED09862-94A9-419D-BA48-D8F29151C196}"/>
              </a:ext>
            </a:extLst>
          </p:cNvPr>
          <p:cNvPicPr>
            <a:picLocks/>
          </p:cNvPicPr>
          <p:nvPr/>
        </p:nvPicPr>
        <p:blipFill>
          <a:blip r:embed="rId4"/>
          <a:stretch>
            <a:fillRect/>
          </a:stretch>
        </p:blipFill>
        <p:spPr>
          <a:xfrm>
            <a:off x="4058429" y="2169873"/>
            <a:ext cx="360000" cy="328038"/>
          </a:xfrm>
          <a:prstGeom prst="rect">
            <a:avLst/>
          </a:prstGeom>
        </p:spPr>
      </p:pic>
      <p:pic>
        <p:nvPicPr>
          <p:cNvPr id="47" name="Resim 46">
            <a:extLst>
              <a:ext uri="{FF2B5EF4-FFF2-40B4-BE49-F238E27FC236}">
                <a16:creationId xmlns:a16="http://schemas.microsoft.com/office/drawing/2014/main" id="{2187E914-EDBB-40DB-A9F8-C1199952AF83}"/>
              </a:ext>
            </a:extLst>
          </p:cNvPr>
          <p:cNvPicPr>
            <a:picLocks/>
          </p:cNvPicPr>
          <p:nvPr/>
        </p:nvPicPr>
        <p:blipFill>
          <a:blip r:embed="rId5"/>
          <a:stretch>
            <a:fillRect/>
          </a:stretch>
        </p:blipFill>
        <p:spPr>
          <a:xfrm>
            <a:off x="4042920" y="2619702"/>
            <a:ext cx="360000" cy="328038"/>
          </a:xfrm>
          <a:prstGeom prst="rect">
            <a:avLst/>
          </a:prstGeom>
        </p:spPr>
      </p:pic>
      <p:pic>
        <p:nvPicPr>
          <p:cNvPr id="49" name="Resim 48">
            <a:extLst>
              <a:ext uri="{FF2B5EF4-FFF2-40B4-BE49-F238E27FC236}">
                <a16:creationId xmlns:a16="http://schemas.microsoft.com/office/drawing/2014/main" id="{4EDDDBFF-C133-480F-9716-758D0EC792B8}"/>
              </a:ext>
            </a:extLst>
          </p:cNvPr>
          <p:cNvPicPr>
            <a:picLocks noChangeAspect="1"/>
          </p:cNvPicPr>
          <p:nvPr/>
        </p:nvPicPr>
        <p:blipFill>
          <a:blip r:embed="rId6"/>
          <a:stretch>
            <a:fillRect/>
          </a:stretch>
        </p:blipFill>
        <p:spPr>
          <a:xfrm>
            <a:off x="3882113" y="3151150"/>
            <a:ext cx="822478" cy="201940"/>
          </a:xfrm>
          <a:prstGeom prst="rect">
            <a:avLst/>
          </a:prstGeom>
        </p:spPr>
      </p:pic>
      <p:pic>
        <p:nvPicPr>
          <p:cNvPr id="51" name="Resim 50">
            <a:extLst>
              <a:ext uri="{FF2B5EF4-FFF2-40B4-BE49-F238E27FC236}">
                <a16:creationId xmlns:a16="http://schemas.microsoft.com/office/drawing/2014/main" id="{5155741C-1F7A-4114-8153-2EF318B8EF7E}"/>
              </a:ext>
            </a:extLst>
          </p:cNvPr>
          <p:cNvPicPr>
            <a:picLocks noChangeAspect="1"/>
          </p:cNvPicPr>
          <p:nvPr/>
        </p:nvPicPr>
        <p:blipFill>
          <a:blip r:embed="rId7"/>
          <a:stretch>
            <a:fillRect/>
          </a:stretch>
        </p:blipFill>
        <p:spPr>
          <a:xfrm>
            <a:off x="3792107" y="3495448"/>
            <a:ext cx="981170" cy="277546"/>
          </a:xfrm>
          <a:prstGeom prst="rect">
            <a:avLst/>
          </a:prstGeom>
        </p:spPr>
      </p:pic>
      <p:pic>
        <p:nvPicPr>
          <p:cNvPr id="53" name="Resim 52">
            <a:extLst>
              <a:ext uri="{FF2B5EF4-FFF2-40B4-BE49-F238E27FC236}">
                <a16:creationId xmlns:a16="http://schemas.microsoft.com/office/drawing/2014/main" id="{15E76FDD-EBA5-4DD1-B2CC-67735BDFA72B}"/>
              </a:ext>
            </a:extLst>
          </p:cNvPr>
          <p:cNvPicPr>
            <a:picLocks/>
          </p:cNvPicPr>
          <p:nvPr/>
        </p:nvPicPr>
        <p:blipFill>
          <a:blip r:embed="rId8"/>
          <a:stretch>
            <a:fillRect/>
          </a:stretch>
        </p:blipFill>
        <p:spPr>
          <a:xfrm>
            <a:off x="3998033" y="3884747"/>
            <a:ext cx="360000" cy="328038"/>
          </a:xfrm>
          <a:prstGeom prst="rect">
            <a:avLst/>
          </a:prstGeom>
        </p:spPr>
      </p:pic>
      <p:graphicFrame>
        <p:nvGraphicFramePr>
          <p:cNvPr id="54" name="Tablo 53">
            <a:extLst>
              <a:ext uri="{FF2B5EF4-FFF2-40B4-BE49-F238E27FC236}">
                <a16:creationId xmlns:a16="http://schemas.microsoft.com/office/drawing/2014/main" id="{C61E56CD-0BA9-4B6B-BDC1-5C6FE765048B}"/>
              </a:ext>
            </a:extLst>
          </p:cNvPr>
          <p:cNvGraphicFramePr>
            <a:graphicFrameLocks noGrp="1"/>
          </p:cNvGraphicFramePr>
          <p:nvPr>
            <p:extLst>
              <p:ext uri="{D42A27DB-BD31-4B8C-83A1-F6EECF244321}">
                <p14:modId xmlns:p14="http://schemas.microsoft.com/office/powerpoint/2010/main" val="1340772481"/>
              </p:ext>
            </p:extLst>
          </p:nvPr>
        </p:nvGraphicFramePr>
        <p:xfrm>
          <a:off x="4904623" y="2205789"/>
          <a:ext cx="3820769" cy="2648224"/>
        </p:xfrm>
        <a:graphic>
          <a:graphicData uri="http://schemas.openxmlformats.org/drawingml/2006/table">
            <a:tbl>
              <a:tblPr firstRow="1" firstCol="1" bandRow="1">
                <a:tableStyleId>{69E1FEB5-7C09-48A6-B9C1-540F4E4C23CF}</a:tableStyleId>
              </a:tblPr>
              <a:tblGrid>
                <a:gridCol w="1661715">
                  <a:extLst>
                    <a:ext uri="{9D8B030D-6E8A-4147-A177-3AD203B41FA5}">
                      <a16:colId xmlns:a16="http://schemas.microsoft.com/office/drawing/2014/main" val="806313563"/>
                    </a:ext>
                  </a:extLst>
                </a:gridCol>
                <a:gridCol w="2159054">
                  <a:extLst>
                    <a:ext uri="{9D8B030D-6E8A-4147-A177-3AD203B41FA5}">
                      <a16:colId xmlns:a16="http://schemas.microsoft.com/office/drawing/2014/main" val="1168590063"/>
                    </a:ext>
                  </a:extLst>
                </a:gridCol>
              </a:tblGrid>
              <a:tr h="521598">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APYK8</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Karadeniz Teknik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Merkezi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Laboratuvarı</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2724959"/>
                  </a:ext>
                </a:extLst>
              </a:tr>
              <a:tr h="407620">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APYK9</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err="1">
                          <a:effectLst/>
                          <a:latin typeface="Arial" panose="020B0604020202020204" pitchFamily="34" charset="0"/>
                          <a:cs typeface="Arial" panose="020B0604020202020204" pitchFamily="34" charset="0"/>
                        </a:rPr>
                        <a:t>Yalova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Üniversitesi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Bilim</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Teknoloji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793743"/>
                  </a:ext>
                </a:extLst>
              </a:tr>
              <a:tr h="545825">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APYK10</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Atatürk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Doğu</a:t>
                      </a:r>
                      <a:r>
                        <a:rPr lang="en-US" sz="700" b="0" dirty="0">
                          <a:effectLst/>
                          <a:latin typeface="Arial" panose="020B0604020202020204" pitchFamily="34" charset="0"/>
                          <a:cs typeface="Arial" panose="020B0604020202020204" pitchFamily="34" charset="0"/>
                        </a:rPr>
                        <a:t> Anadolu </a:t>
                      </a:r>
                      <a:r>
                        <a:rPr lang="en-US" sz="700" b="0" dirty="0" err="1">
                          <a:effectLst/>
                          <a:latin typeface="Arial" panose="020B0604020202020204" pitchFamily="34" charset="0"/>
                          <a:cs typeface="Arial" panose="020B0604020202020204" pitchFamily="34" charset="0"/>
                        </a:rPr>
                        <a:t>Yüksek</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Teknoloji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129725"/>
                  </a:ext>
                </a:extLst>
              </a:tr>
              <a:tr h="485498">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a:effectLst/>
                          <a:latin typeface="Arial" panose="020B0604020202020204" pitchFamily="34" charset="0"/>
                          <a:cs typeface="Arial" panose="020B0604020202020204" pitchFamily="34" charset="0"/>
                        </a:rPr>
                        <a:t>APYK11</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err="1">
                          <a:effectLst/>
                          <a:latin typeface="Arial" panose="020B0604020202020204" pitchFamily="34" charset="0"/>
                          <a:cs typeface="Arial" panose="020B0604020202020204" pitchFamily="34" charset="0"/>
                        </a:rPr>
                        <a:t>Muğla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Sıtkı</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Koçman</a:t>
                      </a:r>
                      <a:r>
                        <a:rPr lang="en-US" sz="700" b="0" dirty="0">
                          <a:effectLst/>
                          <a:latin typeface="Arial" panose="020B0604020202020204" pitchFamily="34" charset="0"/>
                          <a:cs typeface="Arial" panose="020B0604020202020204" pitchFamily="34" charset="0"/>
                        </a:rPr>
                        <a:t> Üniversitesi </a:t>
                      </a:r>
                      <a:br>
                        <a:rPr lang="en-US" sz="700" b="0" dirty="0">
                          <a:effectLst/>
                          <a:latin typeface="Arial" panose="020B0604020202020204" pitchFamily="34" charset="0"/>
                          <a:cs typeface="Arial" panose="020B0604020202020204" pitchFamily="34" charset="0"/>
                        </a:rPr>
                      </a:br>
                      <a:r>
                        <a:rPr lang="en-US" sz="700" b="0" dirty="0">
                          <a:effectLst/>
                          <a:latin typeface="Arial" panose="020B0604020202020204" pitchFamily="34" charset="0"/>
                          <a:cs typeface="Arial" panose="020B0604020202020204" pitchFamily="34" charset="0"/>
                        </a:rPr>
                        <a:t>Biyoteknoloji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063006"/>
                  </a:ext>
                </a:extLst>
              </a:tr>
              <a:tr h="368108">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APYK12</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err="1">
                          <a:effectLst/>
                          <a:latin typeface="Arial" panose="020B0604020202020204" pitchFamily="34" charset="0"/>
                          <a:cs typeface="Arial" panose="020B0604020202020204" pitchFamily="34" charset="0"/>
                        </a:rPr>
                        <a:t>Sağlık</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Bilimleri</a:t>
                      </a:r>
                      <a:r>
                        <a:rPr lang="en-US" sz="700" b="0" dirty="0">
                          <a:effectLst/>
                          <a:latin typeface="Arial" panose="020B0604020202020204" pitchFamily="34" charset="0"/>
                          <a:cs typeface="Arial" panose="020B0604020202020204" pitchFamily="34" charset="0"/>
                        </a:rPr>
                        <a:t>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Deneysel</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Tıp</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704938"/>
                  </a:ext>
                </a:extLst>
              </a:tr>
              <a:tr h="319575">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US" sz="700" b="0" dirty="0">
                          <a:effectLst/>
                          <a:latin typeface="Arial" panose="020B0604020202020204" pitchFamily="34" charset="0"/>
                          <a:cs typeface="Arial" panose="020B0604020202020204" pitchFamily="34" charset="0"/>
                        </a:rPr>
                        <a:t>APYK13</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İlgili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Altyapısı</a:t>
                      </a:r>
                      <a:r>
                        <a:rPr lang="en-US" sz="700" b="0" dirty="0">
                          <a:effectLst/>
                          <a:latin typeface="Arial" panose="020B0604020202020204" pitchFamily="34" charset="0"/>
                          <a:cs typeface="Arial" panose="020B0604020202020204" pitchFamily="34" charset="0"/>
                        </a:rPr>
                        <a:t>:</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Anadolu Üniversitesi</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Stratejik</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Araştırmalar</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2382771"/>
                  </a:ext>
                </a:extLst>
              </a:tr>
            </a:tbl>
          </a:graphicData>
        </a:graphic>
      </p:graphicFrame>
      <p:pic>
        <p:nvPicPr>
          <p:cNvPr id="1101" name="Picture 77" descr="Tokat Gaziosmanpaşa Üniversitesi Tarımsal Uygulama ve Araştırma Merkezi">
            <a:extLst>
              <a:ext uri="{FF2B5EF4-FFF2-40B4-BE49-F238E27FC236}">
                <a16:creationId xmlns:a16="http://schemas.microsoft.com/office/drawing/2014/main" id="{B992C475-C4F8-41BA-B389-BEAFDE77FB40}"/>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819802" y="4703213"/>
            <a:ext cx="1069837" cy="369432"/>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171A1AC-12ED-4AF0-BAB2-4148F6265330}"/>
              </a:ext>
            </a:extLst>
          </p:cNvPr>
          <p:cNvPicPr>
            <a:picLocks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8767003" y="2210124"/>
            <a:ext cx="652438"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Bilim ve Teknoloji Uygulama ve Araştırma Merkezi">
            <a:extLst>
              <a:ext uri="{FF2B5EF4-FFF2-40B4-BE49-F238E27FC236}">
                <a16:creationId xmlns:a16="http://schemas.microsoft.com/office/drawing/2014/main" id="{1EB86013-AA94-4D22-9454-61FA8EA9A7CA}"/>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8811348" y="2631613"/>
            <a:ext cx="800476" cy="316127"/>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DAYTAM (@ataunidaytam) / Twitter">
            <a:extLst>
              <a:ext uri="{FF2B5EF4-FFF2-40B4-BE49-F238E27FC236}">
                <a16:creationId xmlns:a16="http://schemas.microsoft.com/office/drawing/2014/main" id="{16FE1902-5A6E-4900-A5D5-F01D787888F9}"/>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8828823" y="3092801"/>
            <a:ext cx="391262" cy="375902"/>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Üniversite Logosu">
            <a:extLst>
              <a:ext uri="{FF2B5EF4-FFF2-40B4-BE49-F238E27FC236}">
                <a16:creationId xmlns:a16="http://schemas.microsoft.com/office/drawing/2014/main" id="{708F4407-4078-4976-9C33-169DDA5FB0E6}"/>
              </a:ext>
            </a:extLst>
          </p:cNvPr>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8830230" y="3658368"/>
            <a:ext cx="391262" cy="375902"/>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a:extLst>
              <a:ext uri="{FF2B5EF4-FFF2-40B4-BE49-F238E27FC236}">
                <a16:creationId xmlns:a16="http://schemas.microsoft.com/office/drawing/2014/main" id="{FE00E1C8-8E2D-4560-85DD-B7E10FEB80AF}"/>
              </a:ext>
            </a:extLst>
          </p:cNvPr>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8621189" y="4139191"/>
            <a:ext cx="766207" cy="2765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863A8754-A1C7-5EF1-CE39-4A6DD4B78537}"/>
              </a:ext>
            </a:extLst>
          </p:cNvPr>
          <p:cNvGraphicFramePr>
            <a:graphicFrameLocks noGrp="1"/>
          </p:cNvGraphicFramePr>
          <p:nvPr>
            <p:extLst>
              <p:ext uri="{D42A27DB-BD31-4B8C-83A1-F6EECF244321}">
                <p14:modId xmlns:p14="http://schemas.microsoft.com/office/powerpoint/2010/main" val="929478963"/>
              </p:ext>
            </p:extLst>
          </p:nvPr>
        </p:nvGraphicFramePr>
        <p:xfrm>
          <a:off x="2164674" y="1827136"/>
          <a:ext cx="5079833" cy="292395"/>
        </p:xfrm>
        <a:graphic>
          <a:graphicData uri="http://schemas.openxmlformats.org/drawingml/2006/table">
            <a:tbl>
              <a:tblPr firstRow="1" firstCol="1" bandRow="1">
                <a:tableStyleId>{69E1FEB5-7C09-48A6-B9C1-540F4E4C23CF}</a:tableStyleId>
              </a:tblPr>
              <a:tblGrid>
                <a:gridCol w="2396727">
                  <a:extLst>
                    <a:ext uri="{9D8B030D-6E8A-4147-A177-3AD203B41FA5}">
                      <a16:colId xmlns:a16="http://schemas.microsoft.com/office/drawing/2014/main" val="1593181238"/>
                    </a:ext>
                  </a:extLst>
                </a:gridCol>
                <a:gridCol w="2683106">
                  <a:extLst>
                    <a:ext uri="{9D8B030D-6E8A-4147-A177-3AD203B41FA5}">
                      <a16:colId xmlns:a16="http://schemas.microsoft.com/office/drawing/2014/main" val="1236651317"/>
                    </a:ext>
                  </a:extLst>
                </a:gridCol>
              </a:tblGrid>
              <a:tr h="292395">
                <a:tc>
                  <a:txBody>
                    <a:bodyPr/>
                    <a:lstStyle/>
                    <a:p>
                      <a:pPr algn="r">
                        <a:lnSpc>
                          <a:spcPct val="107000"/>
                        </a:lnSpc>
                        <a:spcAft>
                          <a:spcPts val="800"/>
                        </a:spcAft>
                      </a:pPr>
                      <a:r>
                        <a:rPr lang="en-US" sz="700" b="0" dirty="0">
                          <a:effectLst/>
                          <a:latin typeface="Arial" panose="020B0604020202020204" pitchFamily="34" charset="0"/>
                          <a:cs typeface="Arial" panose="020B0604020202020204" pitchFamily="34" charset="0"/>
                        </a:rPr>
                        <a:t>ARAŞTIRMA PROGRAMI YÖNETİCİSİ KURULUŞ (APYÖK)</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700" b="0" dirty="0">
                          <a:effectLst/>
                          <a:latin typeface="Arial" panose="020B0604020202020204" pitchFamily="34" charset="0"/>
                          <a:cs typeface="Arial" panose="020B0604020202020204" pitchFamily="34" charset="0"/>
                        </a:rPr>
                        <a:t>Ankara Üniversitesi </a:t>
                      </a:r>
                      <a:br>
                        <a:rPr lang="en-US" sz="700" b="0" dirty="0">
                          <a:effectLst/>
                          <a:latin typeface="Arial" panose="020B0604020202020204" pitchFamily="34" charset="0"/>
                          <a:cs typeface="Arial" panose="020B0604020202020204" pitchFamily="34" charset="0"/>
                        </a:rPr>
                      </a:br>
                      <a:r>
                        <a:rPr lang="en-US" sz="700" b="0" dirty="0" err="1">
                          <a:effectLst/>
                          <a:latin typeface="Arial" panose="020B0604020202020204" pitchFamily="34" charset="0"/>
                          <a:cs typeface="Arial" panose="020B0604020202020204" pitchFamily="34" charset="0"/>
                        </a:rPr>
                        <a:t>Su</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Ürünleri</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Araştırma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ve</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Uygulama</a:t>
                      </a:r>
                      <a:r>
                        <a:rPr lang="en-US" sz="700" b="0" dirty="0">
                          <a:effectLst/>
                          <a:latin typeface="Arial" panose="020B0604020202020204" pitchFamily="34" charset="0"/>
                          <a:cs typeface="Arial" panose="020B0604020202020204" pitchFamily="34" charset="0"/>
                        </a:rPr>
                        <a:t> </a:t>
                      </a:r>
                      <a:r>
                        <a:rPr lang="en-US" sz="700" b="0" dirty="0" err="1">
                          <a:effectLst/>
                          <a:latin typeface="Arial" panose="020B0604020202020204" pitchFamily="34" charset="0"/>
                          <a:cs typeface="Arial" panose="020B0604020202020204" pitchFamily="34" charset="0"/>
                        </a:rPr>
                        <a:t>Merkezi</a:t>
                      </a:r>
                      <a:r>
                        <a:rPr lang="en-US" sz="700" b="0" dirty="0">
                          <a:effectLst/>
                          <a:latin typeface="Arial" panose="020B0604020202020204" pitchFamily="34" charset="0"/>
                          <a:cs typeface="Arial" panose="020B0604020202020204" pitchFamily="34" charset="0"/>
                        </a:rPr>
                        <a:t> (ASAUM)</a:t>
                      </a:r>
                      <a:endParaRPr lang="tr-TR"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994981"/>
                  </a:ext>
                </a:extLst>
              </a:tr>
            </a:tbl>
          </a:graphicData>
        </a:graphic>
      </p:graphicFrame>
      <p:pic>
        <p:nvPicPr>
          <p:cNvPr id="39" name="Resim 38">
            <a:extLst>
              <a:ext uri="{FF2B5EF4-FFF2-40B4-BE49-F238E27FC236}">
                <a16:creationId xmlns:a16="http://schemas.microsoft.com/office/drawing/2014/main" id="{0655C106-0851-421F-90A7-C457036F65EA}"/>
              </a:ext>
            </a:extLst>
          </p:cNvPr>
          <p:cNvPicPr>
            <a:picLocks/>
          </p:cNvPicPr>
          <p:nvPr/>
        </p:nvPicPr>
        <p:blipFill>
          <a:blip r:embed="rId21"/>
          <a:stretch>
            <a:fillRect/>
          </a:stretch>
        </p:blipFill>
        <p:spPr>
          <a:xfrm>
            <a:off x="7024121" y="1793333"/>
            <a:ext cx="360000" cy="360000"/>
          </a:xfrm>
          <a:prstGeom prst="rect">
            <a:avLst/>
          </a:prstGeom>
        </p:spPr>
      </p:pic>
      <p:pic>
        <p:nvPicPr>
          <p:cNvPr id="1090" name="Picture 66">
            <a:extLst>
              <a:ext uri="{FF2B5EF4-FFF2-40B4-BE49-F238E27FC236}">
                <a16:creationId xmlns:a16="http://schemas.microsoft.com/office/drawing/2014/main" id="{69ADF766-7EC4-B844-9341-3126AF110E6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25392" y="4520634"/>
            <a:ext cx="584152" cy="441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A854F23-8889-7027-0120-E039B20F4EA7}"/>
              </a:ext>
            </a:extLst>
          </p:cNvPr>
          <p:cNvPicPr>
            <a:picLocks/>
          </p:cNvPicPr>
          <p:nvPr/>
        </p:nvPicPr>
        <p:blipFill>
          <a:blip r:embed="rId23"/>
          <a:stretch>
            <a:fillRect/>
          </a:stretch>
        </p:blipFill>
        <p:spPr>
          <a:xfrm>
            <a:off x="3969259" y="4291311"/>
            <a:ext cx="396000" cy="396000"/>
          </a:xfrm>
          <a:prstGeom prst="rect">
            <a:avLst/>
          </a:prstGeom>
        </p:spPr>
      </p:pic>
    </p:spTree>
    <p:extLst>
      <p:ext uri="{BB962C8B-B14F-4D97-AF65-F5344CB8AC3E}">
        <p14:creationId xmlns:p14="http://schemas.microsoft.com/office/powerpoint/2010/main" val="236519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8B5E9BA-ABA5-FE4F-98E1-AAC070D2800B}"/>
              </a:ext>
            </a:extLst>
          </p:cNvPr>
          <p:cNvSpPr>
            <a:spLocks noChangeArrowheads="1"/>
          </p:cNvSpPr>
          <p:nvPr/>
        </p:nvSpPr>
        <p:spPr bwMode="auto">
          <a:xfrm>
            <a:off x="351326" y="741769"/>
            <a:ext cx="9661353" cy="861774"/>
          </a:xfrm>
          <a:prstGeom prst="rect">
            <a:avLst/>
          </a:prstGeom>
          <a:solidFill>
            <a:schemeClr val="accent1">
              <a:lumMod val="20000"/>
              <a:lumOff val="80000"/>
            </a:schemeClr>
          </a:solidFill>
          <a:ln w="9525">
            <a:solidFill>
              <a:srgbClr val="000000"/>
            </a:solidFill>
            <a:miter lim="800000"/>
            <a:headEnd/>
            <a:tailEnd/>
          </a:ln>
        </p:spPr>
        <p:txBody>
          <a:bodyPr wrap="square">
            <a:spAutoFit/>
          </a:bodyPr>
          <a:lstStyle>
            <a:lvl1pPr>
              <a:spcBef>
                <a:spcPct val="20000"/>
              </a:spcBef>
              <a:buFont typeface="Arial" panose="020B0604020202020204" pitchFamily="34" charset="0"/>
              <a:defRPr>
                <a:solidFill>
                  <a:schemeClr val="tx1"/>
                </a:solidFill>
                <a:latin typeface="Axia" pitchFamily="34" charset="-94"/>
              </a:defRPr>
            </a:lvl1pPr>
            <a:lvl2pPr marL="742950" indent="-285750">
              <a:spcBef>
                <a:spcPts val="200"/>
              </a:spcBef>
              <a:buFont typeface="Arial" panose="020B0604020202020204" pitchFamily="34" charset="0"/>
              <a:buChar char="–"/>
              <a:defRPr sz="1600">
                <a:solidFill>
                  <a:schemeClr val="tx1"/>
                </a:solidFill>
                <a:latin typeface="Axia" pitchFamily="34" charset="-94"/>
              </a:defRPr>
            </a:lvl2pPr>
            <a:lvl3pPr marL="1143000" indent="-228600">
              <a:spcBef>
                <a:spcPts val="200"/>
              </a:spcBef>
              <a:buFont typeface="Arial" panose="020B0604020202020204" pitchFamily="34" charset="0"/>
              <a:buChar char="•"/>
              <a:defRPr sz="1400">
                <a:solidFill>
                  <a:schemeClr val="tx1"/>
                </a:solidFill>
                <a:latin typeface="Axia" pitchFamily="34" charset="-94"/>
              </a:defRPr>
            </a:lvl3pPr>
            <a:lvl4pPr marL="1600200" indent="-228600">
              <a:spcBef>
                <a:spcPts val="200"/>
              </a:spcBef>
              <a:buFont typeface="Arial" panose="020B0604020202020204" pitchFamily="34" charset="0"/>
              <a:buChar char="–"/>
              <a:defRPr sz="1200">
                <a:solidFill>
                  <a:schemeClr val="tx1"/>
                </a:solidFill>
                <a:latin typeface="Axia" pitchFamily="34" charset="-94"/>
              </a:defRPr>
            </a:lvl4pPr>
            <a:lvl5pPr marL="2057400" indent="-228600">
              <a:spcBef>
                <a:spcPts val="200"/>
              </a:spcBef>
              <a:buFont typeface="Arial" panose="020B0604020202020204" pitchFamily="34" charset="0"/>
              <a:buChar char="»"/>
              <a:defRPr sz="1200">
                <a:solidFill>
                  <a:schemeClr val="tx1"/>
                </a:solidFill>
                <a:latin typeface="Axia" pitchFamily="34" charset="-94"/>
              </a:defRPr>
            </a:lvl5pPr>
            <a:lvl6pPr marL="25146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6pPr>
            <a:lvl7pPr marL="29718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7pPr>
            <a:lvl8pPr marL="34290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8pPr>
            <a:lvl9pPr marL="38862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9pPr>
          </a:lstStyle>
          <a:p>
            <a:pPr algn="ctr">
              <a:spcBef>
                <a:spcPts val="600"/>
              </a:spcBef>
              <a:spcAft>
                <a:spcPts val="600"/>
              </a:spcAft>
            </a:pPr>
            <a:r>
              <a:rPr lang="tr-TR" altLang="en-US" sz="2000" b="1" dirty="0">
                <a:solidFill>
                  <a:srgbClr val="002060"/>
                </a:solidFill>
                <a:latin typeface="Calibri" panose="020F0502020204030204" pitchFamily="34" charset="0"/>
                <a:cs typeface="Calibri" panose="020F0502020204030204" pitchFamily="34" charset="0"/>
              </a:rPr>
              <a:t>35 Kurum/Kuruluş, 130Araştırmacı ile</a:t>
            </a:r>
            <a:endParaRPr lang="tr-TR" sz="2000" b="1" dirty="0">
              <a:latin typeface="Calibri" panose="020F0502020204030204" pitchFamily="34" charset="0"/>
              <a:cs typeface="Calibri" panose="020F0502020204030204" pitchFamily="34" charset="0"/>
            </a:endParaRPr>
          </a:p>
          <a:p>
            <a:pPr algn="ctr">
              <a:spcBef>
                <a:spcPts val="600"/>
              </a:spcBef>
              <a:spcAft>
                <a:spcPts val="600"/>
              </a:spcAft>
            </a:pPr>
            <a:r>
              <a:rPr lang="tr-TR" sz="2000" b="1" dirty="0">
                <a:latin typeface="Calibri" panose="020F0502020204030204" pitchFamily="34" charset="0"/>
                <a:cs typeface="Calibri" panose="020F0502020204030204" pitchFamily="34" charset="0"/>
              </a:rPr>
              <a:t>Stratejik İşbirliği Platformu</a:t>
            </a:r>
            <a:endParaRPr lang="tr-TR" altLang="en-US" sz="2000" b="1" dirty="0">
              <a:solidFill>
                <a:srgbClr val="002060"/>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0100BC3F-854F-5AAA-B501-55EB5B957299}"/>
              </a:ext>
            </a:extLst>
          </p:cNvPr>
          <p:cNvSpPr>
            <a:spLocks noChangeArrowheads="1"/>
          </p:cNvSpPr>
          <p:nvPr/>
        </p:nvSpPr>
        <p:spPr bwMode="auto">
          <a:xfrm>
            <a:off x="351327" y="1674859"/>
            <a:ext cx="86592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chemeClr val="tx1"/>
                </a:solidFill>
                <a:latin typeface="Axia" pitchFamily="34" charset="-94"/>
              </a:defRPr>
            </a:lvl1pPr>
            <a:lvl2pPr marL="742950" indent="-285750">
              <a:spcBef>
                <a:spcPts val="200"/>
              </a:spcBef>
              <a:buFont typeface="Arial" panose="020B0604020202020204" pitchFamily="34" charset="0"/>
              <a:buChar char="–"/>
              <a:defRPr sz="1600">
                <a:solidFill>
                  <a:schemeClr val="tx1"/>
                </a:solidFill>
                <a:latin typeface="Axia" pitchFamily="34" charset="-94"/>
              </a:defRPr>
            </a:lvl2pPr>
            <a:lvl3pPr marL="1143000" indent="-228600">
              <a:spcBef>
                <a:spcPts val="200"/>
              </a:spcBef>
              <a:buFont typeface="Arial" panose="020B0604020202020204" pitchFamily="34" charset="0"/>
              <a:buChar char="•"/>
              <a:defRPr sz="1400">
                <a:solidFill>
                  <a:schemeClr val="tx1"/>
                </a:solidFill>
                <a:latin typeface="Axia" pitchFamily="34" charset="-94"/>
              </a:defRPr>
            </a:lvl3pPr>
            <a:lvl4pPr marL="1600200" indent="-228600">
              <a:spcBef>
                <a:spcPts val="200"/>
              </a:spcBef>
              <a:buFont typeface="Arial" panose="020B0604020202020204" pitchFamily="34" charset="0"/>
              <a:buChar char="–"/>
              <a:defRPr sz="1200">
                <a:solidFill>
                  <a:schemeClr val="tx1"/>
                </a:solidFill>
                <a:latin typeface="Axia" pitchFamily="34" charset="-94"/>
              </a:defRPr>
            </a:lvl4pPr>
            <a:lvl5pPr marL="2057400" indent="-228600">
              <a:spcBef>
                <a:spcPts val="200"/>
              </a:spcBef>
              <a:buFont typeface="Arial" panose="020B0604020202020204" pitchFamily="34" charset="0"/>
              <a:buChar char="»"/>
              <a:defRPr sz="1200">
                <a:solidFill>
                  <a:schemeClr val="tx1"/>
                </a:solidFill>
                <a:latin typeface="Axia" pitchFamily="34" charset="-94"/>
              </a:defRPr>
            </a:lvl5pPr>
            <a:lvl6pPr marL="25146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6pPr>
            <a:lvl7pPr marL="29718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7pPr>
            <a:lvl8pPr marL="34290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8pPr>
            <a:lvl9pPr marL="38862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9pPr>
          </a:lstStyle>
          <a:p>
            <a:pPr>
              <a:spcBef>
                <a:spcPts val="0"/>
              </a:spcBef>
            </a:pPr>
            <a:r>
              <a:rPr lang="en-US" sz="2000" dirty="0" err="1">
                <a:effectLst/>
                <a:latin typeface="Calibri" panose="020F0502020204030204" pitchFamily="34" charset="0"/>
                <a:cs typeface="Calibri" panose="020F0502020204030204" pitchFamily="34" charset="0"/>
              </a:rPr>
              <a:t>Toplam</a:t>
            </a:r>
            <a:r>
              <a:rPr lang="en-US" sz="2000" dirty="0">
                <a:effectLst/>
                <a:latin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cs typeface="Calibri" panose="020F0502020204030204" pitchFamily="34" charset="0"/>
              </a:rPr>
              <a:t>29 </a:t>
            </a:r>
            <a:r>
              <a:rPr lang="en-US" sz="2000" dirty="0" err="1">
                <a:solidFill>
                  <a:srgbClr val="FF0000"/>
                </a:solidFill>
                <a:effectLst/>
                <a:latin typeface="Calibri" panose="020F0502020204030204" pitchFamily="34" charset="0"/>
                <a:cs typeface="Calibri" panose="020F0502020204030204" pitchFamily="34" charset="0"/>
              </a:rPr>
              <a:t>üniversite</a:t>
            </a:r>
            <a:r>
              <a:rPr lang="en-US" sz="2000" dirty="0">
                <a:effectLst/>
                <a:latin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cs typeface="Calibri" panose="020F0502020204030204" pitchFamily="34" charset="0"/>
              </a:rPr>
              <a:t>3 </a:t>
            </a:r>
            <a:r>
              <a:rPr lang="en-US" sz="2000" dirty="0" err="1">
                <a:solidFill>
                  <a:srgbClr val="FF0000"/>
                </a:solidFill>
                <a:effectLst/>
                <a:latin typeface="Calibri" panose="020F0502020204030204" pitchFamily="34" charset="0"/>
                <a:cs typeface="Calibri" panose="020F0502020204030204" pitchFamily="34" charset="0"/>
              </a:rPr>
              <a:t>kamu</a:t>
            </a:r>
            <a:r>
              <a:rPr lang="en-US" sz="2000" dirty="0">
                <a:solidFill>
                  <a:srgbClr val="FF0000"/>
                </a:solidFill>
                <a:effectLst/>
                <a:latin typeface="Calibri" panose="020F0502020204030204" pitchFamily="34" charset="0"/>
                <a:cs typeface="Calibri" panose="020F0502020204030204" pitchFamily="34" charset="0"/>
              </a:rPr>
              <a:t> </a:t>
            </a:r>
            <a:r>
              <a:rPr lang="en-US" sz="2000" dirty="0" err="1">
                <a:solidFill>
                  <a:srgbClr val="FF0000"/>
                </a:solidFill>
                <a:effectLst/>
                <a:latin typeface="Calibri" panose="020F0502020204030204" pitchFamily="34" charset="0"/>
                <a:cs typeface="Calibri" panose="020F0502020204030204" pitchFamily="34" charset="0"/>
              </a:rPr>
              <a:t>kurumu</a:t>
            </a:r>
            <a:r>
              <a:rPr lang="en-US" sz="2000" dirty="0">
                <a:effectLst/>
                <a:latin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cs typeface="Calibri" panose="020F0502020204030204" pitchFamily="34" charset="0"/>
              </a:rPr>
              <a:t>3 </a:t>
            </a:r>
            <a:r>
              <a:rPr lang="en-US" sz="2000" dirty="0" err="1">
                <a:solidFill>
                  <a:srgbClr val="FF0000"/>
                </a:solidFill>
                <a:effectLst/>
                <a:latin typeface="Calibri" panose="020F0502020204030204" pitchFamily="34" charset="0"/>
                <a:cs typeface="Calibri" panose="020F0502020204030204" pitchFamily="34" charset="0"/>
              </a:rPr>
              <a:t>özel</a:t>
            </a:r>
            <a:r>
              <a:rPr lang="en-US" sz="2000" dirty="0">
                <a:solidFill>
                  <a:srgbClr val="FF0000"/>
                </a:solidFill>
                <a:effectLst/>
                <a:latin typeface="Calibri" panose="020F0502020204030204" pitchFamily="34" charset="0"/>
                <a:cs typeface="Calibri" panose="020F0502020204030204" pitchFamily="34" charset="0"/>
              </a:rPr>
              <a:t> </a:t>
            </a:r>
            <a:r>
              <a:rPr lang="en-US" sz="2000" dirty="0" err="1">
                <a:solidFill>
                  <a:srgbClr val="FF0000"/>
                </a:solidFill>
                <a:effectLst/>
                <a:latin typeface="Calibri" panose="020F0502020204030204" pitchFamily="34" charset="0"/>
                <a:cs typeface="Calibri" panose="020F0502020204030204" pitchFamily="34" charset="0"/>
              </a:rPr>
              <a:t>sektör</a:t>
            </a:r>
            <a:r>
              <a:rPr lang="en-US" sz="2000" dirty="0">
                <a:solidFill>
                  <a:srgbClr val="FF0000"/>
                </a:solidFill>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olmak</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üzere</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toplam</a:t>
            </a:r>
            <a:r>
              <a:rPr lang="en-US" sz="2000" dirty="0">
                <a:effectLst/>
                <a:latin typeface="Calibri" panose="020F0502020204030204" pitchFamily="34" charset="0"/>
                <a:cs typeface="Calibri" panose="020F0502020204030204" pitchFamily="34" charset="0"/>
              </a:rPr>
              <a:t> </a:t>
            </a:r>
            <a:r>
              <a:rPr lang="en-US" sz="2000" dirty="0">
                <a:solidFill>
                  <a:srgbClr val="FF0000"/>
                </a:solidFill>
                <a:effectLst/>
                <a:latin typeface="Calibri" panose="020F0502020204030204" pitchFamily="34" charset="0"/>
                <a:cs typeface="Calibri" panose="020F0502020204030204" pitchFamily="34" charset="0"/>
              </a:rPr>
              <a:t>35 </a:t>
            </a:r>
            <a:r>
              <a:rPr lang="en-US" sz="2000" dirty="0" err="1">
                <a:solidFill>
                  <a:srgbClr val="FF0000"/>
                </a:solidFill>
                <a:effectLst/>
                <a:latin typeface="Calibri" panose="020F0502020204030204" pitchFamily="34" charset="0"/>
                <a:cs typeface="Calibri" panose="020F0502020204030204" pitchFamily="34" charset="0"/>
              </a:rPr>
              <a:t>kurumdan</a:t>
            </a:r>
            <a:r>
              <a:rPr lang="en-US" sz="2000" dirty="0">
                <a:solidFill>
                  <a:srgbClr val="FF0000"/>
                </a:solidFill>
                <a:effectLst/>
                <a:latin typeface="Calibri" panose="020F0502020204030204" pitchFamily="34" charset="0"/>
                <a:cs typeface="Calibri" panose="020F0502020204030204" pitchFamily="34" charset="0"/>
              </a:rPr>
              <a:t> 130 </a:t>
            </a:r>
            <a:r>
              <a:rPr lang="en-US" sz="2000" dirty="0" err="1">
                <a:solidFill>
                  <a:srgbClr val="FF0000"/>
                </a:solidFill>
                <a:effectLst/>
                <a:latin typeface="Calibri" panose="020F0502020204030204" pitchFamily="34" charset="0"/>
                <a:cs typeface="Calibri" panose="020F0502020204030204" pitchFamily="34" charset="0"/>
              </a:rPr>
              <a:t>araştırmacı</a:t>
            </a:r>
            <a:endParaRPr lang="tr-TR" altLang="en-US" sz="2000" dirty="0">
              <a:solidFill>
                <a:srgbClr val="C00000"/>
              </a:solidFill>
              <a:highlight>
                <a:srgbClr val="FFFF00"/>
              </a:highlight>
              <a:latin typeface="Calibri" panose="020F0502020204030204" pitchFamily="34" charset="0"/>
              <a:cs typeface="Calibri" panose="020F0502020204030204" pitchFamily="34" charset="0"/>
            </a:endParaRPr>
          </a:p>
        </p:txBody>
      </p:sp>
      <p:sp>
        <p:nvSpPr>
          <p:cNvPr id="50" name="Google Shape;187;p5">
            <a:extLst>
              <a:ext uri="{FF2B5EF4-FFF2-40B4-BE49-F238E27FC236}">
                <a16:creationId xmlns:a16="http://schemas.microsoft.com/office/drawing/2014/main" id="{5E0E9C59-15A5-4AB4-851F-5A07D10712CA}"/>
              </a:ext>
            </a:extLst>
          </p:cNvPr>
          <p:cNvSpPr/>
          <p:nvPr/>
        </p:nvSpPr>
        <p:spPr>
          <a:xfrm>
            <a:off x="215327" y="123463"/>
            <a:ext cx="9221492"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2200" b="1" dirty="0">
                <a:solidFill>
                  <a:srgbClr val="C00000"/>
                </a:solidFill>
                <a:latin typeface="Arial"/>
                <a:ea typeface="Arial"/>
                <a:cs typeface="Arial"/>
                <a:sym typeface="Arial"/>
              </a:rPr>
              <a:t> </a:t>
            </a:r>
            <a:endParaRPr lang="en-US" sz="2200" b="1" dirty="0">
              <a:solidFill>
                <a:srgbClr val="C00000"/>
              </a:solidFill>
              <a:highlight>
                <a:srgbClr val="FFFF00"/>
              </a:highlight>
              <a:latin typeface="Arial"/>
              <a:ea typeface="Arial"/>
              <a:cs typeface="Arial"/>
              <a:sym typeface="Arial"/>
            </a:endParaRPr>
          </a:p>
        </p:txBody>
      </p:sp>
      <p:sp>
        <p:nvSpPr>
          <p:cNvPr id="52" name="Unvan 1"/>
          <p:cNvSpPr txBox="1">
            <a:spLocks/>
          </p:cNvSpPr>
          <p:nvPr/>
        </p:nvSpPr>
        <p:spPr>
          <a:xfrm>
            <a:off x="401906" y="3745654"/>
            <a:ext cx="2315600" cy="492443"/>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p:txBody>
      </p:sp>
      <p:sp>
        <p:nvSpPr>
          <p:cNvPr id="5" name="Dikdörtgen 4"/>
          <p:cNvSpPr/>
          <p:nvPr/>
        </p:nvSpPr>
        <p:spPr>
          <a:xfrm>
            <a:off x="401906" y="3176082"/>
            <a:ext cx="3005207" cy="1323439"/>
          </a:xfrm>
          <a:prstGeom prst="rect">
            <a:avLst/>
          </a:prstGeom>
        </p:spPr>
        <p:txBody>
          <a:bodyPr wrap="square">
            <a:spAutoFit/>
          </a:bodyPr>
          <a:lstStyle/>
          <a:p>
            <a:pPr>
              <a:buClr>
                <a:srgbClr val="C00000"/>
              </a:buClr>
            </a:pPr>
            <a:r>
              <a:rPr lang="tr-TR" sz="1600" b="1" dirty="0">
                <a:solidFill>
                  <a:srgbClr val="C00000"/>
                </a:solidFill>
                <a:latin typeface="Calibri" panose="020F0502020204030204" pitchFamily="34" charset="0"/>
                <a:cs typeface="Calibri" panose="020F0502020204030204" pitchFamily="34" charset="0"/>
              </a:rPr>
              <a:t>İnsan Kaynağı Kazanımları</a:t>
            </a:r>
          </a:p>
          <a:p>
            <a:pPr>
              <a:buClr>
                <a:srgbClr val="C00000"/>
              </a:buClr>
            </a:pPr>
            <a:endParaRPr lang="tr-TR" sz="1600" dirty="0">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Toplam 130 Araştırmacı</a:t>
            </a: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19</a:t>
            </a:r>
            <a:r>
              <a:rPr lang="en-US" sz="1600" dirty="0">
                <a:latin typeface="Calibri" panose="020F0502020204030204" pitchFamily="34" charset="0"/>
                <a:cs typeface="Calibri" panose="020F0502020204030204" pitchFamily="34" charset="0"/>
              </a:rPr>
              <a:t> Yeni </a:t>
            </a:r>
            <a:r>
              <a:rPr lang="en-US" sz="1600" dirty="0" err="1">
                <a:latin typeface="Calibri" panose="020F0502020204030204" pitchFamily="34" charset="0"/>
                <a:cs typeface="Calibri" panose="020F0502020204030204" pitchFamily="34" charset="0"/>
              </a:rPr>
              <a:t>Araştırmacı</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İstihdamı</a:t>
            </a:r>
            <a:endParaRPr lang="en-US" sz="1600" dirty="0">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56  Bursiyer</a:t>
            </a:r>
          </a:p>
        </p:txBody>
      </p:sp>
      <p:sp>
        <p:nvSpPr>
          <p:cNvPr id="6" name="Dikdörtgen 5"/>
          <p:cNvSpPr/>
          <p:nvPr/>
        </p:nvSpPr>
        <p:spPr>
          <a:xfrm>
            <a:off x="10318226" y="1979827"/>
            <a:ext cx="2876357" cy="1600438"/>
          </a:xfrm>
          <a:prstGeom prst="rect">
            <a:avLst/>
          </a:prstGeom>
        </p:spPr>
        <p:txBody>
          <a:bodyPr wrap="square">
            <a:spAutoFit/>
          </a:bodyPr>
          <a:lstStyle/>
          <a:p>
            <a:r>
              <a:rPr lang="tr-TR" dirty="0"/>
              <a:t>Açıklama: </a:t>
            </a:r>
          </a:p>
          <a:p>
            <a:r>
              <a:rPr lang="tr-TR" dirty="0"/>
              <a:t>APYÖK ve APYK </a:t>
            </a:r>
            <a:r>
              <a:rPr lang="tr-TR" dirty="0" err="1"/>
              <a:t>lar</a:t>
            </a:r>
            <a:r>
              <a:rPr lang="tr-TR" dirty="0"/>
              <a:t>, platform bünyesinde yer alan diğer ortaklar, danışmanlar ve varsa hizmet tedarikçileri dahil edilerek rakamların ve dağılımların verilmesi beklenmektedir.</a:t>
            </a:r>
          </a:p>
        </p:txBody>
      </p:sp>
      <p:sp>
        <p:nvSpPr>
          <p:cNvPr id="8" name="Google Shape;187;p5">
            <a:extLst>
              <a:ext uri="{FF2B5EF4-FFF2-40B4-BE49-F238E27FC236}">
                <a16:creationId xmlns:a16="http://schemas.microsoft.com/office/drawing/2014/main" id="{3E8A84CE-9419-D730-3C86-4450A193AB52}"/>
              </a:ext>
            </a:extLst>
          </p:cNvPr>
          <p:cNvSpPr/>
          <p:nvPr/>
        </p:nvSpPr>
        <p:spPr>
          <a:xfrm>
            <a:off x="0" y="-801"/>
            <a:ext cx="9221492"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2200" b="1" dirty="0">
                <a:solidFill>
                  <a:srgbClr val="C00000"/>
                </a:solidFill>
                <a:latin typeface="Arial"/>
                <a:ea typeface="Arial"/>
                <a:cs typeface="Arial"/>
                <a:sym typeface="Arial"/>
              </a:rPr>
              <a:t>TR.AQUA PLATFORMU KÜNYESİ-2</a:t>
            </a:r>
            <a:endParaRPr lang="en-US" sz="2200" b="1" dirty="0">
              <a:solidFill>
                <a:srgbClr val="C00000"/>
              </a:solidFill>
              <a:latin typeface="Arial"/>
              <a:ea typeface="Arial"/>
              <a:cs typeface="Arial"/>
              <a:sym typeface="Arial"/>
            </a:endParaRPr>
          </a:p>
        </p:txBody>
      </p:sp>
      <p:pic>
        <p:nvPicPr>
          <p:cNvPr id="2" name="Resim 23">
            <a:extLst>
              <a:ext uri="{FF2B5EF4-FFF2-40B4-BE49-F238E27FC236}">
                <a16:creationId xmlns:a16="http://schemas.microsoft.com/office/drawing/2014/main" id="{86EDBB57-581A-B4A6-AB16-4CB35506D8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21492" y="69366"/>
            <a:ext cx="695513" cy="630921"/>
          </a:xfrm>
          <a:prstGeom prst="rect">
            <a:avLst/>
          </a:prstGeom>
        </p:spPr>
      </p:pic>
      <p:graphicFrame>
        <p:nvGraphicFramePr>
          <p:cNvPr id="26" name="Grafik 25">
            <a:extLst>
              <a:ext uri="{FF2B5EF4-FFF2-40B4-BE49-F238E27FC236}">
                <a16:creationId xmlns:a16="http://schemas.microsoft.com/office/drawing/2014/main" id="{719C5F38-9094-468E-BEBE-ABEC04771BE8}"/>
              </a:ext>
            </a:extLst>
          </p:cNvPr>
          <p:cNvGraphicFramePr/>
          <p:nvPr>
            <p:extLst>
              <p:ext uri="{D42A27DB-BD31-4B8C-83A1-F6EECF244321}">
                <p14:modId xmlns:p14="http://schemas.microsoft.com/office/powerpoint/2010/main" val="1827807198"/>
              </p:ext>
            </p:extLst>
          </p:nvPr>
        </p:nvGraphicFramePr>
        <p:xfrm>
          <a:off x="5510486" y="2382745"/>
          <a:ext cx="3606043" cy="3130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812701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9012"/>
            <a:ext cx="9072000" cy="946440"/>
          </a:xfrm>
          <a:noFill/>
          <a:ln>
            <a:noFill/>
          </a:ln>
        </p:spPr>
        <p:txBody>
          <a:bodyPr spcFirstLastPara="1" wrap="square" lIns="91425" tIns="45700" rIns="91425" bIns="45700" anchor="ctr" anchorCtr="0">
            <a:normAutofit/>
          </a:bodyPr>
          <a:lstStyle/>
          <a:p>
            <a:pPr>
              <a:buClr>
                <a:srgbClr val="000000"/>
              </a:buClr>
            </a:pPr>
            <a:r>
              <a:rPr lang="tr-TR" sz="2200" b="1" dirty="0">
                <a:solidFill>
                  <a:srgbClr val="C00000"/>
                </a:solidFill>
              </a:rPr>
              <a:t>TR.AQUA </a:t>
            </a:r>
            <a:r>
              <a:rPr lang="en-US" sz="2200" b="1" dirty="0">
                <a:solidFill>
                  <a:srgbClr val="C00000"/>
                </a:solidFill>
              </a:rPr>
              <a:t>PLATFORMU </a:t>
            </a:r>
            <a:r>
              <a:rPr lang="tr-TR" sz="2200" b="1" dirty="0">
                <a:solidFill>
                  <a:srgbClr val="C00000"/>
                </a:solidFill>
              </a:rPr>
              <a:t>Araştırma Programı Alanları</a:t>
            </a:r>
          </a:p>
        </p:txBody>
      </p:sp>
      <p:sp>
        <p:nvSpPr>
          <p:cNvPr id="4" name="Metin kutusu 3"/>
          <p:cNvSpPr txBox="1"/>
          <p:nvPr/>
        </p:nvSpPr>
        <p:spPr>
          <a:xfrm>
            <a:off x="691838" y="1124712"/>
            <a:ext cx="1594162" cy="261610"/>
          </a:xfrm>
          <a:prstGeom prst="rect">
            <a:avLst/>
          </a:prstGeom>
          <a:noFill/>
        </p:spPr>
        <p:txBody>
          <a:bodyPr wrap="square" rtlCol="0">
            <a:spAutoFit/>
          </a:bodyPr>
          <a:lstStyle/>
          <a:p>
            <a:r>
              <a:rPr lang="tr-TR" sz="1100" i="1" dirty="0">
                <a:solidFill>
                  <a:schemeClr val="bg1"/>
                </a:solidFill>
              </a:rPr>
              <a:t>Odak Alan 1</a:t>
            </a:r>
          </a:p>
        </p:txBody>
      </p:sp>
      <p:sp>
        <p:nvSpPr>
          <p:cNvPr id="5" name="Metin kutusu 4"/>
          <p:cNvSpPr txBox="1"/>
          <p:nvPr/>
        </p:nvSpPr>
        <p:spPr>
          <a:xfrm>
            <a:off x="4536000" y="1124712"/>
            <a:ext cx="1594162" cy="261610"/>
          </a:xfrm>
          <a:prstGeom prst="rect">
            <a:avLst/>
          </a:prstGeom>
          <a:noFill/>
        </p:spPr>
        <p:txBody>
          <a:bodyPr wrap="square" rtlCol="0">
            <a:spAutoFit/>
          </a:bodyPr>
          <a:lstStyle/>
          <a:p>
            <a:r>
              <a:rPr lang="tr-TR" sz="1100" i="1" dirty="0">
                <a:solidFill>
                  <a:schemeClr val="bg1"/>
                </a:solidFill>
              </a:rPr>
              <a:t>Odak Alan 2</a:t>
            </a:r>
          </a:p>
        </p:txBody>
      </p:sp>
      <p:sp>
        <p:nvSpPr>
          <p:cNvPr id="6" name="Metin kutusu 5"/>
          <p:cNvSpPr txBox="1"/>
          <p:nvPr/>
        </p:nvSpPr>
        <p:spPr>
          <a:xfrm>
            <a:off x="691838" y="2627127"/>
            <a:ext cx="1594162" cy="261610"/>
          </a:xfrm>
          <a:prstGeom prst="rect">
            <a:avLst/>
          </a:prstGeom>
          <a:noFill/>
        </p:spPr>
        <p:txBody>
          <a:bodyPr wrap="square" rtlCol="0">
            <a:spAutoFit/>
          </a:bodyPr>
          <a:lstStyle/>
          <a:p>
            <a:r>
              <a:rPr lang="tr-TR" sz="1100" i="1" dirty="0">
                <a:solidFill>
                  <a:schemeClr val="bg1"/>
                </a:solidFill>
              </a:rPr>
              <a:t>Odak Alan 3</a:t>
            </a:r>
          </a:p>
        </p:txBody>
      </p:sp>
      <p:sp>
        <p:nvSpPr>
          <p:cNvPr id="7" name="Metin kutusu 6"/>
          <p:cNvSpPr txBox="1"/>
          <p:nvPr/>
        </p:nvSpPr>
        <p:spPr>
          <a:xfrm>
            <a:off x="508958" y="4173229"/>
            <a:ext cx="1594162" cy="261610"/>
          </a:xfrm>
          <a:prstGeom prst="rect">
            <a:avLst/>
          </a:prstGeom>
          <a:noFill/>
        </p:spPr>
        <p:txBody>
          <a:bodyPr wrap="square" rtlCol="0">
            <a:spAutoFit/>
          </a:bodyPr>
          <a:lstStyle/>
          <a:p>
            <a:r>
              <a:rPr lang="tr-TR" sz="1100" i="1" dirty="0">
                <a:solidFill>
                  <a:schemeClr val="bg1"/>
                </a:solidFill>
              </a:rPr>
              <a:t>Odak Alan 4</a:t>
            </a:r>
          </a:p>
        </p:txBody>
      </p:sp>
      <p:sp>
        <p:nvSpPr>
          <p:cNvPr id="8" name="Metin kutusu 7"/>
          <p:cNvSpPr txBox="1"/>
          <p:nvPr/>
        </p:nvSpPr>
        <p:spPr>
          <a:xfrm>
            <a:off x="6130162" y="3999207"/>
            <a:ext cx="1594162" cy="261610"/>
          </a:xfrm>
          <a:prstGeom prst="rect">
            <a:avLst/>
          </a:prstGeom>
          <a:noFill/>
        </p:spPr>
        <p:txBody>
          <a:bodyPr wrap="square" rtlCol="0">
            <a:spAutoFit/>
          </a:bodyPr>
          <a:lstStyle/>
          <a:p>
            <a:r>
              <a:rPr lang="tr-TR" sz="1100" i="1" dirty="0">
                <a:solidFill>
                  <a:schemeClr val="bg1"/>
                </a:solidFill>
              </a:rPr>
              <a:t>Odak Alan 5</a:t>
            </a:r>
          </a:p>
        </p:txBody>
      </p:sp>
      <p:sp>
        <p:nvSpPr>
          <p:cNvPr id="16" name="Dikdörtgen 15"/>
          <p:cNvSpPr/>
          <p:nvPr/>
        </p:nvSpPr>
        <p:spPr>
          <a:xfrm>
            <a:off x="10144663" y="1656744"/>
            <a:ext cx="3118113" cy="3539430"/>
          </a:xfrm>
          <a:prstGeom prst="rect">
            <a:avLst/>
          </a:prstGeom>
        </p:spPr>
        <p:txBody>
          <a:bodyPr wrap="square">
            <a:spAutoFit/>
          </a:bodyPr>
          <a:lstStyle/>
          <a:p>
            <a:r>
              <a:rPr lang="tr-TR" dirty="0"/>
              <a:t>Açıklama: </a:t>
            </a:r>
          </a:p>
          <a:p>
            <a:endParaRPr lang="tr-TR" dirty="0"/>
          </a:p>
          <a:p>
            <a:r>
              <a:rPr lang="tr-TR" dirty="0"/>
              <a:t>Platformun odaklandığı ana alanlar ve her bir alan altında ara çıktı (başka bir projede girdi olarak kullanılacak) ve/veya nihai çıktı olarak hedeflenen ürünler ve teknolojilerin bütünsel bir şekilde gösteriminin yapılması beklenmektedir. </a:t>
            </a:r>
          </a:p>
          <a:p>
            <a:endParaRPr lang="tr-TR" dirty="0"/>
          </a:p>
          <a:p>
            <a:r>
              <a:rPr lang="tr-TR" dirty="0"/>
              <a:t>Odak alan olarak belirtilenler Platformlar kapsamındaki stratejik hedeflerdir. </a:t>
            </a:r>
          </a:p>
          <a:p>
            <a:endParaRPr lang="tr-TR" dirty="0"/>
          </a:p>
          <a:p>
            <a:r>
              <a:rPr lang="tr-TR" dirty="0"/>
              <a:t>Şekilsel gösterimler tercih edilmelidir.</a:t>
            </a:r>
          </a:p>
        </p:txBody>
      </p:sp>
      <p:pic>
        <p:nvPicPr>
          <p:cNvPr id="9" name="Resim 23">
            <a:extLst>
              <a:ext uri="{FF2B5EF4-FFF2-40B4-BE49-F238E27FC236}">
                <a16:creationId xmlns:a16="http://schemas.microsoft.com/office/drawing/2014/main" id="{0B40C16E-A3C4-57F2-A137-6A98C70DA44D}"/>
              </a:ext>
            </a:extLst>
          </p:cNvPr>
          <p:cNvPicPr>
            <a:picLocks noChangeAspect="1"/>
          </p:cNvPicPr>
          <p:nvPr/>
        </p:nvPicPr>
        <p:blipFill>
          <a:blip r:embed="rId3"/>
          <a:stretch>
            <a:fillRect/>
          </a:stretch>
        </p:blipFill>
        <p:spPr>
          <a:xfrm>
            <a:off x="9116529" y="69367"/>
            <a:ext cx="800476" cy="726136"/>
          </a:xfrm>
          <a:prstGeom prst="rect">
            <a:avLst/>
          </a:prstGeom>
        </p:spPr>
      </p:pic>
      <p:graphicFrame>
        <p:nvGraphicFramePr>
          <p:cNvPr id="17" name="Diyagram 16">
            <a:extLst>
              <a:ext uri="{FF2B5EF4-FFF2-40B4-BE49-F238E27FC236}">
                <a16:creationId xmlns:a16="http://schemas.microsoft.com/office/drawing/2014/main" id="{52C138ED-2565-442D-BB7B-190EFACC7DD9}"/>
              </a:ext>
            </a:extLst>
          </p:cNvPr>
          <p:cNvGraphicFramePr/>
          <p:nvPr>
            <p:extLst>
              <p:ext uri="{D42A27DB-BD31-4B8C-83A1-F6EECF244321}">
                <p14:modId xmlns:p14="http://schemas.microsoft.com/office/powerpoint/2010/main" val="840957202"/>
              </p:ext>
            </p:extLst>
          </p:nvPr>
        </p:nvGraphicFramePr>
        <p:xfrm>
          <a:off x="314284" y="774551"/>
          <a:ext cx="6858553" cy="432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8" descr="Synthetic Biology for Future Health - Genetics Society">
            <a:extLst>
              <a:ext uri="{FF2B5EF4-FFF2-40B4-BE49-F238E27FC236}">
                <a16:creationId xmlns:a16="http://schemas.microsoft.com/office/drawing/2014/main" id="{A8504B25-203C-4FE2-B34E-CE90AD6CAFF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92" t="6290" r="5730" b="9485"/>
          <a:stretch/>
        </p:blipFill>
        <p:spPr bwMode="auto">
          <a:xfrm>
            <a:off x="7423178" y="716039"/>
            <a:ext cx="429003" cy="41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octor Shrimp – Global Shrimp Farming Community">
            <a:extLst>
              <a:ext uri="{FF2B5EF4-FFF2-40B4-BE49-F238E27FC236}">
                <a16:creationId xmlns:a16="http://schemas.microsoft.com/office/drawing/2014/main" id="{92160071-4415-480A-93B8-7D99CEAD72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3571" y="1061992"/>
            <a:ext cx="738557" cy="4154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osensors: sensing elements and techniques">
            <a:extLst>
              <a:ext uri="{FF2B5EF4-FFF2-40B4-BE49-F238E27FC236}">
                <a16:creationId xmlns:a16="http://schemas.microsoft.com/office/drawing/2014/main" id="{FA9BA2E8-209E-4747-A81A-E78C13C962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7432" y="1353163"/>
            <a:ext cx="736001" cy="41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proving the Quality and Safety of Food with Smart Packaging | 2021-07-19  | Packaging Strategies">
            <a:extLst>
              <a:ext uri="{FF2B5EF4-FFF2-40B4-BE49-F238E27FC236}">
                <a16:creationId xmlns:a16="http://schemas.microsoft.com/office/drawing/2014/main" id="{D13D6424-C0CF-409B-84D1-1ABD1BB90F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4053" y="1656744"/>
            <a:ext cx="677455" cy="41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unaliella salina and Spirulina platensis cultivated in raceways,... |  Download Scientific Diagram">
            <a:extLst>
              <a:ext uri="{FF2B5EF4-FFF2-40B4-BE49-F238E27FC236}">
                <a16:creationId xmlns:a16="http://schemas.microsoft.com/office/drawing/2014/main" id="{8A2E9843-1D4A-4057-AA94-58944E807E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3553" y="2035898"/>
            <a:ext cx="604380" cy="41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FX Maestro | Bioradiations">
            <a:extLst>
              <a:ext uri="{FF2B5EF4-FFF2-40B4-BE49-F238E27FC236}">
                <a16:creationId xmlns:a16="http://schemas.microsoft.com/office/drawing/2014/main" id="{5F81F0CA-037C-40DD-9C22-ABE861231F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7933" y="2390501"/>
            <a:ext cx="828000" cy="41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enotyping">
            <a:extLst>
              <a:ext uri="{FF2B5EF4-FFF2-40B4-BE49-F238E27FC236}">
                <a16:creationId xmlns:a16="http://schemas.microsoft.com/office/drawing/2014/main" id="{6C130DB3-E8DA-462A-AD9C-C9A5E84107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9360" y="2747297"/>
            <a:ext cx="641482" cy="41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Lab-scale testing of novel fish feed ingredients">
            <a:extLst>
              <a:ext uri="{FF2B5EF4-FFF2-40B4-BE49-F238E27FC236}">
                <a16:creationId xmlns:a16="http://schemas.microsoft.com/office/drawing/2014/main" id="{6FE9DDF8-0EC5-44E6-8D9D-64C8537E6BE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0842" y="3033607"/>
            <a:ext cx="760963" cy="41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gainst the number game: Singapore biotech firm receives seven-figure  funding to grow probiotics encapsulation business">
            <a:extLst>
              <a:ext uri="{FF2B5EF4-FFF2-40B4-BE49-F238E27FC236}">
                <a16:creationId xmlns:a16="http://schemas.microsoft.com/office/drawing/2014/main" id="{B584BAC0-66E3-4E83-AC2D-9078525EE4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69788" y="3425655"/>
            <a:ext cx="735782" cy="414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7 top digital farming innovations impacting aquaculture | Alltech">
            <a:extLst>
              <a:ext uri="{FF2B5EF4-FFF2-40B4-BE49-F238E27FC236}">
                <a16:creationId xmlns:a16="http://schemas.microsoft.com/office/drawing/2014/main" id="{4D6FB817-8A94-4B7B-AB20-AB05B81726B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4719"/>
          <a:stretch/>
        </p:blipFill>
        <p:spPr bwMode="auto">
          <a:xfrm>
            <a:off x="7965513" y="3757340"/>
            <a:ext cx="674671" cy="41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Novel DNA Vaccine Design Offers Broad Protection Against Influenza-A H3N2 -  Drug Discovery and Development">
            <a:extLst>
              <a:ext uri="{FF2B5EF4-FFF2-40B4-BE49-F238E27FC236}">
                <a16:creationId xmlns:a16="http://schemas.microsoft.com/office/drawing/2014/main" id="{6E68FB14-E177-4D78-BBAB-C39FA0FFEC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6583" y="4108390"/>
            <a:ext cx="620652" cy="41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icroalgae: food of the future?">
            <a:extLst>
              <a:ext uri="{FF2B5EF4-FFF2-40B4-BE49-F238E27FC236}">
                <a16:creationId xmlns:a16="http://schemas.microsoft.com/office/drawing/2014/main" id="{B6885DF7-3A5F-4B88-94A5-88B5080C6D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35992" y="4411971"/>
            <a:ext cx="690000" cy="41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vreka › Say no to food waste">
            <a:extLst>
              <a:ext uri="{FF2B5EF4-FFF2-40B4-BE49-F238E27FC236}">
                <a16:creationId xmlns:a16="http://schemas.microsoft.com/office/drawing/2014/main" id="{9DEF8024-1EE7-460C-9647-D689FA1E640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4463" y="4762390"/>
            <a:ext cx="620652" cy="41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uropean Sea Bass Fact &amp; Information Guide - American Oceans">
            <a:extLst>
              <a:ext uri="{FF2B5EF4-FFF2-40B4-BE49-F238E27FC236}">
                <a16:creationId xmlns:a16="http://schemas.microsoft.com/office/drawing/2014/main" id="{3ABD2D4B-7005-4D50-A70E-30FDBCA0DE9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69873" y="3447607"/>
            <a:ext cx="611496" cy="41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Artificial antimicrobial peptides could help overcome drug-resistant  bacteria | MIT News | Massachusetts Institute of Technology">
            <a:extLst>
              <a:ext uri="{FF2B5EF4-FFF2-40B4-BE49-F238E27FC236}">
                <a16:creationId xmlns:a16="http://schemas.microsoft.com/office/drawing/2014/main" id="{8FE1CC22-FDAB-4B3B-BCA3-345BFD2FF10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0806" y="2752368"/>
            <a:ext cx="538247" cy="41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ocial Influence - Psychologist World">
            <a:extLst>
              <a:ext uri="{FF2B5EF4-FFF2-40B4-BE49-F238E27FC236}">
                <a16:creationId xmlns:a16="http://schemas.microsoft.com/office/drawing/2014/main" id="{68541A3D-59A9-4E0B-9F90-066D678874E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04634" y="1976501"/>
            <a:ext cx="661250" cy="4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7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Unvan 1"/>
          <p:cNvSpPr>
            <a:spLocks noGrp="1"/>
          </p:cNvSpPr>
          <p:nvPr>
            <p:ph type="title"/>
          </p:nvPr>
        </p:nvSpPr>
        <p:spPr>
          <a:xfrm>
            <a:off x="60634" y="119305"/>
            <a:ext cx="9072000" cy="246221"/>
          </a:xfrm>
        </p:spPr>
        <p:txBody>
          <a:bodyPr wrap="square">
            <a:spAutoFit/>
          </a:bodyPr>
          <a:lstStyle/>
          <a:p>
            <a:pPr>
              <a:lnSpc>
                <a:spcPct val="100000"/>
              </a:lnSpc>
              <a:buClr>
                <a:srgbClr val="000000"/>
              </a:buClr>
            </a:pPr>
            <a:r>
              <a:rPr lang="tr-TR" sz="1600" b="1" dirty="0">
                <a:solidFill>
                  <a:srgbClr val="C00000"/>
                </a:solidFill>
                <a:latin typeface="Calibri" panose="020F0502020204030204" pitchFamily="34" charset="0"/>
                <a:cs typeface="Calibri" panose="020F0502020204030204" pitchFamily="34" charset="0"/>
              </a:rPr>
              <a:t>Ekosistem Yönetimi: Paydaşlar</a:t>
            </a:r>
          </a:p>
        </p:txBody>
      </p:sp>
      <p:sp>
        <p:nvSpPr>
          <p:cNvPr id="35" name="Dikdörtgen 34"/>
          <p:cNvSpPr/>
          <p:nvPr/>
        </p:nvSpPr>
        <p:spPr>
          <a:xfrm>
            <a:off x="10083455" y="-136685"/>
            <a:ext cx="3955549" cy="7109639"/>
          </a:xfrm>
          <a:prstGeom prst="rect">
            <a:avLst/>
          </a:prstGeom>
        </p:spPr>
        <p:txBody>
          <a:bodyPr wrap="square">
            <a:spAutoFit/>
          </a:bodyPr>
          <a:lstStyle/>
          <a:p>
            <a:r>
              <a:rPr lang="tr-TR" sz="1200" dirty="0"/>
              <a:t>Açıklama: </a:t>
            </a:r>
          </a:p>
          <a:p>
            <a:endParaRPr lang="tr-TR" sz="1200" dirty="0"/>
          </a:p>
          <a:p>
            <a:r>
              <a:rPr lang="tr-TR" sz="1200" dirty="0"/>
              <a:t>Bu yapı Platformun ekosistemi içerisinde yer alan paydaşlar ve etkileşimlerin aktarıldığı yerdir. Platform ekosistem paydaşların platform odağındaki teknolojiler/ürünlerin geliştirilmesi ve/ veya çıktıların yayılımı/ticarileştirilmesine yönelik yapacakları her türlü katma değer ile ilişkilendirilerek aktarılması beklenmektedir.  </a:t>
            </a:r>
          </a:p>
          <a:p>
            <a:r>
              <a:rPr lang="tr-TR" sz="1200" dirty="0"/>
              <a:t/>
            </a:r>
            <a:br>
              <a:rPr lang="tr-TR" sz="1200" dirty="0"/>
            </a:br>
            <a:r>
              <a:rPr lang="tr-TR" sz="1200" dirty="0"/>
              <a:t>Ortada </a:t>
            </a:r>
            <a:r>
              <a:rPr lang="tr-TR" sz="1200" dirty="0" err="1"/>
              <a:t>APYÖKe</a:t>
            </a:r>
            <a:r>
              <a:rPr lang="tr-TR" sz="1200" dirty="0"/>
              <a:t>, ilk halkada </a:t>
            </a:r>
            <a:r>
              <a:rPr lang="tr-TR" sz="1200" dirty="0" err="1"/>
              <a:t>APYK’lara</a:t>
            </a:r>
            <a:r>
              <a:rPr lang="tr-TR" sz="1200" dirty="0"/>
              <a:t>, ikinci halkada </a:t>
            </a:r>
            <a:r>
              <a:rPr lang="tr-TR" sz="1200" dirty="0" err="1"/>
              <a:t>APYK’lar</a:t>
            </a:r>
            <a:r>
              <a:rPr lang="tr-TR" sz="1200" dirty="0"/>
              <a:t> dışında konsorsiyumda resmi ortak olarak yer alan aktörlere yer verilmesi beklenmektedir. En dış halkada ise «İşbirliği Kurulan Ulusal/Uluslararası Diğer Platformlar/Kurumlar/ </a:t>
            </a:r>
            <a:r>
              <a:rPr lang="tr-TR" sz="1200" dirty="0" err="1"/>
              <a:t>Yapılar»ın</a:t>
            </a:r>
            <a:r>
              <a:rPr lang="tr-TR" sz="1200" dirty="0"/>
              <a:t>  yer alması beklenmektedir.</a:t>
            </a:r>
          </a:p>
          <a:p>
            <a:endParaRPr lang="tr-TR" sz="1200" dirty="0"/>
          </a:p>
          <a:p>
            <a:r>
              <a:rPr lang="tr-TR" sz="1200" dirty="0"/>
              <a:t>«İşbirliği Kurulan Ulusal/Uluslararası Diğer Platformlar/Kurumlar/ Yapılar» halihazırda 1004 platformu kapsamında proje ortağı olmayan, ancak:</a:t>
            </a:r>
          </a:p>
          <a:p>
            <a:pPr marL="285750" indent="-285750">
              <a:buFont typeface="Arial" panose="020B0604020202020204" pitchFamily="34" charset="0"/>
              <a:buChar char="•"/>
            </a:pPr>
            <a:r>
              <a:rPr lang="tr-TR" sz="1200" dirty="0"/>
              <a:t> dışardan projedeki geliştirme çalışmalarına katkı sağlayan (yurtdışı ortaklar ve hizmet alımı yapılanlar dahil), </a:t>
            </a:r>
          </a:p>
          <a:p>
            <a:pPr marL="285750" indent="-285750">
              <a:buFont typeface="Arial" panose="020B0604020202020204" pitchFamily="34" charset="0"/>
              <a:buChar char="•"/>
            </a:pPr>
            <a:r>
              <a:rPr lang="tr-TR" sz="1200" dirty="0"/>
              <a:t>proje çıktılarının test ve akredite edilmesi amacıyla etkileşimde olunan aktörler, çıktıların geniş çaplı saha gösterimi çalışmalarına dışardan ortak olarak katkı veren veya kendi ortamını açan paydaşlar (örneğin MEIS MEXT, </a:t>
            </a:r>
            <a:r>
              <a:rPr lang="tr-TR" sz="1200" dirty="0" err="1"/>
              <a:t>vb</a:t>
            </a:r>
            <a:r>
              <a:rPr lang="tr-TR" sz="1200" dirty="0"/>
              <a:t>), </a:t>
            </a:r>
          </a:p>
          <a:p>
            <a:pPr marL="285750" indent="-285750">
              <a:buFont typeface="Arial" panose="020B0604020202020204" pitchFamily="34" charset="0"/>
              <a:buChar char="•"/>
            </a:pPr>
            <a:r>
              <a:rPr lang="tr-TR" sz="1200" dirty="0"/>
              <a:t>çıktıların yayılımı ve devam projelerinin önünün açılmasına yönelik katkı veren aktörler (örneğin USIMP, şemsiye STK’lar gibi), </a:t>
            </a:r>
          </a:p>
          <a:p>
            <a:pPr marL="285750" indent="-285750">
              <a:buFont typeface="Arial" panose="020B0604020202020204" pitchFamily="34" charset="0"/>
              <a:buChar char="•"/>
            </a:pPr>
            <a:r>
              <a:rPr lang="tr-TR" sz="1200" dirty="0"/>
              <a:t>platformun odağındaki konu odağında platform üyelerinin üye oldukları yurtiçi  (örneğin SAHA) veya yurtdışı platformlar ve ağ yapıları,</a:t>
            </a:r>
          </a:p>
          <a:p>
            <a:pPr marL="285750" indent="-285750">
              <a:buFont typeface="Arial" panose="020B0604020202020204" pitchFamily="34" charset="0"/>
              <a:buChar char="•"/>
            </a:pPr>
            <a:r>
              <a:rPr lang="tr-TR" sz="1200" dirty="0"/>
              <a:t>ileriye dönük ticarileştirme, ortak yatırım ortaklıkları yapılması planlanan paydaşlar</a:t>
            </a:r>
          </a:p>
          <a:p>
            <a:pPr marL="285750" indent="-285750">
              <a:buFont typeface="Arial" panose="020B0604020202020204" pitchFamily="34" charset="0"/>
              <a:buChar char="•"/>
            </a:pPr>
            <a:r>
              <a:rPr lang="tr-TR" sz="1200" dirty="0"/>
              <a:t>vb.</a:t>
            </a:r>
          </a:p>
          <a:p>
            <a:r>
              <a:rPr lang="tr-TR" sz="1200" dirty="0"/>
              <a:t>aktörlerdir. </a:t>
            </a:r>
          </a:p>
        </p:txBody>
      </p:sp>
      <p:pic>
        <p:nvPicPr>
          <p:cNvPr id="3" name="Resim 23">
            <a:extLst>
              <a:ext uri="{FF2B5EF4-FFF2-40B4-BE49-F238E27FC236}">
                <a16:creationId xmlns:a16="http://schemas.microsoft.com/office/drawing/2014/main" id="{A174137D-8C53-C317-BC56-5AC49C84EF30}"/>
              </a:ext>
            </a:extLst>
          </p:cNvPr>
          <p:cNvPicPr>
            <a:picLocks noChangeAspect="1"/>
          </p:cNvPicPr>
          <p:nvPr/>
        </p:nvPicPr>
        <p:blipFill>
          <a:blip r:embed="rId3"/>
          <a:stretch>
            <a:fillRect/>
          </a:stretch>
        </p:blipFill>
        <p:spPr>
          <a:xfrm>
            <a:off x="9116529" y="69367"/>
            <a:ext cx="800476" cy="726136"/>
          </a:xfrm>
          <a:prstGeom prst="rect">
            <a:avLst/>
          </a:prstGeom>
        </p:spPr>
      </p:pic>
      <p:pic>
        <p:nvPicPr>
          <p:cNvPr id="36" name="Resim 35">
            <a:extLst>
              <a:ext uri="{FF2B5EF4-FFF2-40B4-BE49-F238E27FC236}">
                <a16:creationId xmlns:a16="http://schemas.microsoft.com/office/drawing/2014/main" id="{8FA86EF8-A4A7-48F5-B632-5FD2EA35DD99}"/>
              </a:ext>
            </a:extLst>
          </p:cNvPr>
          <p:cNvPicPr>
            <a:picLocks noChangeAspect="1"/>
          </p:cNvPicPr>
          <p:nvPr/>
        </p:nvPicPr>
        <p:blipFill>
          <a:blip r:embed="rId4"/>
          <a:stretch>
            <a:fillRect/>
          </a:stretch>
        </p:blipFill>
        <p:spPr>
          <a:xfrm>
            <a:off x="60634" y="3129123"/>
            <a:ext cx="5166716" cy="2422122"/>
          </a:xfrm>
          <a:prstGeom prst="rect">
            <a:avLst/>
          </a:prstGeom>
        </p:spPr>
      </p:pic>
      <p:graphicFrame>
        <p:nvGraphicFramePr>
          <p:cNvPr id="37" name="Diyagram 36">
            <a:extLst>
              <a:ext uri="{FF2B5EF4-FFF2-40B4-BE49-F238E27FC236}">
                <a16:creationId xmlns:a16="http://schemas.microsoft.com/office/drawing/2014/main" id="{EAF2A695-1EF5-4010-9397-12CF7A64D8F2}"/>
              </a:ext>
            </a:extLst>
          </p:cNvPr>
          <p:cNvGraphicFramePr/>
          <p:nvPr>
            <p:extLst>
              <p:ext uri="{D42A27DB-BD31-4B8C-83A1-F6EECF244321}">
                <p14:modId xmlns:p14="http://schemas.microsoft.com/office/powerpoint/2010/main" val="654348581"/>
              </p:ext>
            </p:extLst>
          </p:nvPr>
        </p:nvGraphicFramePr>
        <p:xfrm>
          <a:off x="2285908" y="-136685"/>
          <a:ext cx="3161543" cy="3522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Rectangle 8">
            <a:extLst>
              <a:ext uri="{FF2B5EF4-FFF2-40B4-BE49-F238E27FC236}">
                <a16:creationId xmlns:a16="http://schemas.microsoft.com/office/drawing/2014/main" id="{B15316F1-68D7-432C-A8F8-4EED2A6E51F4}"/>
              </a:ext>
            </a:extLst>
          </p:cNvPr>
          <p:cNvSpPr txBox="1">
            <a:spLocks noChangeArrowheads="1"/>
          </p:cNvSpPr>
          <p:nvPr/>
        </p:nvSpPr>
        <p:spPr>
          <a:xfrm>
            <a:off x="118495" y="867098"/>
            <a:ext cx="2323188" cy="20494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200"/>
              </a:spcBef>
              <a:buFontTx/>
              <a:buNone/>
              <a:defRPr/>
            </a:pPr>
            <a:r>
              <a:rPr lang="tr-TR" altLang="tr-TR" sz="1200" dirty="0">
                <a:latin typeface="Corbel" panose="020B0503020204020204" pitchFamily="34" charset="0"/>
                <a:cs typeface="Calibri" panose="020F0502020204030204" pitchFamily="34" charset="0"/>
              </a:rPr>
              <a:t>Genomik Bilgi – Islah – SNP – Hücre Hattı</a:t>
            </a:r>
          </a:p>
          <a:p>
            <a:pPr>
              <a:spcBef>
                <a:spcPts val="1200"/>
              </a:spcBef>
              <a:buFontTx/>
              <a:buNone/>
              <a:defRPr/>
            </a:pPr>
            <a:r>
              <a:rPr lang="tr-TR" altLang="tr-TR" sz="1200" dirty="0">
                <a:latin typeface="Corbel" panose="020B0503020204020204" pitchFamily="34" charset="0"/>
                <a:cs typeface="Calibri" panose="020F0502020204030204" pitchFamily="34" charset="0"/>
              </a:rPr>
              <a:t>Sürdürülebilir alternatif yem kaynakları – katkı maddeleri – performansa etkisi – raf ömrü</a:t>
            </a:r>
          </a:p>
          <a:p>
            <a:pPr>
              <a:spcBef>
                <a:spcPts val="1200"/>
              </a:spcBef>
              <a:buFontTx/>
              <a:buNone/>
              <a:defRPr/>
            </a:pPr>
            <a:r>
              <a:rPr lang="tr-TR" altLang="tr-TR" sz="1200" dirty="0">
                <a:latin typeface="Corbel" panose="020B0503020204020204" pitchFamily="34" charset="0"/>
                <a:cs typeface="Calibri" panose="020F0502020204030204" pitchFamily="34" charset="0"/>
              </a:rPr>
              <a:t>Rekombinant aşı – çevre parametrelerinin kolay izlenmesi – teşhis kitleri</a:t>
            </a:r>
          </a:p>
        </p:txBody>
      </p:sp>
      <p:pic>
        <p:nvPicPr>
          <p:cNvPr id="40" name="Resim 25">
            <a:extLst>
              <a:ext uri="{FF2B5EF4-FFF2-40B4-BE49-F238E27FC236}">
                <a16:creationId xmlns:a16="http://schemas.microsoft.com/office/drawing/2014/main" id="{A7D08733-5B3A-4343-8648-17A65440F7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618" y="1017234"/>
            <a:ext cx="4336197" cy="422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03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94214" y="1268342"/>
            <a:ext cx="7222791" cy="37954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tr-TR" dirty="0"/>
          </a:p>
        </p:txBody>
      </p:sp>
      <p:sp>
        <p:nvSpPr>
          <p:cNvPr id="4" name="Dikdörtgen 3"/>
          <p:cNvSpPr/>
          <p:nvPr/>
        </p:nvSpPr>
        <p:spPr>
          <a:xfrm>
            <a:off x="2922813" y="1542646"/>
            <a:ext cx="6593953" cy="3600986"/>
          </a:xfrm>
          <a:prstGeom prst="rect">
            <a:avLst/>
          </a:prstGeom>
        </p:spPr>
        <p:txBody>
          <a:bodyPr wrap="square">
            <a:spAutoFit/>
          </a:bodyPr>
          <a:lstStyle/>
          <a:p>
            <a:pPr algn="just"/>
            <a:r>
              <a:rPr lang="tr-TR" sz="1200" kern="100" dirty="0">
                <a:effectLst/>
                <a:latin typeface="Arial" panose="020B0604020202020204" pitchFamily="34" charset="0"/>
                <a:ea typeface="Calibri" panose="020F0502020204030204" pitchFamily="34" charset="0"/>
                <a:cs typeface="Arial" panose="020B0604020202020204" pitchFamily="34" charset="0"/>
              </a:rPr>
              <a:t>Toplumsal etki değerlendirmesi, TR.AQUA Platformu'ndaki 15 projenin faaliyet ve çıktılarının sosyo-kültürel ve ekonomik etkileri üzerinde yoğunlaşacaktır. Sosyo-kültürel etkiler, paydaşların yeni uygulamaları ve teknolojileri kabul etme derecesini ölçen anketler ve görüşmelerle değerlendirilecektir. Ayrıca, Yeniliklerin Yayılması Kuramı çerçevesinde belirli profillerin (ör., yetiştiriciler) belirlenerek, sosyal değişimlerin </a:t>
            </a:r>
            <a:r>
              <a:rPr lang="tr-TR" sz="1200" kern="100" dirty="0" err="1">
                <a:effectLst/>
                <a:latin typeface="Arial" panose="020B0604020202020204" pitchFamily="34" charset="0"/>
                <a:ea typeface="Calibri" panose="020F0502020204030204" pitchFamily="34" charset="0"/>
                <a:cs typeface="Arial" panose="020B0604020202020204" pitchFamily="34" charset="0"/>
              </a:rPr>
              <a:t>mekansal</a:t>
            </a:r>
            <a:r>
              <a:rPr lang="tr-TR" sz="1200" kern="100" dirty="0">
                <a:effectLst/>
                <a:latin typeface="Arial" panose="020B0604020202020204" pitchFamily="34" charset="0"/>
                <a:ea typeface="Calibri" panose="020F0502020204030204" pitchFamily="34" charset="0"/>
                <a:cs typeface="Arial" panose="020B0604020202020204" pitchFamily="34" charset="0"/>
              </a:rPr>
              <a:t> analizleri gerçekleştirilmesi planlanmıştır. Ekonomik etkiler, projelerin üreteceği bilgi ve hizmetlerin maliyet ve fayda analizleriyle, iç karlılık oranları ve senaryo analizleriyle incelenecek ve bu projelerin toplumsal refah üzerindeki etkileri ölçülecektir​​.</a:t>
            </a:r>
          </a:p>
          <a:p>
            <a:r>
              <a:rPr lang="tr-TR" sz="1200" kern="100" dirty="0">
                <a:effectLst/>
                <a:latin typeface="Arial" panose="020B0604020202020204" pitchFamily="34" charset="0"/>
                <a:ea typeface="Calibri" panose="020F0502020204030204" pitchFamily="34" charset="0"/>
                <a:cs typeface="Arial" panose="020B0604020202020204" pitchFamily="34" charset="0"/>
              </a:rPr>
              <a:t> </a:t>
            </a:r>
          </a:p>
          <a:p>
            <a:pPr algn="just"/>
            <a:r>
              <a:rPr lang="tr-TR" sz="1200" kern="100" dirty="0">
                <a:effectLst/>
                <a:latin typeface="Arial" panose="020B0604020202020204" pitchFamily="34" charset="0"/>
                <a:ea typeface="Calibri" panose="020F0502020204030204" pitchFamily="34" charset="0"/>
                <a:cs typeface="Arial" panose="020B0604020202020204" pitchFamily="34" charset="0"/>
              </a:rPr>
              <a:t>Projenin planladığı etkinlikler, su ürünleri sektöründe gıda güvenliği odaklı yenilikçi ve sürdürülebilir uygulamaların geliştirilmesi ve yaygınlaştırılması için stratejik bir çerçeve oluşturmayı hedeflemektedir. Bu çerçeve, sektördeki mevcut uygulamaların geliştirilmesine yardımcı olacak, prototip düzeyindeki ürün ve çözümlerle sektörün sistem tasarımını iyileştirecek ve bu sürecin sonunda ekonomik ve sosyo-kültürel etkileri ölçerek beklenen toplumsal değişimler belirleyecektir. Böylece, elde edilen çıktılar ve geliştirilen teknolojiler, gelecekteki uygulamalar için bir temel oluşturacak ve beklenen etkilere ilişkin tahminler yapılmasına olanak tanıyacaktır​​.</a:t>
            </a:r>
          </a:p>
          <a:p>
            <a:r>
              <a:rPr lang="tr-TR" sz="1200" kern="100" dirty="0">
                <a:effectLst/>
                <a:latin typeface="Arial" panose="020B0604020202020204" pitchFamily="34" charset="0"/>
                <a:ea typeface="Calibri" panose="020F0502020204030204" pitchFamily="34" charset="0"/>
                <a:cs typeface="Arial" panose="020B0604020202020204" pitchFamily="34" charset="0"/>
              </a:rPr>
              <a:t> </a:t>
            </a:r>
          </a:p>
          <a:p>
            <a:pPr algn="just" fontAlgn="base"/>
            <a:endParaRPr lang="tr-TR" sz="1200" i="1" dirty="0">
              <a:latin typeface="Arial" panose="020B0604020202020204" pitchFamily="34" charset="0"/>
              <a:ea typeface="Calibri" panose="020F0502020204030204" pitchFamily="34" charset="0"/>
              <a:cs typeface="Arial" panose="020B0604020202020204" pitchFamily="34" charset="0"/>
            </a:endParaRPr>
          </a:p>
        </p:txBody>
      </p:sp>
      <p:sp>
        <p:nvSpPr>
          <p:cNvPr id="10" name="Unvan 1"/>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tr-TR" sz="1600" b="1" dirty="0">
                <a:solidFill>
                  <a:srgbClr val="C00000"/>
                </a:solidFill>
                <a:latin typeface="Calibri" panose="020F0502020204030204" pitchFamily="34" charset="0"/>
                <a:cs typeface="Calibri" panose="020F0502020204030204" pitchFamily="34" charset="0"/>
              </a:rPr>
              <a:t>TR.AQUA Platformu: Toplumsal Etki Boyutu</a:t>
            </a:r>
          </a:p>
        </p:txBody>
      </p:sp>
      <p:pic>
        <p:nvPicPr>
          <p:cNvPr id="3" name="Resim 23">
            <a:extLst>
              <a:ext uri="{FF2B5EF4-FFF2-40B4-BE49-F238E27FC236}">
                <a16:creationId xmlns:a16="http://schemas.microsoft.com/office/drawing/2014/main" id="{6F18F0F7-54DB-9D3C-80F7-ABC9714B5F55}"/>
              </a:ext>
            </a:extLst>
          </p:cNvPr>
          <p:cNvPicPr>
            <a:picLocks noChangeAspect="1"/>
          </p:cNvPicPr>
          <p:nvPr/>
        </p:nvPicPr>
        <p:blipFill>
          <a:blip r:embed="rId2"/>
          <a:stretch>
            <a:fillRect/>
          </a:stretch>
        </p:blipFill>
        <p:spPr>
          <a:xfrm>
            <a:off x="9116529" y="69367"/>
            <a:ext cx="800476" cy="726136"/>
          </a:xfrm>
          <a:prstGeom prst="rect">
            <a:avLst/>
          </a:prstGeom>
        </p:spPr>
      </p:pic>
      <p:pic>
        <p:nvPicPr>
          <p:cNvPr id="1026" name="Picture 2">
            <a:extLst>
              <a:ext uri="{FF2B5EF4-FFF2-40B4-BE49-F238E27FC236}">
                <a16:creationId xmlns:a16="http://schemas.microsoft.com/office/drawing/2014/main" id="{F72517BF-0796-A5B9-C806-DDEA5CCAC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0" y="1268342"/>
            <a:ext cx="2396368" cy="1408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99917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449286" y="927602"/>
            <a:ext cx="7552199" cy="4597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tr-TR" dirty="0"/>
          </a:p>
        </p:txBody>
      </p:sp>
      <p:sp>
        <p:nvSpPr>
          <p:cNvPr id="84" name="CustomShape 2"/>
          <p:cNvSpPr/>
          <p:nvPr/>
        </p:nvSpPr>
        <p:spPr>
          <a:xfrm>
            <a:off x="504000" y="1457228"/>
            <a:ext cx="9069120" cy="3285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endParaRPr lang="tr-TR" sz="2000" b="0" strike="noStrike" spc="-1" dirty="0">
              <a:latin typeface="Arial"/>
            </a:endParaRPr>
          </a:p>
        </p:txBody>
      </p:sp>
      <p:sp>
        <p:nvSpPr>
          <p:cNvPr id="4" name="Dikdörtgen 3"/>
          <p:cNvSpPr/>
          <p:nvPr/>
        </p:nvSpPr>
        <p:spPr>
          <a:xfrm>
            <a:off x="2596242" y="1076868"/>
            <a:ext cx="6976878" cy="4524315"/>
          </a:xfrm>
          <a:prstGeom prst="rect">
            <a:avLst/>
          </a:prstGeom>
        </p:spPr>
        <p:txBody>
          <a:bodyPr wrap="square">
            <a:spAutoFit/>
          </a:bodyPr>
          <a:lstStyle/>
          <a:p>
            <a:r>
              <a:rPr lang="en-TR" sz="1200" kern="100" dirty="0">
                <a:effectLst/>
                <a:latin typeface="Arial" panose="020B0604020202020204" pitchFamily="34" charset="0"/>
                <a:ea typeface="Calibri" panose="020F0502020204030204" pitchFamily="34" charset="0"/>
                <a:cs typeface="Arial" panose="020B0604020202020204" pitchFamily="34" charset="0"/>
              </a:rPr>
              <a:t>TR.AQUA Platformu'nun faaliyetleri, Birleşmiş Milletler Sürdürülebilir Kalkınma Hedefleri (SKH) ile uyumlu olarak geniş bir etki yelpazesi yaratmayı hedefliyor:</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2 ve 3</a:t>
            </a:r>
            <a:r>
              <a:rPr lang="en-TR" sz="1200" kern="100" dirty="0">
                <a:effectLst/>
                <a:latin typeface="Arial" panose="020B0604020202020204" pitchFamily="34" charset="0"/>
                <a:ea typeface="Calibri" panose="020F0502020204030204" pitchFamily="34" charset="0"/>
                <a:cs typeface="Arial" panose="020B0604020202020204" pitchFamily="34" charset="0"/>
              </a:rPr>
              <a:t> aracılığıyla, sürdürülebilir üretim yöntemleri ve fonksiyonel yemlerin geliştirilmesi, açlığın sona erdirilmesine ve genel sağlık seviyesinin yükseltilmesine katkıda bulunacak.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4</a:t>
            </a:r>
            <a:r>
              <a:rPr lang="en-TR" sz="1200" kern="100" dirty="0">
                <a:effectLst/>
                <a:latin typeface="Arial" panose="020B0604020202020204" pitchFamily="34" charset="0"/>
                <a:ea typeface="Calibri" panose="020F0502020204030204" pitchFamily="34" charset="0"/>
                <a:cs typeface="Arial" panose="020B0604020202020204" pitchFamily="34" charset="0"/>
              </a:rPr>
              <a:t> kapsamında, lisansüstü programlarda eğitim gören bursiyerlerin yetiştirilmesi, eğitim kalitesini artıracak.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6</a:t>
            </a:r>
            <a:r>
              <a:rPr lang="en-TR" sz="1200" kern="100" dirty="0">
                <a:effectLst/>
                <a:latin typeface="Arial" panose="020B0604020202020204" pitchFamily="34" charset="0"/>
                <a:ea typeface="Calibri" panose="020F0502020204030204" pitchFamily="34" charset="0"/>
                <a:cs typeface="Arial" panose="020B0604020202020204" pitchFamily="34" charset="0"/>
              </a:rPr>
              <a:t> ile, su ürünleri yetiştiriciliğindeki yenilikçi uygulamalar su kaynaklarının korunmasına ve verimli kullanımına öncülük edecek.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8 ve 9</a:t>
            </a:r>
            <a:r>
              <a:rPr lang="en-TR" sz="1200" kern="100" dirty="0">
                <a:effectLst/>
                <a:latin typeface="Arial" panose="020B0604020202020204" pitchFamily="34" charset="0"/>
                <a:ea typeface="Calibri" panose="020F0502020204030204" pitchFamily="34" charset="0"/>
                <a:cs typeface="Arial" panose="020B0604020202020204" pitchFamily="34" charset="0"/>
              </a:rPr>
              <a:t> sayesinde, yerli üretim teknolojileri ve biyoteknolojik araştırmalar ekonomik büyümeyi ve sanayileşmeyi destekleyecek.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12</a:t>
            </a:r>
            <a:r>
              <a:rPr lang="en-TR" sz="1200" kern="100" dirty="0">
                <a:effectLst/>
                <a:latin typeface="Arial" panose="020B0604020202020204" pitchFamily="34" charset="0"/>
                <a:ea typeface="Calibri" panose="020F0502020204030204" pitchFamily="34" charset="0"/>
                <a:cs typeface="Arial" panose="020B0604020202020204" pitchFamily="34" charset="0"/>
              </a:rPr>
              <a:t>, dışa bağımlılığı azaltan ve atık miktarını düşüren yöntemlerle sorumlu üretim ve tüketimi teşvik edecek.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13</a:t>
            </a:r>
            <a:r>
              <a:rPr lang="en-TR" sz="1200" kern="100" dirty="0">
                <a:effectLst/>
                <a:latin typeface="Arial" panose="020B0604020202020204" pitchFamily="34" charset="0"/>
                <a:ea typeface="Calibri" panose="020F0502020204030204" pitchFamily="34" charset="0"/>
                <a:cs typeface="Arial" panose="020B0604020202020204" pitchFamily="34" charset="0"/>
              </a:rPr>
              <a:t>, su ürünleri yetiştiriciliğinin düşük karbon ayak izi ile iklim değişikliğiyle mücadeleyi destekleyecek.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14 ve 15</a:t>
            </a:r>
            <a:r>
              <a:rPr lang="en-TR" sz="1200" kern="100" dirty="0">
                <a:effectLst/>
                <a:latin typeface="Arial" panose="020B0604020202020204" pitchFamily="34" charset="0"/>
                <a:ea typeface="Calibri" panose="020F0502020204030204" pitchFamily="34" charset="0"/>
                <a:cs typeface="Arial" panose="020B0604020202020204" pitchFamily="34" charset="0"/>
              </a:rPr>
              <a:t>, sürdürülebilir balıkçılık ve alternatif protein kaynaklarının kullanımıyla deniz ve karasal yaşamın korunmasına yardımcı olacak.</a:t>
            </a:r>
          </a:p>
          <a:p>
            <a:pPr marL="342900" lvl="0" indent="-342900">
              <a:buSzPts val="1000"/>
              <a:buFont typeface="Symbol" pitchFamily="2" charset="2"/>
              <a:buChar char=""/>
              <a:tabLst>
                <a:tab pos="457200" algn="l"/>
              </a:tabLst>
            </a:pPr>
            <a:r>
              <a:rPr lang="en-TR" sz="1200" b="1" kern="100" dirty="0">
                <a:effectLst/>
                <a:latin typeface="Arial" panose="020B0604020202020204" pitchFamily="34" charset="0"/>
                <a:ea typeface="Calibri" panose="020F0502020204030204" pitchFamily="34" charset="0"/>
                <a:cs typeface="Arial" panose="020B0604020202020204" pitchFamily="34" charset="0"/>
              </a:rPr>
              <a:t>SKH 17</a:t>
            </a:r>
            <a:r>
              <a:rPr lang="en-TR" sz="1200" kern="100" dirty="0">
                <a:effectLst/>
                <a:latin typeface="Arial" panose="020B0604020202020204" pitchFamily="34" charset="0"/>
                <a:ea typeface="Calibri" panose="020F0502020204030204" pitchFamily="34" charset="0"/>
                <a:cs typeface="Arial" panose="020B0604020202020204" pitchFamily="34" charset="0"/>
              </a:rPr>
              <a:t> altında, platformun akademik ve araştırma kuruluşlarıyla olan ortaklıkları ve devlet desteği sayesinde bu hedeflere ulaşılması kolaylaşacak ve AgrigenomikHub merkezi etrafında yapılanarak, gıda güvenliği ve sürdürülebilir uygulamaların toplumsal etkileri değerlendirilecek ve izlenecek.</a:t>
            </a:r>
          </a:p>
          <a:p>
            <a:r>
              <a:rPr lang="en-TR" sz="1200" kern="100" dirty="0">
                <a:effectLst/>
                <a:latin typeface="Arial" panose="020B0604020202020204" pitchFamily="34" charset="0"/>
                <a:ea typeface="Calibri" panose="020F0502020204030204" pitchFamily="34" charset="0"/>
                <a:cs typeface="Arial" panose="020B0604020202020204" pitchFamily="34" charset="0"/>
              </a:rPr>
              <a:t>Bu bağlamda, TR.AQUA Platformu'nun araştırma ve geliştirme faaliyetleri, Türkiye'nin uluslararası taahhütlerini yerine getirme ve sürdürülebilir kalkınma yolunda ilerlemesine önemli ölçüde katkı sağlayacak şekilde kurgulanmıştır</a:t>
            </a:r>
          </a:p>
          <a:p>
            <a:pPr algn="just" fontAlgn="base"/>
            <a:endParaRPr lang="tr-TR" sz="1200" i="1" dirty="0">
              <a:latin typeface="Arial" panose="020B0604020202020204" pitchFamily="34" charset="0"/>
              <a:ea typeface="Calibri" panose="020F0502020204030204" pitchFamily="34" charset="0"/>
              <a:cs typeface="Arial" panose="020B0604020202020204" pitchFamily="34" charset="0"/>
            </a:endParaRPr>
          </a:p>
        </p:txBody>
      </p:sp>
      <p:sp>
        <p:nvSpPr>
          <p:cNvPr id="10" name="Unvan 1"/>
          <p:cNvSpPr txBox="1">
            <a:spLocks/>
          </p:cNvSpPr>
          <p:nvPr/>
        </p:nvSpPr>
        <p:spPr>
          <a:xfrm>
            <a:off x="60634" y="119305"/>
            <a:ext cx="9072000"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tr-TR" sz="1600" b="1" dirty="0">
                <a:solidFill>
                  <a:srgbClr val="C00000"/>
                </a:solidFill>
                <a:latin typeface="Calibri" panose="020F0502020204030204" pitchFamily="34" charset="0"/>
                <a:cs typeface="Calibri" panose="020F0502020204030204" pitchFamily="34" charset="0"/>
              </a:rPr>
              <a:t>TR.AQUA Platformu: Toplumsal Etki Boyutu</a:t>
            </a:r>
          </a:p>
        </p:txBody>
      </p:sp>
      <p:pic>
        <p:nvPicPr>
          <p:cNvPr id="3" name="Resim 23">
            <a:extLst>
              <a:ext uri="{FF2B5EF4-FFF2-40B4-BE49-F238E27FC236}">
                <a16:creationId xmlns:a16="http://schemas.microsoft.com/office/drawing/2014/main" id="{6F18F0F7-54DB-9D3C-80F7-ABC9714B5F55}"/>
              </a:ext>
            </a:extLst>
          </p:cNvPr>
          <p:cNvPicPr>
            <a:picLocks noChangeAspect="1"/>
          </p:cNvPicPr>
          <p:nvPr/>
        </p:nvPicPr>
        <p:blipFill>
          <a:blip r:embed="rId2"/>
          <a:stretch>
            <a:fillRect/>
          </a:stretch>
        </p:blipFill>
        <p:spPr>
          <a:xfrm>
            <a:off x="9116529" y="69367"/>
            <a:ext cx="800476" cy="726136"/>
          </a:xfrm>
          <a:prstGeom prst="rect">
            <a:avLst/>
          </a:prstGeom>
        </p:spPr>
      </p:pic>
      <p:pic>
        <p:nvPicPr>
          <p:cNvPr id="8" name="Picture 7">
            <a:extLst>
              <a:ext uri="{FF2B5EF4-FFF2-40B4-BE49-F238E27FC236}">
                <a16:creationId xmlns:a16="http://schemas.microsoft.com/office/drawing/2014/main" id="{F88222A6-3F7F-B3B3-9A71-8EE69183AF87}"/>
              </a:ext>
            </a:extLst>
          </p:cNvPr>
          <p:cNvPicPr>
            <a:picLocks noChangeAspect="1"/>
          </p:cNvPicPr>
          <p:nvPr/>
        </p:nvPicPr>
        <p:blipFill>
          <a:blip r:embed="rId3"/>
          <a:stretch>
            <a:fillRect/>
          </a:stretch>
        </p:blipFill>
        <p:spPr>
          <a:xfrm>
            <a:off x="76831" y="927602"/>
            <a:ext cx="2091046" cy="1544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968826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2535</TotalTime>
  <Words>1175</Words>
  <Application>Microsoft Office PowerPoint</Application>
  <PresentationFormat>Özel</PresentationFormat>
  <Paragraphs>126</Paragraphs>
  <Slides>7</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MS PGothic</vt:lpstr>
      <vt:lpstr>Arial</vt:lpstr>
      <vt:lpstr>Calibri</vt:lpstr>
      <vt:lpstr>Corbel</vt:lpstr>
      <vt:lpstr>Futura Bk BT</vt:lpstr>
      <vt:lpstr>Symbol</vt:lpstr>
      <vt:lpstr>Office Theme</vt:lpstr>
      <vt:lpstr>PowerPoint Sunusu</vt:lpstr>
      <vt:lpstr>PowerPoint Sunusu</vt:lpstr>
      <vt:lpstr>PowerPoint Sunusu</vt:lpstr>
      <vt:lpstr>TR.AQUA PLATFORMU Araştırma Programı Alanları</vt:lpstr>
      <vt:lpstr>Ekosistem Yönetimi: Paydaşlar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TUBITAK</dc:creator>
  <cp:lastModifiedBy>Gökhan Göy</cp:lastModifiedBy>
  <cp:revision>174</cp:revision>
  <dcterms:created xsi:type="dcterms:W3CDTF">2021-10-11T15:01:22Z</dcterms:created>
  <dcterms:modified xsi:type="dcterms:W3CDTF">2023-12-07T11:09:06Z</dcterms:modified>
</cp:coreProperties>
</file>