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854" r:id="rId2"/>
    <p:sldId id="825" r:id="rId3"/>
    <p:sldId id="849" r:id="rId4"/>
    <p:sldId id="814" r:id="rId5"/>
    <p:sldId id="834" r:id="rId6"/>
    <p:sldId id="840" r:id="rId7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dy868G2yVtg4xAi+vtHMCYkc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E1FEB5-7C09-48A6-B9C1-540F4E4C23CF}">
  <a:tblStyle styleId="{69E1FEB5-7C09-48A6-B9C1-540F4E4C23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3979" autoAdjust="0"/>
  </p:normalViewPr>
  <p:slideViewPr>
    <p:cSldViewPr snapToGrid="0">
      <p:cViewPr varScale="1">
        <p:scale>
          <a:sx n="139" d="100"/>
          <a:sy n="139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52" Type="http://customschemas.google.com/relationships/presentationmetadata" Target="metadata"/><Relationship Id="rId4" Type="http://schemas.openxmlformats.org/officeDocument/2006/relationships/slide" Target="slides/slide3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49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2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21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70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C33BA485-2D97-46B3-B013-15D74F9D76C3}" type="datetimeFigureOut">
              <a:rPr lang="tr-TR" smtClean="0"/>
              <a:t>6.12.2023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127A48F9-E1D0-43AB-B2CC-543D2CC32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57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6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2819400"/>
          </a:xfrm>
          <a:prstGeom prst="rect">
            <a:avLst/>
          </a:prstGeom>
        </p:spPr>
      </p:pic>
      <p:sp>
        <p:nvSpPr>
          <p:cNvPr id="6" name="Google Shape;117;p1"/>
          <p:cNvSpPr/>
          <p:nvPr/>
        </p:nvSpPr>
        <p:spPr>
          <a:xfrm>
            <a:off x="2257608" y="3024803"/>
            <a:ext cx="5847532" cy="219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Mikro Medikal Teknolojiler Platformu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tr-TR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MAESTRO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5;p1"/>
          <p:cNvSpPr/>
          <p:nvPr/>
        </p:nvSpPr>
        <p:spPr>
          <a:xfrm>
            <a:off x="4000903" y="5214841"/>
            <a:ext cx="2360942" cy="4253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>
                <a:solidFill>
                  <a:schemeClr val="bg2"/>
                </a:solidFill>
              </a:rPr>
              <a:t>26 Aralık</a:t>
            </a:r>
            <a:r>
              <a:rPr lang="en-US" sz="1600" i="0" u="none" strike="noStrike" cap="none" dirty="0">
                <a:solidFill>
                  <a:schemeClr val="bg2"/>
                </a:solidFill>
                <a:sym typeface="Arial"/>
              </a:rPr>
              <a:t> 2023</a:t>
            </a:r>
            <a:endParaRPr lang="en-US" sz="16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48644" y="4425339"/>
            <a:ext cx="5956496" cy="58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pPr defTabSz="756026">
              <a:buClrTx/>
              <a:defRPr/>
            </a:pPr>
            <a:r>
              <a:rPr lang="tr-TR" sz="1800" dirty="0">
                <a:solidFill>
                  <a:schemeClr val="bg2"/>
                </a:solidFill>
                <a:latin typeface="+mn-lt"/>
              </a:rPr>
              <a:t>Prof. Dr. Haluk Külah</a:t>
            </a:r>
          </a:p>
          <a:p>
            <a:pPr defTabSz="756026">
              <a:buClrTx/>
              <a:defRPr/>
            </a:pPr>
            <a:r>
              <a:rPr lang="tr-TR" sz="1800" dirty="0">
                <a:solidFill>
                  <a:schemeClr val="bg2"/>
                </a:solidFill>
                <a:latin typeface="+mn-lt"/>
              </a:rPr>
              <a:t>ODTÜ MEMS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64D804-4C56-FB9F-B1A5-3435D1540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866" y="3876801"/>
            <a:ext cx="2365763" cy="9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318725" y="1517819"/>
            <a:ext cx="214213" cy="2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75605" tIns="37802" rIns="75605" bIns="37802" anchor="t" anchorCtr="0" upright="1">
            <a:noAutofit/>
          </a:bodyPr>
          <a:lstStyle/>
          <a:p>
            <a:pPr algn="ctr">
              <a:spcBef>
                <a:spcPts val="248"/>
              </a:spcBef>
              <a:spcAft>
                <a:spcPts val="248"/>
              </a:spcAft>
            </a:pPr>
            <a:r>
              <a:rPr lang="tr-TR" sz="909" b="1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909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20D71-230B-954C-ACC2-C596030F7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12787"/>
              </p:ext>
            </p:extLst>
          </p:nvPr>
        </p:nvGraphicFramePr>
        <p:xfrm>
          <a:off x="415113" y="1449538"/>
          <a:ext cx="5016240" cy="38347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16908">
                  <a:extLst>
                    <a:ext uri="{9D8B030D-6E8A-4147-A177-3AD203B41FA5}">
                      <a16:colId xmlns:a16="http://schemas.microsoft.com/office/drawing/2014/main" val="2825339919"/>
                    </a:ext>
                  </a:extLst>
                </a:gridCol>
                <a:gridCol w="3899332">
                  <a:extLst>
                    <a:ext uri="{9D8B030D-6E8A-4147-A177-3AD203B41FA5}">
                      <a16:colId xmlns:a16="http://schemas.microsoft.com/office/drawing/2014/main" val="864940321"/>
                    </a:ext>
                  </a:extLst>
                </a:gridCol>
              </a:tblGrid>
              <a:tr h="38418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APYÖK: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ODTÜ MEMS MERKEZİ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4177030151"/>
                  </a:ext>
                </a:extLst>
              </a:tr>
              <a:tr h="526465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TÜBİTAK MAM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068507029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ARÇELİK / KOÇYAŞA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649781960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GLAKOLENS 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845812129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YEDİTEPE ÜNİVERSİTESİ AR-GE ve ANALİZ MERKEZİ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220772851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İZMİR YÜKSEK TEKNOLOJİ ENSTİTÜSÜ BİYOTEKNOLOJİ VE BİYOMÜHENDİSLİK ARAŞTIRMA VE UYGULAMA MERKEZİ (BİYOMER)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585648532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SABANCI ÜNİVERSİTESİ NANO TANI İÇİN FONKSİYONEL YÜZEY VE ARA YÜZEYLER ARAŞTIRMA VE UYGULAMA MERKEZİ (EFSUN)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135974174"/>
                  </a:ext>
                </a:extLst>
              </a:tr>
            </a:tbl>
          </a:graphicData>
        </a:graphic>
      </p:graphicFrame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0" y="-801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MAESTRO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</a:t>
            </a: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-1 </a:t>
            </a:r>
            <a:endParaRPr lang="en-US" sz="2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428232" y="542315"/>
            <a:ext cx="92214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TEMA: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800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 kompleks hastalıklar ve kanser için prognostik, diyagnostik ve terapötik BiyoMEMS (Mikro Elektromekanik Sistemler) tabanlı mikro medikal ürünler geliştirilmesi</a:t>
            </a:r>
            <a:r>
              <a:rPr lang="en-US" sz="1800" b="1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800" b="1" kern="1200" dirty="0">
              <a:solidFill>
                <a:srgbClr val="242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96731-825A-9650-4DF3-711D2F213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/>
          <a:stretch/>
        </p:blipFill>
        <p:spPr>
          <a:xfrm>
            <a:off x="8485953" y="-4934"/>
            <a:ext cx="1592002" cy="6120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FB65C1-B67F-AD95-2E41-B25D43CA0C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3512" r="53168" b="4837"/>
          <a:stretch/>
        </p:blipFill>
        <p:spPr>
          <a:xfrm>
            <a:off x="6044443" y="1339933"/>
            <a:ext cx="825649" cy="696939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4A85C342-80F4-06C0-3AF7-D89306A7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713" y="1761870"/>
            <a:ext cx="789938" cy="8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84EF2882-8787-B11A-2710-F44D7595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08" y="2706282"/>
            <a:ext cx="1706119" cy="4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ç Yaşa - Dutch Business Association Turkey">
            <a:extLst>
              <a:ext uri="{FF2B5EF4-FFF2-40B4-BE49-F238E27FC236}">
                <a16:creationId xmlns:a16="http://schemas.microsoft.com/office/drawing/2014/main" id="{021E8DBA-71D3-0612-AB10-18860D94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67" y="3119568"/>
            <a:ext cx="168183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oogle Shape;103;p2" descr="Logo&#10;&#10;Description automatically generated">
            <a:extLst>
              <a:ext uri="{FF2B5EF4-FFF2-40B4-BE49-F238E27FC236}">
                <a16:creationId xmlns:a16="http://schemas.microsoft.com/office/drawing/2014/main" id="{C2D03E24-FB3A-86D5-CD8F-08575FCFAB5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642262" y="3556346"/>
            <a:ext cx="1630011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3FD4DAB3-FE86-3DDA-B7C6-4B13EDD24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46" y="4016968"/>
            <a:ext cx="1285072" cy="775848"/>
          </a:xfrm>
          <a:prstGeom prst="rect">
            <a:avLst/>
          </a:prstGeom>
        </p:spPr>
      </p:pic>
      <p:pic>
        <p:nvPicPr>
          <p:cNvPr id="30" name="Picture 36" descr="Biyoteknoloji ve Biyomühendislik Araştırma ve Uygulama Merkezi">
            <a:extLst>
              <a:ext uri="{FF2B5EF4-FFF2-40B4-BE49-F238E27FC236}">
                <a16:creationId xmlns:a16="http://schemas.microsoft.com/office/drawing/2014/main" id="{C2863D75-A94E-9811-C5E8-DE67AC76F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50" b="-1163"/>
          <a:stretch/>
        </p:blipFill>
        <p:spPr bwMode="auto">
          <a:xfrm>
            <a:off x="5973683" y="4501619"/>
            <a:ext cx="967168" cy="9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Image with no description">
            <a:extLst>
              <a:ext uri="{FF2B5EF4-FFF2-40B4-BE49-F238E27FC236}">
                <a16:creationId xmlns:a16="http://schemas.microsoft.com/office/drawing/2014/main" id="{34731237-86D5-D2ED-C2D8-E0428A9C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40" y="5069794"/>
            <a:ext cx="1180884" cy="50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9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8B5E9BA-ABA5-FE4F-98E1-AAC070D2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6" y="741769"/>
            <a:ext cx="9661353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Kurum/Kuruluş, 50 Araştırmacı ile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Stratejik İşbirliği Platformu</a:t>
            </a:r>
            <a:endParaRPr lang="tr-TR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00BC3F-854F-5AAA-B501-55EB5B95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7" y="1674859"/>
            <a:ext cx="871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1’i</a:t>
            </a:r>
            <a:r>
              <a:rPr lang="tr-TR" altLang="en-US" sz="2000" b="1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Yurtdışı Danışman olmak üzere </a:t>
            </a: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Üniversite (9’u araştırma üniversitesi),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Özel Sektör Kuruluşu</a:t>
            </a:r>
            <a:endParaRPr lang="tr-TR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Google Shape;187;p5">
            <a:extLst>
              <a:ext uri="{FF2B5EF4-FFF2-40B4-BE49-F238E27FC236}">
                <a16:creationId xmlns:a16="http://schemas.microsoft.com/office/drawing/2014/main" id="{5E0E9C59-15A5-4AB4-851F-5A07D10712CA}"/>
              </a:ext>
            </a:extLst>
          </p:cNvPr>
          <p:cNvSpPr/>
          <p:nvPr/>
        </p:nvSpPr>
        <p:spPr>
          <a:xfrm>
            <a:off x="0" y="12087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MAESTRO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 - 2</a:t>
            </a:r>
          </a:p>
        </p:txBody>
      </p:sp>
      <p:sp>
        <p:nvSpPr>
          <p:cNvPr id="52" name="Unvan 1"/>
          <p:cNvSpPr txBox="1">
            <a:spLocks/>
          </p:cNvSpPr>
          <p:nvPr/>
        </p:nvSpPr>
        <p:spPr>
          <a:xfrm>
            <a:off x="401906" y="3745654"/>
            <a:ext cx="2315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1905" y="2711744"/>
            <a:ext cx="3005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Kaynağı Kazanımları</a:t>
            </a:r>
          </a:p>
          <a:p>
            <a:pPr>
              <a:buClr>
                <a:srgbClr val="C00000"/>
              </a:buClr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Toplam 50 Araştırmacı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Bursiyer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Dikdörtgen 56">
            <a:hlinkClick r:id="" action="ppaction://noaction"/>
          </p:cNvPr>
          <p:cNvSpPr/>
          <p:nvPr/>
        </p:nvSpPr>
        <p:spPr>
          <a:xfrm>
            <a:off x="401905" y="4438560"/>
            <a:ext cx="300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Bütçe:</a:t>
            </a:r>
          </a:p>
          <a:p>
            <a:pPr>
              <a:buClr>
                <a:srgbClr val="C00000"/>
              </a:buClr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59.600.745,00 TL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0C918-A85D-C3D7-C421-25B410099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/>
          <a:stretch/>
        </p:blipFill>
        <p:spPr>
          <a:xfrm>
            <a:off x="8485953" y="-4934"/>
            <a:ext cx="1592002" cy="612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06BEB46-B321-D866-FB27-16259AB5E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064"/>
          <a:stretch/>
        </p:blipFill>
        <p:spPr>
          <a:xfrm>
            <a:off x="4472128" y="2133414"/>
            <a:ext cx="5206591" cy="35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69012"/>
            <a:ext cx="9072000" cy="9464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tr-TR" sz="2200" b="1" dirty="0">
                <a:solidFill>
                  <a:srgbClr val="C00000"/>
                </a:solidFill>
              </a:rPr>
              <a:t>MAESTRO </a:t>
            </a:r>
            <a:r>
              <a:rPr lang="en-US" sz="2200" b="1" dirty="0">
                <a:solidFill>
                  <a:srgbClr val="C00000"/>
                </a:solidFill>
              </a:rPr>
              <a:t>PLATFORMU </a:t>
            </a:r>
            <a:r>
              <a:rPr lang="tr-TR" sz="2200" b="1" dirty="0">
                <a:solidFill>
                  <a:srgbClr val="C00000"/>
                </a:solidFill>
              </a:rPr>
              <a:t>Araştırma Programı Alanları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446EE8-13F6-CFEF-E51A-5200DA91F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/>
          <a:stretch/>
        </p:blipFill>
        <p:spPr>
          <a:xfrm>
            <a:off x="8485953" y="-4934"/>
            <a:ext cx="1592002" cy="61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C67267-2222-E0A4-79AA-C27C61114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5" y="877428"/>
            <a:ext cx="9643873" cy="44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7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Unvan 1"/>
          <p:cNvSpPr>
            <a:spLocks noGrp="1"/>
          </p:cNvSpPr>
          <p:nvPr>
            <p:ph type="title"/>
          </p:nvPr>
        </p:nvSpPr>
        <p:spPr>
          <a:xfrm>
            <a:off x="60634" y="119305"/>
            <a:ext cx="9072000" cy="24622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Ekosistem Yönetimi: Paydaşlar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2822C5-0CE6-D833-803F-4FF5F8FE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/>
          <a:stretch/>
        </p:blipFill>
        <p:spPr>
          <a:xfrm>
            <a:off x="8485953" y="-4934"/>
            <a:ext cx="1592002" cy="61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85CA0C3-41F2-82D3-7084-2B3B31EA4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273"/>
          <a:stretch/>
        </p:blipFill>
        <p:spPr>
          <a:xfrm>
            <a:off x="1098418" y="182880"/>
            <a:ext cx="8102661" cy="54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3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504000" y="1457228"/>
            <a:ext cx="9069120" cy="32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endParaRPr lang="tr-TR" sz="2000" b="0" strike="noStrike" spc="-1" dirty="0">
              <a:latin typeface="Arial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0462" y="1277826"/>
            <a:ext cx="1839434" cy="364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 kapsamındaki teknoloji temelli stratejik hedefler ve araştırma programı kapsamında gerçekleştirilecek faaliyetlerin yaratacağı toplumsal etkinin: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sosyal, ekonomik, çevresel/ekolojik, kültürel, yenilik politikaları bağlamı vb. alt boyutları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dahil olacak şekilde detaylı analizi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60634" y="119305"/>
            <a:ext cx="9072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MAESTRO Platformu: Toplumsal Etki Boyutu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08C4F-6659-2E0C-F733-3B9D30D46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/>
          <a:stretch/>
        </p:blipFill>
        <p:spPr>
          <a:xfrm>
            <a:off x="8485953" y="-4934"/>
            <a:ext cx="1592002" cy="612000"/>
          </a:xfrm>
          <a:prstGeom prst="rect">
            <a:avLst/>
          </a:prstGeom>
        </p:spPr>
      </p:pic>
      <p:pic>
        <p:nvPicPr>
          <p:cNvPr id="3" name="Picture 2" descr="A picture containing text, sign, outdoor object&#10;&#10;Description automatically generated">
            <a:extLst>
              <a:ext uri="{FF2B5EF4-FFF2-40B4-BE49-F238E27FC236}">
                <a16:creationId xmlns:a16="http://schemas.microsoft.com/office/drawing/2014/main" id="{966A1F61-080D-D98E-690B-C670360ED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" r="14000" b="18067"/>
          <a:stretch/>
        </p:blipFill>
        <p:spPr>
          <a:xfrm>
            <a:off x="4015740" y="119305"/>
            <a:ext cx="3975248" cy="2014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6D63C4-549F-DA3D-B945-C2E221F1C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476" y="2050035"/>
            <a:ext cx="7943776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917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205</Words>
  <Application>Microsoft Macintosh PowerPoint</Application>
  <PresentationFormat>Custom</PresentationFormat>
  <Paragraphs>43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MAESTRO PLATFORMU Araştırma Programı Alanları</vt:lpstr>
      <vt:lpstr>Ekosistem Yönetimi: Paydaşlar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TUBITAK</dc:creator>
  <cp:lastModifiedBy>Gizem Ozdemir</cp:lastModifiedBy>
  <cp:revision>142</cp:revision>
  <dcterms:created xsi:type="dcterms:W3CDTF">2021-10-11T15:01:22Z</dcterms:created>
  <dcterms:modified xsi:type="dcterms:W3CDTF">2023-12-06T14:15:32Z</dcterms:modified>
</cp:coreProperties>
</file>