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854" r:id="rId2"/>
    <p:sldId id="825" r:id="rId3"/>
    <p:sldId id="849" r:id="rId4"/>
    <p:sldId id="867" r:id="rId5"/>
    <p:sldId id="865" r:id="rId6"/>
    <p:sldId id="866" r:id="rId7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4" autoAdjust="0"/>
    <p:restoredTop sz="93979" autoAdjust="0"/>
  </p:normalViewPr>
  <p:slideViewPr>
    <p:cSldViewPr snapToGrid="0">
      <p:cViewPr varScale="1">
        <p:scale>
          <a:sx n="139" d="100"/>
          <a:sy n="139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52" Type="http://customschemas.google.com/relationships/presentationmetadata" Target="metadata"/><Relationship Id="rId4" Type="http://schemas.openxmlformats.org/officeDocument/2006/relationships/slide" Target="slides/slide3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4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2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8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0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27.11.2023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A38F-8B75-454F-8615-BABE34B32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523-7208-4407-973D-11084396F5EC}" type="datetime1">
              <a:rPr lang="en-US"/>
              <a:pPr>
                <a:defRPr/>
              </a:pPr>
              <a:t>11/27/23</a:t>
            </a:fld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38301-1631-4B76-8E99-910B361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850AB-221E-4C56-B2B4-FB96FBE7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57-5BA2-4620-B044-38462E48B9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1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34" Type="http://schemas.openxmlformats.org/officeDocument/2006/relationships/image" Target="../media/image45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5" Type="http://schemas.openxmlformats.org/officeDocument/2006/relationships/image" Target="../media/image37.png"/><Relationship Id="rId3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11" Type="http://schemas.openxmlformats.org/officeDocument/2006/relationships/image" Target="../media/image14.png"/><Relationship Id="rId24" Type="http://schemas.openxmlformats.org/officeDocument/2006/relationships/image" Target="../media/image36.png"/><Relationship Id="rId32" Type="http://schemas.openxmlformats.org/officeDocument/2006/relationships/image" Target="../media/image43.jpe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23" Type="http://schemas.openxmlformats.org/officeDocument/2006/relationships/image" Target="../media/image35.png"/><Relationship Id="rId28" Type="http://schemas.openxmlformats.org/officeDocument/2006/relationships/image" Target="../media/image39.png"/><Relationship Id="rId36" Type="http://schemas.openxmlformats.org/officeDocument/2006/relationships/image" Target="../media/image46.png"/><Relationship Id="rId10" Type="http://schemas.openxmlformats.org/officeDocument/2006/relationships/image" Target="../media/image13.jpeg"/><Relationship Id="rId19" Type="http://schemas.openxmlformats.org/officeDocument/2006/relationships/image" Target="../media/image32.png"/><Relationship Id="rId31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8.jpeg"/><Relationship Id="rId22" Type="http://schemas.openxmlformats.org/officeDocument/2006/relationships/image" Target="../media/image34.png"/><Relationship Id="rId27" Type="http://schemas.openxmlformats.org/officeDocument/2006/relationships/image" Target="../media/image17.png"/><Relationship Id="rId30" Type="http://schemas.openxmlformats.org/officeDocument/2006/relationships/image" Target="../media/image41.png"/><Relationship Id="rId35" Type="http://schemas.openxmlformats.org/officeDocument/2006/relationships/image" Target="../media/image18.png"/><Relationship Id="rId8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2819400"/>
          </a:xfrm>
          <a:prstGeom prst="rect">
            <a:avLst/>
          </a:prstGeom>
        </p:spPr>
      </p:pic>
      <p:sp>
        <p:nvSpPr>
          <p:cNvPr id="6" name="Google Shape;117;p1"/>
          <p:cNvSpPr/>
          <p:nvPr/>
        </p:nvSpPr>
        <p:spPr>
          <a:xfrm>
            <a:off x="1859389" y="2911198"/>
            <a:ext cx="6361845" cy="219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Sağlıklı Yaşam İçin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Yeni Nesil Biyomalzeme Teknolojileri Araştırma Ağı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tr-TR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BiyoMaTR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5;p1"/>
          <p:cNvSpPr/>
          <p:nvPr/>
        </p:nvSpPr>
        <p:spPr>
          <a:xfrm>
            <a:off x="4000903" y="5214841"/>
            <a:ext cx="2360942" cy="4253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7F7F7F"/>
                </a:solidFill>
              </a:rPr>
              <a:t>01</a:t>
            </a:r>
            <a:r>
              <a:rPr lang="en-US" b="1" i="0" u="none" strike="noStrike" cap="none" dirty="0">
                <a:solidFill>
                  <a:srgbClr val="7F7F7F"/>
                </a:solidFill>
                <a:sym typeface="Arial"/>
              </a:rPr>
              <a:t> </a:t>
            </a:r>
            <a:r>
              <a:rPr lang="tr-TR" b="1" i="0" u="none" strike="noStrike" cap="none" dirty="0">
                <a:solidFill>
                  <a:srgbClr val="7F7F7F"/>
                </a:solidFill>
                <a:sym typeface="Arial"/>
              </a:rPr>
              <a:t>Ağustos</a:t>
            </a:r>
            <a:r>
              <a:rPr lang="en-US" b="1" i="0" u="none" strike="noStrike" cap="none" dirty="0">
                <a:solidFill>
                  <a:srgbClr val="7F7F7F"/>
                </a:solidFill>
                <a:sym typeface="Arial"/>
              </a:rPr>
              <a:t> 2023</a:t>
            </a:r>
            <a:endParaRPr lang="en-US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62063" y="4630742"/>
            <a:ext cx="5956496" cy="5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defTabSz="756026">
              <a:buClrTx/>
              <a:defRPr/>
            </a:pPr>
            <a:r>
              <a:rPr lang="tr-TR" sz="1654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Dr. Halil Murat Aydın</a:t>
            </a:r>
          </a:p>
          <a:p>
            <a:pPr defTabSz="756026">
              <a:buClrTx/>
              <a:defRPr/>
            </a:pPr>
            <a:r>
              <a:rPr lang="tr-TR" sz="1654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Hacettepe Üniversitesi</a:t>
            </a:r>
          </a:p>
        </p:txBody>
      </p:sp>
      <p:pic>
        <p:nvPicPr>
          <p:cNvPr id="3" name="Resim 2" descr="siyah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242EE09-0BCF-8F1B-B9D0-DE25BB1AF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89" y="3321134"/>
            <a:ext cx="2574836" cy="5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0"/>
            <a:ext cx="7666937" cy="57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Sağlıklı Yaşam İçin Yeni Nesil Biyomalzeme Teknolojileri Araştırma Ağı </a:t>
            </a:r>
            <a:endParaRPr lang="en-US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110815" y="486700"/>
            <a:ext cx="722967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: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Kişiye özel 3B </a:t>
            </a:r>
            <a:r>
              <a:rPr lang="tr-TR" b="1" kern="1200" dirty="0" err="1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biyobasım</a:t>
            </a:r>
            <a:r>
              <a:rPr lang="tr-TR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Yeni Nesil </a:t>
            </a:r>
            <a:r>
              <a:rPr lang="tr-TR" b="1" kern="1200" dirty="0" err="1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Biyomürekkepler</a:t>
            </a:r>
            <a:r>
              <a:rPr lang="tr-TR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Rejeneratif Tıp, Akıllı Biyomalzemeler, </a:t>
            </a:r>
            <a:r>
              <a:rPr lang="tr-TR" b="1" kern="1200" dirty="0" err="1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Biyonanosensörler</a:t>
            </a:r>
            <a:r>
              <a:rPr lang="tr-TR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Yaşayan Biyomalzemeler gibi kritik teknoloji alanlarında Türkiye’nin yenilikçi biyomalzemelerini tasarlamak, geliştirmek ve üretmek için Kamu - Özel Sektör - Akademi paydaşlarını birleştiren bir ekosistem oluşturmak</a:t>
            </a:r>
            <a:r>
              <a:rPr lang="en-US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b="1" kern="1200" dirty="0">
              <a:solidFill>
                <a:srgbClr val="242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 descr="siyah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EA488BB-0434-0275-D4E0-342BD9DF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7" y="57736"/>
            <a:ext cx="2574836" cy="54094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3E3EB87-6361-8650-C077-D00E52941887}"/>
              </a:ext>
            </a:extLst>
          </p:cNvPr>
          <p:cNvSpPr txBox="1"/>
          <p:nvPr/>
        </p:nvSpPr>
        <p:spPr>
          <a:xfrm>
            <a:off x="3346028" y="2195911"/>
            <a:ext cx="5012660" cy="316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Gazi Üniversitesi</a:t>
            </a:r>
            <a:br>
              <a:rPr lang="tr-TR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tr-TR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Temel ve Mühendislik Bilimler Merkez Laboratuvarı UAM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Medikal Tasarım UAM  (MEDİTAM)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Sağlık Bilimleri Üniversitesi</a:t>
            </a:r>
            <a:br>
              <a:rPr lang="tr-TR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tr-TR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Deneysel Tıp Uygulama ve Araştırma Merkezi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İzmir Yüksek Teknoloji Enstitüsü</a:t>
            </a:r>
            <a:endParaRPr lang="tr-TR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Biyoteknoloji ve Biyomühendislik UAM (BİYOMER)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TÜBİTAK Marmara Araştırma Merkezi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Sabancı Üniversitesi – SUNUM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Kazlıçeşme Deri Ürünleri Ar-</a:t>
            </a:r>
            <a:r>
              <a:rPr lang="tr-TR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</a:t>
            </a: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San. Tic. Ltd. Şti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tr-TR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TST Rakor Tıbbi Aletler San. ve Tic. Ltd. Şti</a:t>
            </a:r>
            <a:endParaRPr lang="en-T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FEBF34A-773B-B2C2-0910-EE0625646058}"/>
              </a:ext>
            </a:extLst>
          </p:cNvPr>
          <p:cNvSpPr txBox="1"/>
          <p:nvPr/>
        </p:nvSpPr>
        <p:spPr>
          <a:xfrm>
            <a:off x="1501605" y="2195911"/>
            <a:ext cx="1785514" cy="316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İlgili Araştırma Altyapısı: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İlgili Araştırma Altyapısı: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TR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İlgili Araştırma Altyapısı: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TR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İlgili Araştırma Altyapısı: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TR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cs typeface="Arial" panose="020B0604020202020204" pitchFamily="34" charset="0"/>
              </a:rPr>
              <a:t>APYK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50" b="1" dirty="0">
                <a:latin typeface="Arial" panose="020B0604020202020204" pitchFamily="34" charset="0"/>
                <a:cs typeface="Arial" panose="020B0604020202020204" pitchFamily="34" charset="0"/>
              </a:rPr>
              <a:t>APYK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F7FA35B-6F1C-3622-E555-41CBBCDA21AE}"/>
              </a:ext>
            </a:extLst>
          </p:cNvPr>
          <p:cNvSpPr txBox="1"/>
          <p:nvPr/>
        </p:nvSpPr>
        <p:spPr>
          <a:xfrm>
            <a:off x="2908033" y="1667220"/>
            <a:ext cx="5161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APYÖK : HACETTEPE ÜNİVERSİTESİ</a:t>
            </a:r>
          </a:p>
        </p:txBody>
      </p:sp>
      <p:grpSp>
        <p:nvGrpSpPr>
          <p:cNvPr id="67" name="Grup 66">
            <a:extLst>
              <a:ext uri="{FF2B5EF4-FFF2-40B4-BE49-F238E27FC236}">
                <a16:creationId xmlns:a16="http://schemas.microsoft.com/office/drawing/2014/main" id="{E027327C-74DD-F5CB-BA13-91B90B6E213B}"/>
              </a:ext>
            </a:extLst>
          </p:cNvPr>
          <p:cNvGrpSpPr/>
          <p:nvPr/>
        </p:nvGrpSpPr>
        <p:grpSpPr>
          <a:xfrm>
            <a:off x="6863808" y="2169443"/>
            <a:ext cx="590917" cy="3210618"/>
            <a:chOff x="7680217" y="2174854"/>
            <a:chExt cx="590917" cy="3210618"/>
          </a:xfrm>
        </p:grpSpPr>
        <p:pic>
          <p:nvPicPr>
            <p:cNvPr id="29" name="Picture 16" descr="Sabancı Üniversitesi Nanoteknoloji Araştırma ve Uygulama Merkezi - SUNUM -  Ana Sayfa">
              <a:extLst>
                <a:ext uri="{FF2B5EF4-FFF2-40B4-BE49-F238E27FC236}">
                  <a16:creationId xmlns:a16="http://schemas.microsoft.com/office/drawing/2014/main" id="{795E90B7-ACCF-6331-33C2-3E5F5F1F7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217" y="4314908"/>
              <a:ext cx="590917" cy="66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Grup 64">
              <a:extLst>
                <a:ext uri="{FF2B5EF4-FFF2-40B4-BE49-F238E27FC236}">
                  <a16:creationId xmlns:a16="http://schemas.microsoft.com/office/drawing/2014/main" id="{449B4671-5EF5-58F0-3C40-DC4FC13F642A}"/>
                </a:ext>
              </a:extLst>
            </p:cNvPr>
            <p:cNvGrpSpPr/>
            <p:nvPr/>
          </p:nvGrpSpPr>
          <p:grpSpPr>
            <a:xfrm>
              <a:off x="7775544" y="2174854"/>
              <a:ext cx="400973" cy="3210618"/>
              <a:chOff x="7775544" y="2174854"/>
              <a:chExt cx="400973" cy="3210618"/>
            </a:xfrm>
          </p:grpSpPr>
          <p:pic>
            <p:nvPicPr>
              <p:cNvPr id="58" name="Picture 39">
                <a:extLst>
                  <a:ext uri="{FF2B5EF4-FFF2-40B4-BE49-F238E27FC236}">
                    <a16:creationId xmlns:a16="http://schemas.microsoft.com/office/drawing/2014/main" id="{1508A89E-1663-4580-F018-0F41B074E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5544" y="2174854"/>
                <a:ext cx="400264" cy="407708"/>
              </a:xfrm>
              <a:prstGeom prst="rect">
                <a:avLst/>
              </a:prstGeom>
            </p:spPr>
          </p:pic>
          <p:pic>
            <p:nvPicPr>
              <p:cNvPr id="59" name="Picture 41">
                <a:extLst>
                  <a:ext uri="{FF2B5EF4-FFF2-40B4-BE49-F238E27FC236}">
                    <a16:creationId xmlns:a16="http://schemas.microsoft.com/office/drawing/2014/main" id="{8661DE96-05D2-1247-9685-F608B7818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6253" y="2647463"/>
                <a:ext cx="400264" cy="407708"/>
              </a:xfrm>
              <a:prstGeom prst="rect">
                <a:avLst/>
              </a:prstGeom>
            </p:spPr>
          </p:pic>
          <p:pic>
            <p:nvPicPr>
              <p:cNvPr id="60" name="Picture 42">
                <a:extLst>
                  <a:ext uri="{FF2B5EF4-FFF2-40B4-BE49-F238E27FC236}">
                    <a16:creationId xmlns:a16="http://schemas.microsoft.com/office/drawing/2014/main" id="{A14889B0-91D6-6DAD-6736-27E0EA853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5544" y="3114020"/>
                <a:ext cx="400264" cy="407708"/>
              </a:xfrm>
              <a:prstGeom prst="rect">
                <a:avLst/>
              </a:prstGeom>
            </p:spPr>
          </p:pic>
          <p:pic>
            <p:nvPicPr>
              <p:cNvPr id="61" name="Picture 43">
                <a:extLst>
                  <a:ext uri="{FF2B5EF4-FFF2-40B4-BE49-F238E27FC236}">
                    <a16:creationId xmlns:a16="http://schemas.microsoft.com/office/drawing/2014/main" id="{6CC8204D-0769-0A1E-9EE7-788A418CA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5544" y="3597219"/>
                <a:ext cx="400264" cy="406349"/>
              </a:xfrm>
              <a:prstGeom prst="rect">
                <a:avLst/>
              </a:prstGeom>
            </p:spPr>
          </p:pic>
          <p:pic>
            <p:nvPicPr>
              <p:cNvPr id="62" name="Picture 38">
                <a:extLst>
                  <a:ext uri="{FF2B5EF4-FFF2-40B4-BE49-F238E27FC236}">
                    <a16:creationId xmlns:a16="http://schemas.microsoft.com/office/drawing/2014/main" id="{5A13DF6F-DF5F-4520-DB62-654E5150C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2922" y="4079059"/>
                <a:ext cx="232299" cy="416797"/>
              </a:xfrm>
              <a:prstGeom prst="rect">
                <a:avLst/>
              </a:prstGeom>
            </p:spPr>
          </p:pic>
          <p:pic>
            <p:nvPicPr>
              <p:cNvPr id="63" name="Picture 37">
                <a:extLst>
                  <a:ext uri="{FF2B5EF4-FFF2-40B4-BE49-F238E27FC236}">
                    <a16:creationId xmlns:a16="http://schemas.microsoft.com/office/drawing/2014/main" id="{97A14A85-EA64-613B-796B-87927864C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1492" y="4818073"/>
                <a:ext cx="280657" cy="285877"/>
              </a:xfrm>
              <a:prstGeom prst="rect">
                <a:avLst/>
              </a:prstGeom>
            </p:spPr>
          </p:pic>
          <p:pic>
            <p:nvPicPr>
              <p:cNvPr id="64" name="Picture 40">
                <a:extLst>
                  <a:ext uri="{FF2B5EF4-FFF2-40B4-BE49-F238E27FC236}">
                    <a16:creationId xmlns:a16="http://schemas.microsoft.com/office/drawing/2014/main" id="{F73F8087-36AF-5AB6-531F-B85FF2A25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1012" y="5122675"/>
                <a:ext cx="345882" cy="262797"/>
              </a:xfrm>
              <a:prstGeom prst="rect">
                <a:avLst/>
              </a:prstGeom>
            </p:spPr>
          </p:pic>
        </p:grpSp>
      </p:grpSp>
      <p:pic>
        <p:nvPicPr>
          <p:cNvPr id="66" name="Picture 44">
            <a:extLst>
              <a:ext uri="{FF2B5EF4-FFF2-40B4-BE49-F238E27FC236}">
                <a16:creationId xmlns:a16="http://schemas.microsoft.com/office/drawing/2014/main" id="{EE58DAE5-D670-E7CF-7253-695DB296B3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83" y="1551043"/>
            <a:ext cx="400264" cy="5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8B5E9BA-ABA5-FE4F-98E1-AAC070D2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58" y="741769"/>
            <a:ext cx="966135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11+1 Proje/21 Kurum/Kuruluş ile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Stratejik İşbirliği Platformu</a:t>
            </a:r>
            <a:endParaRPr lang="tr-T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00BC3F-854F-5AAA-B501-55EB5B9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7" y="1674859"/>
            <a:ext cx="8712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2’si</a:t>
            </a:r>
            <a:r>
              <a:rPr lang="tr-TR" altLang="en-US" sz="2000" b="1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Danışman/ Hizmet Tedarikçisi olmak üzere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Üniversite (7‘si araştırma üniversitesi),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5’i Danışman/ Hizmet Tedarikçisi olmak üzere 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Özel Sektör Kuruluşu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Kamu Araştırma Merkezi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Araştırma Altyapısı (6550) </a:t>
            </a:r>
            <a:endParaRPr lang="tr-TR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Unvan 1"/>
          <p:cNvSpPr txBox="1">
            <a:spLocks/>
          </p:cNvSpPr>
          <p:nvPr/>
        </p:nvSpPr>
        <p:spPr>
          <a:xfrm>
            <a:off x="438029" y="366183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51326" y="3443309"/>
            <a:ext cx="3005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Kaynağı Kazanımları</a:t>
            </a:r>
          </a:p>
          <a:p>
            <a:pPr>
              <a:buClr>
                <a:srgbClr val="C00000"/>
              </a:buClr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Toplam 115 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103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Bursiyer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 descr="siyah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DE4026E-5B8E-C8FC-D46F-0CAB77A7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7" y="57736"/>
            <a:ext cx="2574836" cy="540948"/>
          </a:xfrm>
          <a:prstGeom prst="rect">
            <a:avLst/>
          </a:prstGeom>
        </p:spPr>
      </p:pic>
      <p:sp>
        <p:nvSpPr>
          <p:cNvPr id="7" name="Google Shape;187;p5">
            <a:extLst>
              <a:ext uri="{FF2B5EF4-FFF2-40B4-BE49-F238E27FC236}">
                <a16:creationId xmlns:a16="http://schemas.microsoft.com/office/drawing/2014/main" id="{A8769140-511D-7642-BEF3-8417C5E8205D}"/>
              </a:ext>
            </a:extLst>
          </p:cNvPr>
          <p:cNvSpPr/>
          <p:nvPr/>
        </p:nvSpPr>
        <p:spPr>
          <a:xfrm>
            <a:off x="0" y="-800"/>
            <a:ext cx="7666937" cy="5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Sağlıklı Yaşam İçin Yeni Nesil Biyomalzeme Teknolojileri Araştırma Ağı</a:t>
            </a:r>
            <a:endParaRPr lang="en-US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9016D0F1-C005-4148-82E7-27103C2F8BC3}"/>
              </a:ext>
            </a:extLst>
          </p:cNvPr>
          <p:cNvGrpSpPr/>
          <p:nvPr/>
        </p:nvGrpSpPr>
        <p:grpSpPr>
          <a:xfrm>
            <a:off x="5327371" y="2835275"/>
            <a:ext cx="3626984" cy="2248979"/>
            <a:chOff x="5845825" y="2768512"/>
            <a:chExt cx="3626984" cy="2248979"/>
          </a:xfrm>
        </p:grpSpPr>
        <p:pic>
          <p:nvPicPr>
            <p:cNvPr id="33" name="Resim 32">
              <a:extLst>
                <a:ext uri="{FF2B5EF4-FFF2-40B4-BE49-F238E27FC236}">
                  <a16:creationId xmlns:a16="http://schemas.microsoft.com/office/drawing/2014/main" id="{45702A95-06CB-80E5-FA91-D8B979C14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5825" y="2768512"/>
              <a:ext cx="3626984" cy="2248979"/>
            </a:xfrm>
            <a:prstGeom prst="rect">
              <a:avLst/>
            </a:prstGeom>
          </p:spPr>
        </p:pic>
        <p:pic>
          <p:nvPicPr>
            <p:cNvPr id="25" name="Picture 37" descr="BMT Calsis Sağlık Teknolojileri San. Tic. A.Ş. | LinkedIn">
              <a:extLst>
                <a:ext uri="{FF2B5EF4-FFF2-40B4-BE49-F238E27FC236}">
                  <a16:creationId xmlns:a16="http://schemas.microsoft.com/office/drawing/2014/main" id="{F25B429E-903A-5297-C8D3-9DE6328B2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55" b="34527"/>
            <a:stretch/>
          </p:blipFill>
          <p:spPr bwMode="auto">
            <a:xfrm>
              <a:off x="8666825" y="4283875"/>
              <a:ext cx="718914" cy="23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6" descr="Axolotl Biosystems Ltd.">
              <a:extLst>
                <a:ext uri="{FF2B5EF4-FFF2-40B4-BE49-F238E27FC236}">
                  <a16:creationId xmlns:a16="http://schemas.microsoft.com/office/drawing/2014/main" id="{E928FDCE-D92B-4759-772D-CE7F607191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7" t="17579" r="4133" b="15478"/>
            <a:stretch/>
          </p:blipFill>
          <p:spPr bwMode="auto">
            <a:xfrm>
              <a:off x="8569167" y="3852137"/>
              <a:ext cx="457115" cy="17859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7" name="Picture 33" descr="VSY Biotechnology - Home | Facebook">
              <a:extLst>
                <a:ext uri="{FF2B5EF4-FFF2-40B4-BE49-F238E27FC236}">
                  <a16:creationId xmlns:a16="http://schemas.microsoft.com/office/drawing/2014/main" id="{C24A39F2-24F7-F267-66A5-0727C6CD2A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95" b="36158"/>
            <a:stretch/>
          </p:blipFill>
          <p:spPr bwMode="auto">
            <a:xfrm>
              <a:off x="7202843" y="4605672"/>
              <a:ext cx="464094" cy="16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 descr="Kazlıçeşme Arge Biyogüvenlik Kabin Test Laboratuvarı">
              <a:extLst>
                <a:ext uri="{FF2B5EF4-FFF2-40B4-BE49-F238E27FC236}">
                  <a16:creationId xmlns:a16="http://schemas.microsoft.com/office/drawing/2014/main" id="{9D23B88C-7F4B-A6FA-CDE4-8FF86787B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33" b="24667"/>
            <a:stretch/>
          </p:blipFill>
          <p:spPr bwMode="auto">
            <a:xfrm>
              <a:off x="6261532" y="4303429"/>
              <a:ext cx="576808" cy="23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Kurumsal – TST">
              <a:extLst>
                <a:ext uri="{FF2B5EF4-FFF2-40B4-BE49-F238E27FC236}">
                  <a16:creationId xmlns:a16="http://schemas.microsoft.com/office/drawing/2014/main" id="{561FF936-4D0A-C437-0CAE-2FF5205A3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103" y="3174183"/>
              <a:ext cx="457115" cy="34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ANASAYFA - TUSAS">
              <a:extLst>
                <a:ext uri="{FF2B5EF4-FFF2-40B4-BE49-F238E27FC236}">
                  <a16:creationId xmlns:a16="http://schemas.microsoft.com/office/drawing/2014/main" id="{1746BD91-AF01-6BDF-79E3-999121465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941" y="3086270"/>
              <a:ext cx="223874" cy="30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Resim 30" descr="grafik, grafik tasarım, yazı tipi, logo içeren bir resim&#10;&#10;Açıklama otomatik olarak oluşturuldu">
              <a:extLst>
                <a:ext uri="{FF2B5EF4-FFF2-40B4-BE49-F238E27FC236}">
                  <a16:creationId xmlns:a16="http://schemas.microsoft.com/office/drawing/2014/main" id="{723F9D9A-0AC7-66E9-C7CE-7AA91B2EB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50876" y="3635922"/>
              <a:ext cx="458414" cy="150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12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siyah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71AC5FD-B628-219F-B4AB-FC5A3B07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7" y="57736"/>
            <a:ext cx="2574836" cy="540948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CA514F89-9499-78C3-53FF-AC083A308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9" y="1740803"/>
            <a:ext cx="5327978" cy="2308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36DA6-5EEB-67B2-32B6-5DCE9F0A6766}"/>
              </a:ext>
            </a:extLst>
          </p:cNvPr>
          <p:cNvSpPr txBox="1"/>
          <p:nvPr/>
        </p:nvSpPr>
        <p:spPr>
          <a:xfrm>
            <a:off x="0" y="88144"/>
            <a:ext cx="662025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Sağlıklı Yaşam İçin Yeni Nesil Biyomalzeme Teknolojileri Araştırma Ağı </a:t>
            </a:r>
            <a:r>
              <a:rPr lang="tr-TR" sz="1400" b="1" dirty="0">
                <a:solidFill>
                  <a:srgbClr val="C00000"/>
                </a:solidFill>
              </a:rPr>
              <a:t>Araştırma Programı Alanları</a:t>
            </a:r>
            <a:r>
              <a:rPr lang="tr-TR" sz="1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rup 32">
            <a:extLst>
              <a:ext uri="{FF2B5EF4-FFF2-40B4-BE49-F238E27FC236}">
                <a16:creationId xmlns:a16="http://schemas.microsoft.com/office/drawing/2014/main" id="{1E48CE92-E22E-1851-B42E-D3A8C64D201B}"/>
              </a:ext>
            </a:extLst>
          </p:cNvPr>
          <p:cNvGrpSpPr/>
          <p:nvPr/>
        </p:nvGrpSpPr>
        <p:grpSpPr>
          <a:xfrm>
            <a:off x="5594130" y="1365973"/>
            <a:ext cx="315462" cy="3185311"/>
            <a:chOff x="4523267" y="938751"/>
            <a:chExt cx="400264" cy="4041576"/>
          </a:xfrm>
        </p:grpSpPr>
        <p:pic>
          <p:nvPicPr>
            <p:cNvPr id="19" name="Picture 16" descr="Sabancı Üniversitesi Nanoteknoloji Araştırma ve Uygulama Merkezi - SUNUM -  Ana Sayfa">
              <a:extLst>
                <a:ext uri="{FF2B5EF4-FFF2-40B4-BE49-F238E27FC236}">
                  <a16:creationId xmlns:a16="http://schemas.microsoft.com/office/drawing/2014/main" id="{DEE4214A-637B-4FA7-361C-682BC23D9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267" y="4253645"/>
              <a:ext cx="400264" cy="45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9">
              <a:extLst>
                <a:ext uri="{FF2B5EF4-FFF2-40B4-BE49-F238E27FC236}">
                  <a16:creationId xmlns:a16="http://schemas.microsoft.com/office/drawing/2014/main" id="{97A238EB-6E29-C2E1-8EEF-DAC975CAB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485" y="2086613"/>
              <a:ext cx="247881" cy="252491"/>
            </a:xfrm>
            <a:prstGeom prst="rect">
              <a:avLst/>
            </a:prstGeom>
          </p:spPr>
        </p:pic>
        <p:pic>
          <p:nvPicPr>
            <p:cNvPr id="24" name="Picture 41">
              <a:extLst>
                <a:ext uri="{FF2B5EF4-FFF2-40B4-BE49-F238E27FC236}">
                  <a16:creationId xmlns:a16="http://schemas.microsoft.com/office/drawing/2014/main" id="{6DDA73E1-C290-2C50-8E93-A443B6595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200" y="2466158"/>
              <a:ext cx="247881" cy="252491"/>
            </a:xfrm>
            <a:prstGeom prst="rect">
              <a:avLst/>
            </a:prstGeom>
          </p:spPr>
        </p:pic>
        <p:pic>
          <p:nvPicPr>
            <p:cNvPr id="25" name="Picture 42">
              <a:extLst>
                <a:ext uri="{FF2B5EF4-FFF2-40B4-BE49-F238E27FC236}">
                  <a16:creationId xmlns:a16="http://schemas.microsoft.com/office/drawing/2014/main" id="{5F225467-22B5-E2EF-6176-DFA57664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201" y="1763314"/>
              <a:ext cx="247881" cy="252491"/>
            </a:xfrm>
            <a:prstGeom prst="rect">
              <a:avLst/>
            </a:prstGeom>
          </p:spPr>
        </p:pic>
        <p:pic>
          <p:nvPicPr>
            <p:cNvPr id="26" name="Picture 43">
              <a:extLst>
                <a:ext uri="{FF2B5EF4-FFF2-40B4-BE49-F238E27FC236}">
                  <a16:creationId xmlns:a16="http://schemas.microsoft.com/office/drawing/2014/main" id="{1DCFA077-2294-DC92-7039-4332BCB0D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033" y="3620091"/>
              <a:ext cx="260213" cy="264169"/>
            </a:xfrm>
            <a:prstGeom prst="rect">
              <a:avLst/>
            </a:prstGeom>
          </p:spPr>
        </p:pic>
        <p:pic>
          <p:nvPicPr>
            <p:cNvPr id="27" name="Picture 38">
              <a:extLst>
                <a:ext uri="{FF2B5EF4-FFF2-40B4-BE49-F238E27FC236}">
                  <a16:creationId xmlns:a16="http://schemas.microsoft.com/office/drawing/2014/main" id="{F04B2C7E-4DCB-3E33-D417-0C2DB6399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590" y="938751"/>
              <a:ext cx="209105" cy="375182"/>
            </a:xfrm>
            <a:prstGeom prst="rect">
              <a:avLst/>
            </a:prstGeom>
          </p:spPr>
        </p:pic>
        <p:pic>
          <p:nvPicPr>
            <p:cNvPr id="28" name="Picture 37">
              <a:extLst>
                <a:ext uri="{FF2B5EF4-FFF2-40B4-BE49-F238E27FC236}">
                  <a16:creationId xmlns:a16="http://schemas.microsoft.com/office/drawing/2014/main" id="{3C9F41D6-95EC-FCA0-50B0-2312B12BB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754" y="4694450"/>
              <a:ext cx="280657" cy="285877"/>
            </a:xfrm>
            <a:prstGeom prst="rect">
              <a:avLst/>
            </a:prstGeom>
          </p:spPr>
        </p:pic>
        <p:pic>
          <p:nvPicPr>
            <p:cNvPr id="29" name="Picture 40">
              <a:extLst>
                <a:ext uri="{FF2B5EF4-FFF2-40B4-BE49-F238E27FC236}">
                  <a16:creationId xmlns:a16="http://schemas.microsoft.com/office/drawing/2014/main" id="{192B2B78-6CF6-3A83-F294-8E0C964C8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274" y="3984007"/>
              <a:ext cx="311137" cy="236398"/>
            </a:xfrm>
            <a:prstGeom prst="rect">
              <a:avLst/>
            </a:prstGeom>
          </p:spPr>
        </p:pic>
        <p:pic>
          <p:nvPicPr>
            <p:cNvPr id="30" name="Picture 44">
              <a:extLst>
                <a:ext uri="{FF2B5EF4-FFF2-40B4-BE49-F238E27FC236}">
                  <a16:creationId xmlns:a16="http://schemas.microsoft.com/office/drawing/2014/main" id="{7270260D-6106-891D-A8AD-3ABC780F3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591" y="2840524"/>
              <a:ext cx="209105" cy="304581"/>
            </a:xfrm>
            <a:prstGeom prst="rect">
              <a:avLst/>
            </a:prstGeom>
          </p:spPr>
        </p:pic>
        <p:pic>
          <p:nvPicPr>
            <p:cNvPr id="31" name="Picture 44">
              <a:extLst>
                <a:ext uri="{FF2B5EF4-FFF2-40B4-BE49-F238E27FC236}">
                  <a16:creationId xmlns:a16="http://schemas.microsoft.com/office/drawing/2014/main" id="{808E3913-56DB-17B6-736F-176350C5C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591" y="3197571"/>
              <a:ext cx="209105" cy="304581"/>
            </a:xfrm>
            <a:prstGeom prst="rect">
              <a:avLst/>
            </a:prstGeom>
          </p:spPr>
        </p:pic>
        <p:pic>
          <p:nvPicPr>
            <p:cNvPr id="32" name="Picture 38">
              <a:extLst>
                <a:ext uri="{FF2B5EF4-FFF2-40B4-BE49-F238E27FC236}">
                  <a16:creationId xmlns:a16="http://schemas.microsoft.com/office/drawing/2014/main" id="{D7301EBC-2BE5-3C31-9A18-9DA449CEC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152" y="1366399"/>
              <a:ext cx="195984" cy="351640"/>
            </a:xfrm>
            <a:prstGeom prst="rect">
              <a:avLst/>
            </a:prstGeom>
          </p:spPr>
        </p:pic>
      </p:grpSp>
      <p:pic>
        <p:nvPicPr>
          <p:cNvPr id="34" name="Resim 33">
            <a:extLst>
              <a:ext uri="{FF2B5EF4-FFF2-40B4-BE49-F238E27FC236}">
                <a16:creationId xmlns:a16="http://schemas.microsoft.com/office/drawing/2014/main" id="{0F8D0E1F-FD3C-9A26-E56D-C8894BE96B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1769" y="1365974"/>
            <a:ext cx="3923824" cy="31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1293091">
            <a:off x="2493638" y="161166"/>
            <a:ext cx="5235776" cy="536302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 rot="1293091">
            <a:off x="3352213" y="604327"/>
            <a:ext cx="3457999" cy="451277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 rot="1293091">
            <a:off x="3982882" y="1497331"/>
            <a:ext cx="2262402" cy="26334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3900121" y="1800799"/>
            <a:ext cx="101876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Gazi </a:t>
            </a:r>
            <a:r>
              <a:rPr lang="tr-TR" sz="1000" dirty="0" err="1"/>
              <a:t>Üni</a:t>
            </a:r>
            <a:r>
              <a:rPr lang="tr-TR" sz="1000" dirty="0"/>
              <a:t>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671781" y="1083260"/>
            <a:ext cx="92354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ODTÜ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474557" y="2966048"/>
            <a:ext cx="923544" cy="400110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VSY </a:t>
            </a:r>
            <a:r>
              <a:rPr lang="tr-TR" sz="1000" dirty="0" err="1"/>
              <a:t>Biyoteknoloji</a:t>
            </a:r>
            <a:endParaRPr lang="tr-TR" sz="10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4602454" y="2786833"/>
            <a:ext cx="108874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200" dirty="0"/>
              <a:t>Hacettepe Üniversitesi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224402" y="2210701"/>
            <a:ext cx="92354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 Institute of Excellence for TERM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8014034" y="4902879"/>
            <a:ext cx="1964172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100" dirty="0"/>
              <a:t>Platform Ortakları</a:t>
            </a:r>
          </a:p>
        </p:txBody>
      </p:sp>
      <p:sp>
        <p:nvSpPr>
          <p:cNvPr id="27" name="Oval 26"/>
          <p:cNvSpPr/>
          <p:nvPr/>
        </p:nvSpPr>
        <p:spPr>
          <a:xfrm rot="1293091">
            <a:off x="7982559" y="4938481"/>
            <a:ext cx="217034" cy="19040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8091076" y="5201703"/>
            <a:ext cx="1964172" cy="5078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İşbirliği Kurulan</a:t>
            </a:r>
          </a:p>
          <a:p>
            <a:pPr algn="ctr"/>
            <a:r>
              <a:rPr lang="tr-TR" sz="900" dirty="0"/>
              <a:t>Ulusal/Uluslararası Diğer Platformlar/Kurumlar/ Yapılar</a:t>
            </a:r>
          </a:p>
        </p:txBody>
      </p:sp>
      <p:sp>
        <p:nvSpPr>
          <p:cNvPr id="33" name="Oval 32"/>
          <p:cNvSpPr/>
          <p:nvPr/>
        </p:nvSpPr>
        <p:spPr>
          <a:xfrm rot="1293091">
            <a:off x="7982559" y="5285866"/>
            <a:ext cx="217034" cy="190407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4" name="Unvan 1"/>
          <p:cNvSpPr>
            <a:spLocks noGrp="1"/>
          </p:cNvSpPr>
          <p:nvPr>
            <p:ph type="title"/>
          </p:nvPr>
        </p:nvSpPr>
        <p:spPr>
          <a:xfrm>
            <a:off x="60634" y="119305"/>
            <a:ext cx="9072000" cy="24622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 Yönetimi: Paydaşlar</a:t>
            </a:r>
          </a:p>
        </p:txBody>
      </p:sp>
      <p:sp>
        <p:nvSpPr>
          <p:cNvPr id="40" name="Metin kutusu 8">
            <a:extLst>
              <a:ext uri="{FF2B5EF4-FFF2-40B4-BE49-F238E27FC236}">
                <a16:creationId xmlns:a16="http://schemas.microsoft.com/office/drawing/2014/main" id="{C7558A61-49DD-8A7B-9E40-E24E8058EC6F}"/>
              </a:ext>
            </a:extLst>
          </p:cNvPr>
          <p:cNvSpPr txBox="1"/>
          <p:nvPr/>
        </p:nvSpPr>
        <p:spPr>
          <a:xfrm>
            <a:off x="4905666" y="1413456"/>
            <a:ext cx="101876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Ankara </a:t>
            </a:r>
            <a:r>
              <a:rPr lang="tr-TR" sz="1000" dirty="0" err="1"/>
              <a:t>Üni</a:t>
            </a:r>
            <a:r>
              <a:rPr lang="tr-TR" sz="1000" dirty="0"/>
              <a:t>.</a:t>
            </a:r>
          </a:p>
        </p:txBody>
      </p:sp>
      <p:sp>
        <p:nvSpPr>
          <p:cNvPr id="41" name="Metin kutusu 8">
            <a:extLst>
              <a:ext uri="{FF2B5EF4-FFF2-40B4-BE49-F238E27FC236}">
                <a16:creationId xmlns:a16="http://schemas.microsoft.com/office/drawing/2014/main" id="{0AF019A3-038D-B6C1-47B3-57028D53EB91}"/>
              </a:ext>
            </a:extLst>
          </p:cNvPr>
          <p:cNvSpPr txBox="1"/>
          <p:nvPr/>
        </p:nvSpPr>
        <p:spPr>
          <a:xfrm>
            <a:off x="3503810" y="2484158"/>
            <a:ext cx="101876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Sağlık Bilimleri </a:t>
            </a:r>
            <a:r>
              <a:rPr lang="tr-TR" sz="1000" dirty="0" err="1"/>
              <a:t>Üni</a:t>
            </a:r>
            <a:r>
              <a:rPr lang="tr-TR" sz="1000" dirty="0"/>
              <a:t>.</a:t>
            </a:r>
          </a:p>
        </p:txBody>
      </p:sp>
      <p:sp>
        <p:nvSpPr>
          <p:cNvPr id="42" name="Metin kutusu 8">
            <a:extLst>
              <a:ext uri="{FF2B5EF4-FFF2-40B4-BE49-F238E27FC236}">
                <a16:creationId xmlns:a16="http://schemas.microsoft.com/office/drawing/2014/main" id="{29867E30-7548-84AA-A5AB-24DEFF706A3A}"/>
              </a:ext>
            </a:extLst>
          </p:cNvPr>
          <p:cNvSpPr txBox="1"/>
          <p:nvPr/>
        </p:nvSpPr>
        <p:spPr>
          <a:xfrm>
            <a:off x="3587656" y="3279483"/>
            <a:ext cx="101876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TÜBİTAK MAM</a:t>
            </a:r>
          </a:p>
        </p:txBody>
      </p:sp>
      <p:sp>
        <p:nvSpPr>
          <p:cNvPr id="43" name="Metin kutusu 8">
            <a:extLst>
              <a:ext uri="{FF2B5EF4-FFF2-40B4-BE49-F238E27FC236}">
                <a16:creationId xmlns:a16="http://schemas.microsoft.com/office/drawing/2014/main" id="{0CF8601C-BC57-DED1-657E-3861D143671B}"/>
              </a:ext>
            </a:extLst>
          </p:cNvPr>
          <p:cNvSpPr txBox="1"/>
          <p:nvPr/>
        </p:nvSpPr>
        <p:spPr>
          <a:xfrm>
            <a:off x="5512152" y="3405728"/>
            <a:ext cx="101876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İYTE</a:t>
            </a:r>
          </a:p>
        </p:txBody>
      </p:sp>
      <p:sp>
        <p:nvSpPr>
          <p:cNvPr id="44" name="Metin kutusu 8">
            <a:extLst>
              <a:ext uri="{FF2B5EF4-FFF2-40B4-BE49-F238E27FC236}">
                <a16:creationId xmlns:a16="http://schemas.microsoft.com/office/drawing/2014/main" id="{62DDA60B-0C64-40C1-D76B-EEA33C44B648}"/>
              </a:ext>
            </a:extLst>
          </p:cNvPr>
          <p:cNvSpPr txBox="1"/>
          <p:nvPr/>
        </p:nvSpPr>
        <p:spPr>
          <a:xfrm>
            <a:off x="4595325" y="3873731"/>
            <a:ext cx="101876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Sabancı </a:t>
            </a:r>
            <a:r>
              <a:rPr lang="tr-TR" sz="1000" dirty="0" err="1"/>
              <a:t>Üni</a:t>
            </a:r>
            <a:r>
              <a:rPr lang="tr-TR" sz="1000" dirty="0"/>
              <a:t>. SUNUM</a:t>
            </a:r>
          </a:p>
        </p:txBody>
      </p:sp>
      <p:sp>
        <p:nvSpPr>
          <p:cNvPr id="45" name="Metin kutusu 8">
            <a:extLst>
              <a:ext uri="{FF2B5EF4-FFF2-40B4-BE49-F238E27FC236}">
                <a16:creationId xmlns:a16="http://schemas.microsoft.com/office/drawing/2014/main" id="{48F0DB22-99DA-93E8-6633-3649474788BC}"/>
              </a:ext>
            </a:extLst>
          </p:cNvPr>
          <p:cNvSpPr txBox="1"/>
          <p:nvPr/>
        </p:nvSpPr>
        <p:spPr>
          <a:xfrm>
            <a:off x="5559202" y="1958069"/>
            <a:ext cx="101876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TST Rakor</a:t>
            </a:r>
          </a:p>
        </p:txBody>
      </p:sp>
      <p:sp>
        <p:nvSpPr>
          <p:cNvPr id="46" name="Metin kutusu 8">
            <a:extLst>
              <a:ext uri="{FF2B5EF4-FFF2-40B4-BE49-F238E27FC236}">
                <a16:creationId xmlns:a16="http://schemas.microsoft.com/office/drawing/2014/main" id="{E883F4EF-6FB3-210F-4B13-D9053DA688FE}"/>
              </a:ext>
            </a:extLst>
          </p:cNvPr>
          <p:cNvSpPr txBox="1"/>
          <p:nvPr/>
        </p:nvSpPr>
        <p:spPr>
          <a:xfrm>
            <a:off x="5774065" y="2641808"/>
            <a:ext cx="101876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dirty="0" err="1"/>
              <a:t>Kazlıçeşme</a:t>
            </a:r>
            <a:endParaRPr lang="tr-TR" sz="1000" dirty="0"/>
          </a:p>
        </p:txBody>
      </p:sp>
      <p:sp>
        <p:nvSpPr>
          <p:cNvPr id="47" name="Metin kutusu 24">
            <a:extLst>
              <a:ext uri="{FF2B5EF4-FFF2-40B4-BE49-F238E27FC236}">
                <a16:creationId xmlns:a16="http://schemas.microsoft.com/office/drawing/2014/main" id="{E7B430B5-8FC4-FBAA-C4C4-47E2CF9E7EAE}"/>
              </a:ext>
            </a:extLst>
          </p:cNvPr>
          <p:cNvSpPr txBox="1"/>
          <p:nvPr/>
        </p:nvSpPr>
        <p:spPr>
          <a:xfrm>
            <a:off x="4586001" y="5386369"/>
            <a:ext cx="92354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</a:t>
            </a:r>
            <a:endParaRPr lang="en-US" sz="1000" b="1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Metin kutusu 24">
            <a:extLst>
              <a:ext uri="{FF2B5EF4-FFF2-40B4-BE49-F238E27FC236}">
                <a16:creationId xmlns:a16="http://schemas.microsoft.com/office/drawing/2014/main" id="{69E6D511-7265-D273-C529-00B9252034BF}"/>
              </a:ext>
            </a:extLst>
          </p:cNvPr>
          <p:cNvSpPr txBox="1"/>
          <p:nvPr/>
        </p:nvSpPr>
        <p:spPr>
          <a:xfrm>
            <a:off x="2054444" y="2349060"/>
            <a:ext cx="92354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KIWA</a:t>
            </a:r>
          </a:p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UDEM</a:t>
            </a:r>
            <a:endParaRPr lang="en-US" sz="1000" b="1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Metin kutusu 24">
            <a:extLst>
              <a:ext uri="{FF2B5EF4-FFF2-40B4-BE49-F238E27FC236}">
                <a16:creationId xmlns:a16="http://schemas.microsoft.com/office/drawing/2014/main" id="{58EBE2E0-09B7-FAF5-F4BF-1D5D421767B4}"/>
              </a:ext>
            </a:extLst>
          </p:cNvPr>
          <p:cNvSpPr txBox="1"/>
          <p:nvPr/>
        </p:nvSpPr>
        <p:spPr>
          <a:xfrm>
            <a:off x="4841967" y="26333"/>
            <a:ext cx="92354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TİTCK</a:t>
            </a:r>
          </a:p>
        </p:txBody>
      </p:sp>
      <p:pic>
        <p:nvPicPr>
          <p:cNvPr id="50" name="Resim 6" descr="siyah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969A593-C4D0-620D-6078-63FBEDC0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7" y="57736"/>
            <a:ext cx="2574836" cy="540948"/>
          </a:xfrm>
          <a:prstGeom prst="rect">
            <a:avLst/>
          </a:prstGeom>
        </p:spPr>
      </p:pic>
      <p:sp>
        <p:nvSpPr>
          <p:cNvPr id="51" name="Metin kutusu 17">
            <a:extLst>
              <a:ext uri="{FF2B5EF4-FFF2-40B4-BE49-F238E27FC236}">
                <a16:creationId xmlns:a16="http://schemas.microsoft.com/office/drawing/2014/main" id="{365536D9-4993-EDF5-D4EA-BA31D6AA0EBC}"/>
              </a:ext>
            </a:extLst>
          </p:cNvPr>
          <p:cNvSpPr txBox="1"/>
          <p:nvPr/>
        </p:nvSpPr>
        <p:spPr>
          <a:xfrm>
            <a:off x="3072882" y="1930416"/>
            <a:ext cx="92354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Koç </a:t>
            </a:r>
            <a:r>
              <a:rPr lang="tr-TR" sz="1000" dirty="0" err="1"/>
              <a:t>Üni</a:t>
            </a:r>
            <a:r>
              <a:rPr lang="tr-TR" sz="1000" dirty="0"/>
              <a:t>.</a:t>
            </a:r>
          </a:p>
        </p:txBody>
      </p:sp>
      <p:sp>
        <p:nvSpPr>
          <p:cNvPr id="52" name="Metin kutusu 17">
            <a:extLst>
              <a:ext uri="{FF2B5EF4-FFF2-40B4-BE49-F238E27FC236}">
                <a16:creationId xmlns:a16="http://schemas.microsoft.com/office/drawing/2014/main" id="{7E1581F5-F6F8-8397-CAB4-2A08DDBA5B59}"/>
              </a:ext>
            </a:extLst>
          </p:cNvPr>
          <p:cNvSpPr txBox="1"/>
          <p:nvPr/>
        </p:nvSpPr>
        <p:spPr>
          <a:xfrm>
            <a:off x="2780413" y="2846525"/>
            <a:ext cx="92354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TOBB ETÜ</a:t>
            </a:r>
          </a:p>
        </p:txBody>
      </p:sp>
      <p:sp>
        <p:nvSpPr>
          <p:cNvPr id="53" name="Metin kutusu 17">
            <a:extLst>
              <a:ext uri="{FF2B5EF4-FFF2-40B4-BE49-F238E27FC236}">
                <a16:creationId xmlns:a16="http://schemas.microsoft.com/office/drawing/2014/main" id="{DF7AE89B-B075-FE8D-CCAF-97F035287378}"/>
              </a:ext>
            </a:extLst>
          </p:cNvPr>
          <p:cNvSpPr txBox="1"/>
          <p:nvPr/>
        </p:nvSpPr>
        <p:spPr>
          <a:xfrm>
            <a:off x="2936305" y="3849584"/>
            <a:ext cx="92354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Ankara HBV </a:t>
            </a:r>
            <a:r>
              <a:rPr lang="tr-TR" sz="1000" dirty="0" err="1"/>
              <a:t>Üni</a:t>
            </a:r>
            <a:endParaRPr lang="tr-TR" sz="1000" dirty="0"/>
          </a:p>
        </p:txBody>
      </p:sp>
      <p:sp>
        <p:nvSpPr>
          <p:cNvPr id="54" name="Metin kutusu 17">
            <a:extLst>
              <a:ext uri="{FF2B5EF4-FFF2-40B4-BE49-F238E27FC236}">
                <a16:creationId xmlns:a16="http://schemas.microsoft.com/office/drawing/2014/main" id="{25328CE1-D3D0-6AA5-EA3B-EB748C5B307A}"/>
              </a:ext>
            </a:extLst>
          </p:cNvPr>
          <p:cNvSpPr txBox="1"/>
          <p:nvPr/>
        </p:nvSpPr>
        <p:spPr>
          <a:xfrm>
            <a:off x="4457113" y="586458"/>
            <a:ext cx="92354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Osmangazi </a:t>
            </a:r>
            <a:r>
              <a:rPr lang="tr-TR" sz="1000" dirty="0" err="1"/>
              <a:t>Üni</a:t>
            </a:r>
            <a:r>
              <a:rPr lang="tr-TR" sz="1000" dirty="0"/>
              <a:t>.</a:t>
            </a:r>
          </a:p>
        </p:txBody>
      </p:sp>
      <p:sp>
        <p:nvSpPr>
          <p:cNvPr id="55" name="Metin kutusu 17">
            <a:extLst>
              <a:ext uri="{FF2B5EF4-FFF2-40B4-BE49-F238E27FC236}">
                <a16:creationId xmlns:a16="http://schemas.microsoft.com/office/drawing/2014/main" id="{46722B30-7DD4-FD6E-239F-4E558FA3DCAB}"/>
              </a:ext>
            </a:extLst>
          </p:cNvPr>
          <p:cNvSpPr txBox="1"/>
          <p:nvPr/>
        </p:nvSpPr>
        <p:spPr>
          <a:xfrm>
            <a:off x="5774065" y="833990"/>
            <a:ext cx="92354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Erciyes </a:t>
            </a:r>
            <a:r>
              <a:rPr lang="tr-TR" sz="1000" dirty="0" err="1"/>
              <a:t>Üni</a:t>
            </a:r>
            <a:r>
              <a:rPr lang="tr-TR" sz="1000" dirty="0"/>
              <a:t>.</a:t>
            </a:r>
          </a:p>
        </p:txBody>
      </p:sp>
      <p:sp>
        <p:nvSpPr>
          <p:cNvPr id="56" name="Metin kutusu 17">
            <a:extLst>
              <a:ext uri="{FF2B5EF4-FFF2-40B4-BE49-F238E27FC236}">
                <a16:creationId xmlns:a16="http://schemas.microsoft.com/office/drawing/2014/main" id="{C2661DAF-CD80-25CB-16E6-9CE6E1C8B717}"/>
              </a:ext>
            </a:extLst>
          </p:cNvPr>
          <p:cNvSpPr txBox="1"/>
          <p:nvPr/>
        </p:nvSpPr>
        <p:spPr>
          <a:xfrm>
            <a:off x="6416340" y="1730361"/>
            <a:ext cx="92354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Bilkent </a:t>
            </a:r>
            <a:r>
              <a:rPr lang="tr-TR" sz="1000" dirty="0" err="1"/>
              <a:t>Üni</a:t>
            </a:r>
            <a:r>
              <a:rPr lang="tr-TR" sz="1000" dirty="0"/>
              <a:t>. UNAM</a:t>
            </a:r>
          </a:p>
        </p:txBody>
      </p:sp>
      <p:sp>
        <p:nvSpPr>
          <p:cNvPr id="57" name="Metin kutusu 20">
            <a:extLst>
              <a:ext uri="{FF2B5EF4-FFF2-40B4-BE49-F238E27FC236}">
                <a16:creationId xmlns:a16="http://schemas.microsoft.com/office/drawing/2014/main" id="{FCFA02A1-6E5E-96BA-FFEE-C1D0248E8DE4}"/>
              </a:ext>
            </a:extLst>
          </p:cNvPr>
          <p:cNvSpPr txBox="1"/>
          <p:nvPr/>
        </p:nvSpPr>
        <p:spPr>
          <a:xfrm>
            <a:off x="6005281" y="3880782"/>
            <a:ext cx="923544" cy="246221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NİSER</a:t>
            </a:r>
          </a:p>
        </p:txBody>
      </p:sp>
      <p:sp>
        <p:nvSpPr>
          <p:cNvPr id="58" name="Metin kutusu 20">
            <a:extLst>
              <a:ext uri="{FF2B5EF4-FFF2-40B4-BE49-F238E27FC236}">
                <a16:creationId xmlns:a16="http://schemas.microsoft.com/office/drawing/2014/main" id="{AC82FCA8-6F83-6190-FFFC-05F51D51FA15}"/>
              </a:ext>
            </a:extLst>
          </p:cNvPr>
          <p:cNvSpPr txBox="1"/>
          <p:nvPr/>
        </p:nvSpPr>
        <p:spPr>
          <a:xfrm>
            <a:off x="5404359" y="4466908"/>
            <a:ext cx="923544" cy="246221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TUSAŞ</a:t>
            </a:r>
          </a:p>
        </p:txBody>
      </p:sp>
      <p:sp>
        <p:nvSpPr>
          <p:cNvPr id="59" name="Metin kutusu 20">
            <a:extLst>
              <a:ext uri="{FF2B5EF4-FFF2-40B4-BE49-F238E27FC236}">
                <a16:creationId xmlns:a16="http://schemas.microsoft.com/office/drawing/2014/main" id="{2846F8F2-AF53-F742-986B-3D65CF5ED9DE}"/>
              </a:ext>
            </a:extLst>
          </p:cNvPr>
          <p:cNvSpPr txBox="1"/>
          <p:nvPr/>
        </p:nvSpPr>
        <p:spPr>
          <a:xfrm>
            <a:off x="4443894" y="4925598"/>
            <a:ext cx="923544" cy="246221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/>
              <a:t>BMT </a:t>
            </a:r>
            <a:r>
              <a:rPr lang="tr-TR" sz="1000" dirty="0" err="1"/>
              <a:t>Group</a:t>
            </a:r>
            <a:endParaRPr lang="tr-TR" sz="1000" dirty="0"/>
          </a:p>
        </p:txBody>
      </p:sp>
      <p:sp>
        <p:nvSpPr>
          <p:cNvPr id="60" name="Metin kutusu 20">
            <a:extLst>
              <a:ext uri="{FF2B5EF4-FFF2-40B4-BE49-F238E27FC236}">
                <a16:creationId xmlns:a16="http://schemas.microsoft.com/office/drawing/2014/main" id="{5B8283C2-068F-E7BE-CF1F-A024F752EABC}"/>
              </a:ext>
            </a:extLst>
          </p:cNvPr>
          <p:cNvSpPr txBox="1"/>
          <p:nvPr/>
        </p:nvSpPr>
        <p:spPr>
          <a:xfrm>
            <a:off x="3290527" y="4531195"/>
            <a:ext cx="923544" cy="246221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dirty="0" err="1"/>
              <a:t>Axolotl</a:t>
            </a:r>
            <a:r>
              <a:rPr lang="tr-TR" sz="1000" dirty="0"/>
              <a:t> Ltd.</a:t>
            </a:r>
          </a:p>
        </p:txBody>
      </p:sp>
      <p:sp>
        <p:nvSpPr>
          <p:cNvPr id="61" name="Metin kutusu 24">
            <a:extLst>
              <a:ext uri="{FF2B5EF4-FFF2-40B4-BE49-F238E27FC236}">
                <a16:creationId xmlns:a16="http://schemas.microsoft.com/office/drawing/2014/main" id="{A5A3884E-EB6B-B3D8-59E2-96DAAAF83D2A}"/>
              </a:ext>
            </a:extLst>
          </p:cNvPr>
          <p:cNvSpPr txBox="1"/>
          <p:nvPr/>
        </p:nvSpPr>
        <p:spPr>
          <a:xfrm>
            <a:off x="2391052" y="1331602"/>
            <a:ext cx="92354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Anadolutıp</a:t>
            </a:r>
            <a:endParaRPr lang="en-US" sz="100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Metin kutusu 24">
            <a:extLst>
              <a:ext uri="{FF2B5EF4-FFF2-40B4-BE49-F238E27FC236}">
                <a16:creationId xmlns:a16="http://schemas.microsoft.com/office/drawing/2014/main" id="{05C03E9B-D01E-DCC8-457F-1F9AED3C80FA}"/>
              </a:ext>
            </a:extLst>
          </p:cNvPr>
          <p:cNvSpPr txBox="1"/>
          <p:nvPr/>
        </p:nvSpPr>
        <p:spPr>
          <a:xfrm>
            <a:off x="3047108" y="559047"/>
            <a:ext cx="92354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AGS </a:t>
            </a:r>
            <a:r>
              <a:rPr lang="en-US" sz="100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Medikal</a:t>
            </a:r>
            <a:endParaRPr lang="en-US" sz="100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Metin kutusu 24">
            <a:extLst>
              <a:ext uri="{FF2B5EF4-FFF2-40B4-BE49-F238E27FC236}">
                <a16:creationId xmlns:a16="http://schemas.microsoft.com/office/drawing/2014/main" id="{61E24C02-4DA2-B122-BD2B-3C36C4EDCA1E}"/>
              </a:ext>
            </a:extLst>
          </p:cNvPr>
          <p:cNvSpPr txBox="1"/>
          <p:nvPr/>
        </p:nvSpPr>
        <p:spPr>
          <a:xfrm>
            <a:off x="2037673" y="3395257"/>
            <a:ext cx="92354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Collagen </a:t>
            </a:r>
          </a:p>
          <a:p>
            <a:r>
              <a:rPr lang="en-US" sz="100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0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-Ge</a:t>
            </a:r>
          </a:p>
        </p:txBody>
      </p:sp>
      <p:sp>
        <p:nvSpPr>
          <p:cNvPr id="64" name="Metin kutusu 24">
            <a:extLst>
              <a:ext uri="{FF2B5EF4-FFF2-40B4-BE49-F238E27FC236}">
                <a16:creationId xmlns:a16="http://schemas.microsoft.com/office/drawing/2014/main" id="{2A8E7088-DDC2-3FCC-7E4F-67E8CA7F2056}"/>
              </a:ext>
            </a:extLst>
          </p:cNvPr>
          <p:cNvSpPr txBox="1"/>
          <p:nvPr/>
        </p:nvSpPr>
        <p:spPr>
          <a:xfrm>
            <a:off x="3138862" y="4927293"/>
            <a:ext cx="100175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Meridian Biyomalzeme</a:t>
            </a:r>
          </a:p>
        </p:txBody>
      </p:sp>
      <p:sp>
        <p:nvSpPr>
          <p:cNvPr id="65" name="Metin kutusu 24">
            <a:extLst>
              <a:ext uri="{FF2B5EF4-FFF2-40B4-BE49-F238E27FC236}">
                <a16:creationId xmlns:a16="http://schemas.microsoft.com/office/drawing/2014/main" id="{C527639B-FBFB-800A-DD63-CA388FE223E8}"/>
              </a:ext>
            </a:extLst>
          </p:cNvPr>
          <p:cNvSpPr txBox="1"/>
          <p:nvPr/>
        </p:nvSpPr>
        <p:spPr>
          <a:xfrm>
            <a:off x="6649886" y="990286"/>
            <a:ext cx="11126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Burgeon Biotechnology</a:t>
            </a:r>
          </a:p>
        </p:txBody>
      </p:sp>
      <p:sp>
        <p:nvSpPr>
          <p:cNvPr id="66" name="Metin kutusu 24">
            <a:extLst>
              <a:ext uri="{FF2B5EF4-FFF2-40B4-BE49-F238E27FC236}">
                <a16:creationId xmlns:a16="http://schemas.microsoft.com/office/drawing/2014/main" id="{48CF0E0E-3625-B774-D087-66B49E9DF119}"/>
              </a:ext>
            </a:extLst>
          </p:cNvPr>
          <p:cNvSpPr txBox="1"/>
          <p:nvPr/>
        </p:nvSpPr>
        <p:spPr>
          <a:xfrm>
            <a:off x="7090490" y="3615781"/>
            <a:ext cx="92354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BOME </a:t>
            </a:r>
            <a:r>
              <a:rPr lang="en-US" sz="100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Trivitron</a:t>
            </a:r>
            <a:endParaRPr lang="en-US" sz="100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Metin kutusu 24">
            <a:extLst>
              <a:ext uri="{FF2B5EF4-FFF2-40B4-BE49-F238E27FC236}">
                <a16:creationId xmlns:a16="http://schemas.microsoft.com/office/drawing/2014/main" id="{0F9F3764-D58A-443B-7F39-004FDC00FBA1}"/>
              </a:ext>
            </a:extLst>
          </p:cNvPr>
          <p:cNvSpPr txBox="1"/>
          <p:nvPr/>
        </p:nvSpPr>
        <p:spPr>
          <a:xfrm>
            <a:off x="6331057" y="4730276"/>
            <a:ext cx="92354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en-US" sz="100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Kobay</a:t>
            </a:r>
            <a:r>
              <a:rPr lang="en-US" sz="100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DHL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D051B8-EB08-5597-A445-491D2A3CA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03" y="5291567"/>
            <a:ext cx="587229" cy="140780"/>
          </a:xfrm>
          <a:prstGeom prst="rect">
            <a:avLst/>
          </a:prstGeom>
        </p:spPr>
      </p:pic>
      <p:pic>
        <p:nvPicPr>
          <p:cNvPr id="4" name="Picture 29" descr="HAKKIMIZDA – Collagen ArGe">
            <a:extLst>
              <a:ext uri="{FF2B5EF4-FFF2-40B4-BE49-F238E27FC236}">
                <a16:creationId xmlns:a16="http://schemas.microsoft.com/office/drawing/2014/main" id="{E7116541-A08B-000C-47E0-CC02A41C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59" y="3785360"/>
            <a:ext cx="553274" cy="2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AGS Medikal | LinkedIn">
            <a:extLst>
              <a:ext uri="{FF2B5EF4-FFF2-40B4-BE49-F238E27FC236}">
                <a16:creationId xmlns:a16="http://schemas.microsoft.com/office/drawing/2014/main" id="{E2F85E59-24BB-C7B9-B6C9-2C6FDEB9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92" y="798191"/>
            <a:ext cx="293302" cy="2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Burgeon.me">
            <a:extLst>
              <a:ext uri="{FF2B5EF4-FFF2-40B4-BE49-F238E27FC236}">
                <a16:creationId xmlns:a16="http://schemas.microsoft.com/office/drawing/2014/main" id="{37868C2F-D02C-06F5-1EE0-0CDCF5A25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54" y="1375049"/>
            <a:ext cx="549276" cy="2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8" descr="Bome Trivitron | Yenidoğan Tarama, Kromatografi, Rutin Laboratuvar  Hizmetleri">
            <a:extLst>
              <a:ext uri="{FF2B5EF4-FFF2-40B4-BE49-F238E27FC236}">
                <a16:creationId xmlns:a16="http://schemas.microsoft.com/office/drawing/2014/main" id="{46168AC8-A9E4-3EFF-7713-71AAF2298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4"/>
          <a:stretch/>
        </p:blipFill>
        <p:spPr bwMode="auto">
          <a:xfrm>
            <a:off x="7580834" y="3983445"/>
            <a:ext cx="576802" cy="2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0" descr="Kobay D.H.L. San. ve Tic. A.Ş. | Ostim Medikal Sanayi Kümelenmesi">
            <a:extLst>
              <a:ext uri="{FF2B5EF4-FFF2-40B4-BE49-F238E27FC236}">
                <a16:creationId xmlns:a16="http://schemas.microsoft.com/office/drawing/2014/main" id="{318009E7-E786-8A02-7A0B-31243919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76" y="4977502"/>
            <a:ext cx="479188" cy="1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BMT Calsis Sağlık Teknolojileri San. Tic. A.Ş. | LinkedIn">
            <a:extLst>
              <a:ext uri="{FF2B5EF4-FFF2-40B4-BE49-F238E27FC236}">
                <a16:creationId xmlns:a16="http://schemas.microsoft.com/office/drawing/2014/main" id="{8889F206-1E16-E2F6-5A45-83FA0D80A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5" b="34527"/>
          <a:stretch/>
        </p:blipFill>
        <p:spPr bwMode="auto">
          <a:xfrm>
            <a:off x="4957163" y="5121354"/>
            <a:ext cx="479188" cy="1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6" descr="Axolotl Biosystems Ltd.">
            <a:extLst>
              <a:ext uri="{FF2B5EF4-FFF2-40B4-BE49-F238E27FC236}">
                <a16:creationId xmlns:a16="http://schemas.microsoft.com/office/drawing/2014/main" id="{A580CC9E-11BA-9954-D836-3E548EF8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70" y="4669544"/>
            <a:ext cx="548363" cy="2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3" descr="VSY Biotechnology - Home | Facebook">
            <a:extLst>
              <a:ext uri="{FF2B5EF4-FFF2-40B4-BE49-F238E27FC236}">
                <a16:creationId xmlns:a16="http://schemas.microsoft.com/office/drawing/2014/main" id="{5FAE0DD2-5B78-5283-E0CB-755ACB8C4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5" b="36158"/>
          <a:stretch/>
        </p:blipFill>
        <p:spPr bwMode="auto">
          <a:xfrm>
            <a:off x="6880173" y="3333082"/>
            <a:ext cx="464094" cy="1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5" descr="List Of Industry | ANADOLU TIP">
            <a:extLst>
              <a:ext uri="{FF2B5EF4-FFF2-40B4-BE49-F238E27FC236}">
                <a16:creationId xmlns:a16="http://schemas.microsoft.com/office/drawing/2014/main" id="{7DF946B7-5446-2A6F-B8F4-001201FD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5" y="1574410"/>
            <a:ext cx="326456" cy="3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Dosya:TUBITAK-MAM-Logo-JPG.jpg - Vikipedi">
            <a:extLst>
              <a:ext uri="{FF2B5EF4-FFF2-40B4-BE49-F238E27FC236}">
                <a16:creationId xmlns:a16="http://schemas.microsoft.com/office/drawing/2014/main" id="{616B62AD-E50F-8D0C-0515-733CE8A0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92" y="3668529"/>
            <a:ext cx="276814" cy="3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Sabancı Üniversitesi Nanoteknoloji Araştırma ve Uygulama Merkezi - SUNUM -  Ana Sayfa">
            <a:extLst>
              <a:ext uri="{FF2B5EF4-FFF2-40B4-BE49-F238E27FC236}">
                <a16:creationId xmlns:a16="http://schemas.microsoft.com/office/drawing/2014/main" id="{150CBCB1-A172-A400-9692-B34EB730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1" y="4074446"/>
            <a:ext cx="489063" cy="4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İYTE Logoları – Basın ve Halkla İlişkiler Koordinatörlüğü">
            <a:extLst>
              <a:ext uri="{FF2B5EF4-FFF2-40B4-BE49-F238E27FC236}">
                <a16:creationId xmlns:a16="http://schemas.microsoft.com/office/drawing/2014/main" id="{E56F6BD7-E3E2-98C1-AFF8-5FB2D31B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41" y="3568890"/>
            <a:ext cx="308209" cy="3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Kazlıçeşme Arge Biyogüvenlik Kabin Test Laboratuvarı">
            <a:extLst>
              <a:ext uri="{FF2B5EF4-FFF2-40B4-BE49-F238E27FC236}">
                <a16:creationId xmlns:a16="http://schemas.microsoft.com/office/drawing/2014/main" id="{06781F47-EA73-12F8-2BAB-D832FA597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24667"/>
          <a:stretch/>
        </p:blipFill>
        <p:spPr bwMode="auto">
          <a:xfrm>
            <a:off x="5947756" y="2861009"/>
            <a:ext cx="576808" cy="2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osya:SBÜ logo.png - Vikipedi">
            <a:extLst>
              <a:ext uri="{FF2B5EF4-FFF2-40B4-BE49-F238E27FC236}">
                <a16:creationId xmlns:a16="http://schemas.microsoft.com/office/drawing/2014/main" id="{31DA82B5-06D8-7E15-1D1E-06478A56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81" y="2837607"/>
            <a:ext cx="277246" cy="2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osya:Gazi Üniversitesi logo.png - Vikipedi">
            <a:extLst>
              <a:ext uri="{FF2B5EF4-FFF2-40B4-BE49-F238E27FC236}">
                <a16:creationId xmlns:a16="http://schemas.microsoft.com/office/drawing/2014/main" id="{CE42063D-5984-68E6-2C37-88691EBA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80" y="1984232"/>
            <a:ext cx="302093" cy="3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Dosya:Ankara Üniversitesi logosu.png - Vikipedi">
            <a:extLst>
              <a:ext uri="{FF2B5EF4-FFF2-40B4-BE49-F238E27FC236}">
                <a16:creationId xmlns:a16="http://schemas.microsoft.com/office/drawing/2014/main" id="{C742C4E1-758B-89F0-FECE-BAD603906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90" y="1614747"/>
            <a:ext cx="290287" cy="2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Kurumsal – TST">
            <a:extLst>
              <a:ext uri="{FF2B5EF4-FFF2-40B4-BE49-F238E27FC236}">
                <a16:creationId xmlns:a16="http://schemas.microsoft.com/office/drawing/2014/main" id="{E25D062B-BDB0-8843-35EC-0431184C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12" y="2198650"/>
            <a:ext cx="279579" cy="2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ogo-hacettepe – Dr. Arif Yılmaz">
            <a:extLst>
              <a:ext uri="{FF2B5EF4-FFF2-40B4-BE49-F238E27FC236}">
                <a16:creationId xmlns:a16="http://schemas.microsoft.com/office/drawing/2014/main" id="{5F5ECAC4-E1AE-A6DF-E633-9A6C047C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4" y="2186992"/>
            <a:ext cx="878264" cy="6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4670B2F6-E6BF-0550-59DF-A7E75A55670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42694" y="254077"/>
            <a:ext cx="328121" cy="274153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12E71580-06EF-B64E-4F48-0DEC6D40C5F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16581" y="2774775"/>
            <a:ext cx="290288" cy="254398"/>
          </a:xfrm>
          <a:prstGeom prst="rect">
            <a:avLst/>
          </a:prstGeom>
        </p:spPr>
      </p:pic>
      <p:pic>
        <p:nvPicPr>
          <p:cNvPr id="68" name="Resim 67">
            <a:extLst>
              <a:ext uri="{FF2B5EF4-FFF2-40B4-BE49-F238E27FC236}">
                <a16:creationId xmlns:a16="http://schemas.microsoft.com/office/drawing/2014/main" id="{42DC05D6-3947-FDE9-D1CB-6F917B90CC6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41563" y="2740737"/>
            <a:ext cx="286027" cy="355700"/>
          </a:xfrm>
          <a:prstGeom prst="rect">
            <a:avLst/>
          </a:prstGeom>
        </p:spPr>
      </p:pic>
      <p:pic>
        <p:nvPicPr>
          <p:cNvPr id="70" name="Resim 69">
            <a:extLst>
              <a:ext uri="{FF2B5EF4-FFF2-40B4-BE49-F238E27FC236}">
                <a16:creationId xmlns:a16="http://schemas.microsoft.com/office/drawing/2014/main" id="{73358247-7BA0-0582-5098-0A3D6A28E42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74623" y="5483168"/>
            <a:ext cx="339466" cy="159660"/>
          </a:xfrm>
          <a:prstGeom prst="rect">
            <a:avLst/>
          </a:prstGeom>
        </p:spPr>
      </p:pic>
      <p:pic>
        <p:nvPicPr>
          <p:cNvPr id="1026" name="Picture 2" descr="ANASAYFA - TUSAS">
            <a:extLst>
              <a:ext uri="{FF2B5EF4-FFF2-40B4-BE49-F238E27FC236}">
                <a16:creationId xmlns:a16="http://schemas.microsoft.com/office/drawing/2014/main" id="{572BFC27-9CD7-DAC3-B946-7C06DEB5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71" y="4702716"/>
            <a:ext cx="223874" cy="3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 Sciences and Technologies | Hacettepe-Bilkent UNAM">
            <a:extLst>
              <a:ext uri="{FF2B5EF4-FFF2-40B4-BE49-F238E27FC236}">
                <a16:creationId xmlns:a16="http://schemas.microsoft.com/office/drawing/2014/main" id="{40A9E0B5-72DC-8AC1-F444-6466912BC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r="16368" b="12651"/>
          <a:stretch/>
        </p:blipFill>
        <p:spPr bwMode="auto">
          <a:xfrm>
            <a:off x="6687480" y="2069195"/>
            <a:ext cx="539857" cy="2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8A925B-4A17-96F4-50DD-64015C9A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72" y="1068936"/>
            <a:ext cx="299033" cy="2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rumsal Kimlik | Eskişehir Osmangazi Üniversitesi">
            <a:extLst>
              <a:ext uri="{FF2B5EF4-FFF2-40B4-BE49-F238E27FC236}">
                <a16:creationId xmlns:a16="http://schemas.microsoft.com/office/drawing/2014/main" id="{050B13F9-A630-C50C-CFF6-9CBF6001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42" y="929645"/>
            <a:ext cx="301241" cy="3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4F372D3-19F0-33A0-2365-0E015BA6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20" y="1329306"/>
            <a:ext cx="205506" cy="1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oç Üniversitesi TTO (@KU_TTO) / X">
            <a:extLst>
              <a:ext uri="{FF2B5EF4-FFF2-40B4-BE49-F238E27FC236}">
                <a16:creationId xmlns:a16="http://schemas.microsoft.com/office/drawing/2014/main" id="{6002C2CC-1D18-6E13-F4B1-8AAA9EAD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7" y="2127688"/>
            <a:ext cx="245058" cy="2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OBB ETÜ Kurumsal Logolarımız - TOBB ETÜ">
            <a:extLst>
              <a:ext uri="{FF2B5EF4-FFF2-40B4-BE49-F238E27FC236}">
                <a16:creationId xmlns:a16="http://schemas.microsoft.com/office/drawing/2014/main" id="{BF507B40-B28F-148F-6E7C-BE5FEF1E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25" y="3094042"/>
            <a:ext cx="390876" cy="2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urumsal.hacibayram.edu.tr sitesinden hbv uni logo">
            <a:extLst>
              <a:ext uri="{FF2B5EF4-FFF2-40B4-BE49-F238E27FC236}">
                <a16:creationId xmlns:a16="http://schemas.microsoft.com/office/drawing/2014/main" id="{EAE83D90-03C6-3827-83DA-873EB6E9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7" y="4181559"/>
            <a:ext cx="244703" cy="2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AutoShape 20">
            <a:extLst>
              <a:ext uri="{FF2B5EF4-FFF2-40B4-BE49-F238E27FC236}">
                <a16:creationId xmlns:a16="http://schemas.microsoft.com/office/drawing/2014/main" id="{422D57BD-B7AB-DDB0-62C0-CDCE435197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3" name="Resim 72" descr="grafik, grafik tasarım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555A003F-2C18-8C71-9558-9085AB14AAE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01927" y="4112291"/>
            <a:ext cx="458414" cy="150590"/>
          </a:xfrm>
          <a:prstGeom prst="rect">
            <a:avLst/>
          </a:prstGeom>
        </p:spPr>
      </p:pic>
      <p:pic>
        <p:nvPicPr>
          <p:cNvPr id="1046" name="Picture 22" descr="EXPERTISSUES |">
            <a:extLst>
              <a:ext uri="{FF2B5EF4-FFF2-40B4-BE49-F238E27FC236}">
                <a16:creationId xmlns:a16="http://schemas.microsoft.com/office/drawing/2014/main" id="{DD50ED0B-1E7E-8F19-F149-38A0BD49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40" y="2922339"/>
            <a:ext cx="920904" cy="3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 txBox="1">
            <a:spLocks/>
          </p:cNvSpPr>
          <p:nvPr/>
        </p:nvSpPr>
        <p:spPr>
          <a:xfrm>
            <a:off x="60634" y="108005"/>
            <a:ext cx="71980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Sağlıklı Yaşam İçin Yeni Nesil Biyomalzeme Teknolojileri Araştırma Ağı </a:t>
            </a:r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Platformu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Toplumsal Etki Boyutu</a:t>
            </a:r>
          </a:p>
        </p:txBody>
      </p:sp>
      <p:sp>
        <p:nvSpPr>
          <p:cNvPr id="8" name="Altıgen 7">
            <a:extLst>
              <a:ext uri="{FF2B5EF4-FFF2-40B4-BE49-F238E27FC236}">
                <a16:creationId xmlns:a16="http://schemas.microsoft.com/office/drawing/2014/main" id="{6B451CB1-2CFC-86E2-B58B-F483892193B8}"/>
              </a:ext>
            </a:extLst>
          </p:cNvPr>
          <p:cNvSpPr/>
          <p:nvPr/>
        </p:nvSpPr>
        <p:spPr>
          <a:xfrm>
            <a:off x="3159224" y="2217922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Paydaş Analizi</a:t>
            </a:r>
          </a:p>
        </p:txBody>
      </p:sp>
      <p:sp>
        <p:nvSpPr>
          <p:cNvPr id="9" name="Altıgen 8">
            <a:extLst>
              <a:ext uri="{FF2B5EF4-FFF2-40B4-BE49-F238E27FC236}">
                <a16:creationId xmlns:a16="http://schemas.microsoft.com/office/drawing/2014/main" id="{3CDD4EE3-332B-3EC6-0E9E-14083298A2FE}"/>
              </a:ext>
            </a:extLst>
          </p:cNvPr>
          <p:cNvSpPr/>
          <p:nvPr/>
        </p:nvSpPr>
        <p:spPr>
          <a:xfrm>
            <a:off x="3951233" y="1797887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ltıgen 10">
            <a:extLst>
              <a:ext uri="{FF2B5EF4-FFF2-40B4-BE49-F238E27FC236}">
                <a16:creationId xmlns:a16="http://schemas.microsoft.com/office/drawing/2014/main" id="{3F015F17-0715-5562-761E-B40B91ADF611}"/>
              </a:ext>
            </a:extLst>
          </p:cNvPr>
          <p:cNvSpPr/>
          <p:nvPr/>
        </p:nvSpPr>
        <p:spPr>
          <a:xfrm>
            <a:off x="2366641" y="1798992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ıgen 12">
            <a:extLst>
              <a:ext uri="{FF2B5EF4-FFF2-40B4-BE49-F238E27FC236}">
                <a16:creationId xmlns:a16="http://schemas.microsoft.com/office/drawing/2014/main" id="{5857B7BF-409A-773C-1214-2198408761EC}"/>
              </a:ext>
            </a:extLst>
          </p:cNvPr>
          <p:cNvSpPr/>
          <p:nvPr/>
        </p:nvSpPr>
        <p:spPr>
          <a:xfrm>
            <a:off x="4743242" y="2222237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/>
              <a:t>Etki </a:t>
            </a:r>
            <a:r>
              <a:rPr lang="tr-TR" sz="1000" b="1" dirty="0"/>
              <a:t>Analizi</a:t>
            </a:r>
            <a:endParaRPr lang="tr-TR" sz="1200" b="1" dirty="0"/>
          </a:p>
        </p:txBody>
      </p:sp>
      <p:sp>
        <p:nvSpPr>
          <p:cNvPr id="14" name="Altıgen 13">
            <a:extLst>
              <a:ext uri="{FF2B5EF4-FFF2-40B4-BE49-F238E27FC236}">
                <a16:creationId xmlns:a16="http://schemas.microsoft.com/office/drawing/2014/main" id="{C21E86F6-EA08-CAD4-1E39-BAD54F95D104}"/>
              </a:ext>
            </a:extLst>
          </p:cNvPr>
          <p:cNvSpPr/>
          <p:nvPr/>
        </p:nvSpPr>
        <p:spPr>
          <a:xfrm>
            <a:off x="5535251" y="1797887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Altıgen 14">
            <a:extLst>
              <a:ext uri="{FF2B5EF4-FFF2-40B4-BE49-F238E27FC236}">
                <a16:creationId xmlns:a16="http://schemas.microsoft.com/office/drawing/2014/main" id="{70E3FEEC-D749-1780-B3C5-7C9C8A6DB2A9}"/>
              </a:ext>
            </a:extLst>
          </p:cNvPr>
          <p:cNvSpPr/>
          <p:nvPr/>
        </p:nvSpPr>
        <p:spPr>
          <a:xfrm>
            <a:off x="5535251" y="923445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ltıgen 17">
            <a:extLst>
              <a:ext uri="{FF2B5EF4-FFF2-40B4-BE49-F238E27FC236}">
                <a16:creationId xmlns:a16="http://schemas.microsoft.com/office/drawing/2014/main" id="{FF13111C-7A2C-3E09-4DED-3007EB1EEF17}"/>
              </a:ext>
            </a:extLst>
          </p:cNvPr>
          <p:cNvSpPr/>
          <p:nvPr/>
        </p:nvSpPr>
        <p:spPr>
          <a:xfrm>
            <a:off x="5544163" y="2662169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ltıgen 18">
            <a:extLst>
              <a:ext uri="{FF2B5EF4-FFF2-40B4-BE49-F238E27FC236}">
                <a16:creationId xmlns:a16="http://schemas.microsoft.com/office/drawing/2014/main" id="{DC786672-75FA-8FD0-02EA-88862ED24CCC}"/>
              </a:ext>
            </a:extLst>
          </p:cNvPr>
          <p:cNvSpPr/>
          <p:nvPr/>
        </p:nvSpPr>
        <p:spPr>
          <a:xfrm>
            <a:off x="6334924" y="3091941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ltıgen 19">
            <a:extLst>
              <a:ext uri="{FF2B5EF4-FFF2-40B4-BE49-F238E27FC236}">
                <a16:creationId xmlns:a16="http://schemas.microsoft.com/office/drawing/2014/main" id="{2280B126-C0C4-33D8-D1EE-4835C11CB860}"/>
              </a:ext>
            </a:extLst>
          </p:cNvPr>
          <p:cNvSpPr/>
          <p:nvPr/>
        </p:nvSpPr>
        <p:spPr>
          <a:xfrm>
            <a:off x="7130680" y="2662169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BAD67DC-FD95-E40E-8FF0-EEE7D1D9F4E1}"/>
              </a:ext>
            </a:extLst>
          </p:cNvPr>
          <p:cNvSpPr txBox="1"/>
          <p:nvPr/>
        </p:nvSpPr>
        <p:spPr>
          <a:xfrm>
            <a:off x="3036199" y="3087622"/>
            <a:ext cx="12023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/>
              <a:t>Etkilenecek Paydaşların Belirlenmesi</a:t>
            </a:r>
          </a:p>
        </p:txBody>
      </p:sp>
      <p:sp>
        <p:nvSpPr>
          <p:cNvPr id="25" name="Altıgen 24">
            <a:extLst>
              <a:ext uri="{FF2B5EF4-FFF2-40B4-BE49-F238E27FC236}">
                <a16:creationId xmlns:a16="http://schemas.microsoft.com/office/drawing/2014/main" id="{58AE7DDE-782D-AAC7-9DA1-9CA4D6EE8FBE}"/>
              </a:ext>
            </a:extLst>
          </p:cNvPr>
          <p:cNvSpPr/>
          <p:nvPr/>
        </p:nvSpPr>
        <p:spPr>
          <a:xfrm>
            <a:off x="4755425" y="3087622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AE8A76A2-10D7-6012-4533-D7F8DE7EC97A}"/>
              </a:ext>
            </a:extLst>
          </p:cNvPr>
          <p:cNvSpPr/>
          <p:nvPr/>
        </p:nvSpPr>
        <p:spPr>
          <a:xfrm>
            <a:off x="4745265" y="3963019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8A0C99BC-0233-D3D0-3D65-1523C8090F75}"/>
              </a:ext>
            </a:extLst>
          </p:cNvPr>
          <p:cNvSpPr txBox="1"/>
          <p:nvPr/>
        </p:nvSpPr>
        <p:spPr>
          <a:xfrm>
            <a:off x="5601590" y="2048068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highlight>
                  <a:srgbClr val="FFFF00"/>
                </a:highlight>
              </a:rPr>
              <a:t>SOSYAL</a:t>
            </a: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43F21459-8E19-84FE-1BB0-4DC410737163}"/>
              </a:ext>
            </a:extLst>
          </p:cNvPr>
          <p:cNvSpPr/>
          <p:nvPr/>
        </p:nvSpPr>
        <p:spPr>
          <a:xfrm>
            <a:off x="6326025" y="497524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ltıgen 28">
            <a:extLst>
              <a:ext uri="{FF2B5EF4-FFF2-40B4-BE49-F238E27FC236}">
                <a16:creationId xmlns:a16="http://schemas.microsoft.com/office/drawing/2014/main" id="{E8BC60F0-FFA2-E583-1679-90D58092B00F}"/>
              </a:ext>
            </a:extLst>
          </p:cNvPr>
          <p:cNvSpPr/>
          <p:nvPr/>
        </p:nvSpPr>
        <p:spPr>
          <a:xfrm>
            <a:off x="5535251" y="4386882"/>
            <a:ext cx="932708" cy="80405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4DFEECF-BA8D-4ACF-FA2D-42F6829853B8}"/>
              </a:ext>
            </a:extLst>
          </p:cNvPr>
          <p:cNvSpPr txBox="1"/>
          <p:nvPr/>
        </p:nvSpPr>
        <p:spPr>
          <a:xfrm>
            <a:off x="4725119" y="3356157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highlight>
                  <a:srgbClr val="0000FF"/>
                </a:highlight>
              </a:rPr>
              <a:t>AKADEMİK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73604EEE-3BAC-BA4F-84E7-E4CF87F776BE}"/>
              </a:ext>
            </a:extLst>
          </p:cNvPr>
          <p:cNvSpPr txBox="1"/>
          <p:nvPr/>
        </p:nvSpPr>
        <p:spPr>
          <a:xfrm>
            <a:off x="5495697" y="2921333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highlight>
                  <a:srgbClr val="FF0000"/>
                </a:highlight>
              </a:rPr>
              <a:t>EKONOMİK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7BF5100D-9D73-798F-5489-DA56BF04711A}"/>
              </a:ext>
            </a:extLst>
          </p:cNvPr>
          <p:cNvSpPr txBox="1"/>
          <p:nvPr/>
        </p:nvSpPr>
        <p:spPr>
          <a:xfrm>
            <a:off x="7258733" y="653121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Tutum</a:t>
            </a:r>
          </a:p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Farkındalık</a:t>
            </a:r>
          </a:p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Hazır-bulunuşluk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5B63B38-1A2D-E45B-63C7-811588691F33}"/>
              </a:ext>
            </a:extLst>
          </p:cNvPr>
          <p:cNvSpPr txBox="1"/>
          <p:nvPr/>
        </p:nvSpPr>
        <p:spPr>
          <a:xfrm>
            <a:off x="6334924" y="4526999"/>
            <a:ext cx="1636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highlight>
                  <a:srgbClr val="0000FF"/>
                </a:highlight>
              </a:rPr>
              <a:t>Yayın</a:t>
            </a:r>
          </a:p>
          <a:p>
            <a:pPr algn="ctr"/>
            <a:r>
              <a:rPr lang="tr-TR" dirty="0">
                <a:solidFill>
                  <a:schemeClr val="bg1"/>
                </a:solidFill>
                <a:highlight>
                  <a:srgbClr val="0000FF"/>
                </a:highlight>
              </a:rPr>
              <a:t>Program</a:t>
            </a:r>
          </a:p>
          <a:p>
            <a:pPr algn="ctr"/>
            <a:r>
              <a:rPr lang="tr-TR" dirty="0">
                <a:solidFill>
                  <a:schemeClr val="bg1"/>
                </a:solidFill>
                <a:highlight>
                  <a:srgbClr val="0000FF"/>
                </a:highlight>
              </a:rPr>
              <a:t>Araştırma Merkezi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259A0CBA-31C9-149D-65CB-0DF4DCD868F8}"/>
              </a:ext>
            </a:extLst>
          </p:cNvPr>
          <p:cNvSpPr txBox="1"/>
          <p:nvPr/>
        </p:nvSpPr>
        <p:spPr>
          <a:xfrm>
            <a:off x="8078240" y="2609578"/>
            <a:ext cx="1277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highlight>
                  <a:srgbClr val="FF0000"/>
                </a:highlight>
              </a:rPr>
              <a:t>Patent</a:t>
            </a:r>
          </a:p>
          <a:p>
            <a:pPr algn="ctr"/>
            <a:r>
              <a:rPr lang="tr-TR" dirty="0">
                <a:solidFill>
                  <a:schemeClr val="bg1"/>
                </a:solidFill>
                <a:highlight>
                  <a:srgbClr val="FF0000"/>
                </a:highlight>
              </a:rPr>
              <a:t>Büyüme</a:t>
            </a:r>
          </a:p>
          <a:p>
            <a:pPr algn="ctr"/>
            <a:r>
              <a:rPr lang="tr-TR" dirty="0">
                <a:solidFill>
                  <a:schemeClr val="bg1"/>
                </a:solidFill>
                <a:highlight>
                  <a:srgbClr val="FF0000"/>
                </a:highlight>
              </a:rPr>
              <a:t>İstihdam</a:t>
            </a:r>
          </a:p>
          <a:p>
            <a:pPr algn="ctr"/>
            <a:r>
              <a:rPr lang="tr-TR" dirty="0">
                <a:solidFill>
                  <a:schemeClr val="bg1"/>
                </a:solidFill>
                <a:highlight>
                  <a:srgbClr val="FF0000"/>
                </a:highlight>
              </a:rPr>
              <a:t>İthalat-İhracat</a:t>
            </a:r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1E16C48B-069A-3D4D-D528-0547CBE8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56" y="625670"/>
            <a:ext cx="579523" cy="554910"/>
          </a:xfrm>
          <a:prstGeom prst="rect">
            <a:avLst/>
          </a:prstGeom>
        </p:spPr>
      </p:pic>
      <p:pic>
        <p:nvPicPr>
          <p:cNvPr id="38" name="Resim 37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96A73DE5-20C4-84FD-4DCF-2708E2E9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56" y="2793844"/>
            <a:ext cx="556366" cy="521593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7B43B99F-95AA-8557-4A94-FC26F2F6D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950" y="4553811"/>
            <a:ext cx="637892" cy="495649"/>
          </a:xfrm>
          <a:prstGeom prst="rect">
            <a:avLst/>
          </a:prstGeom>
        </p:spPr>
      </p:pic>
      <p:pic>
        <p:nvPicPr>
          <p:cNvPr id="42" name="Resim 41" descr="daire, siyah, siyah beyaz içeren bir resim&#10;&#10;Açıklama otomatik olarak oluşturuldu">
            <a:extLst>
              <a:ext uri="{FF2B5EF4-FFF2-40B4-BE49-F238E27FC236}">
                <a16:creationId xmlns:a16="http://schemas.microsoft.com/office/drawing/2014/main" id="{CC4FD575-117D-F9A1-001B-71B052588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30" y="1688380"/>
            <a:ext cx="347452" cy="463900"/>
          </a:xfrm>
          <a:prstGeom prst="rect">
            <a:avLst/>
          </a:prstGeom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0652E3AB-9845-6E40-ED8A-4C3A1C2C489C}"/>
              </a:ext>
            </a:extLst>
          </p:cNvPr>
          <p:cNvSpPr txBox="1"/>
          <p:nvPr/>
        </p:nvSpPr>
        <p:spPr>
          <a:xfrm>
            <a:off x="189898" y="2290391"/>
            <a:ext cx="21066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 Teknolojilerimiz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/>
              <a:t>Biyomimetik</a:t>
            </a:r>
          </a:p>
          <a:p>
            <a:pPr algn="ctr"/>
            <a:r>
              <a:rPr lang="tr-TR" b="1" dirty="0"/>
              <a:t>3B </a:t>
            </a:r>
            <a:r>
              <a:rPr lang="tr-TR" b="1" dirty="0" err="1"/>
              <a:t>Biyobaskılama</a:t>
            </a:r>
            <a:endParaRPr lang="tr-TR" b="1" dirty="0"/>
          </a:p>
          <a:p>
            <a:pPr algn="ctr"/>
            <a:r>
              <a:rPr lang="tr-TR" b="1" dirty="0"/>
              <a:t>Yaşayan Biyomalzeme</a:t>
            </a:r>
          </a:p>
          <a:p>
            <a:pPr algn="ctr"/>
            <a:r>
              <a:rPr lang="tr-TR" b="1" dirty="0" err="1"/>
              <a:t>Deselülerizasyon</a:t>
            </a:r>
            <a:endParaRPr lang="tr-TR" b="1" dirty="0"/>
          </a:p>
          <a:p>
            <a:pPr algn="ctr"/>
            <a:r>
              <a:rPr lang="tr-TR" b="1" dirty="0"/>
              <a:t>Nanobiyoteknoloji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6" descr="siyah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A8F3858-EB29-1067-E15B-0E3B8BE22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937" y="57736"/>
            <a:ext cx="2574836" cy="5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2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392</Words>
  <Application>Microsoft Macintosh PowerPoint</Application>
  <PresentationFormat>Custom</PresentationFormat>
  <Paragraphs>123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Ekosistem Yönetimi: Paydaşlar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HALİL MURAT AYDIN</cp:lastModifiedBy>
  <cp:revision>178</cp:revision>
  <dcterms:created xsi:type="dcterms:W3CDTF">2021-10-11T15:01:22Z</dcterms:created>
  <dcterms:modified xsi:type="dcterms:W3CDTF">2023-11-27T19:19:30Z</dcterms:modified>
</cp:coreProperties>
</file>