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854" r:id="rId2"/>
    <p:sldId id="825" r:id="rId3"/>
    <p:sldId id="855" r:id="rId4"/>
    <p:sldId id="863" r:id="rId5"/>
    <p:sldId id="962" r:id="rId6"/>
    <p:sldId id="963" r:id="rId7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dy868G2yVtg4xAi+vtHMCYkc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1FEB5-7C09-48A6-B9C1-540F4E4C23CF}">
  <a:tblStyle styleId="{69E1FEB5-7C09-48A6-B9C1-540F4E4C23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3979" autoAdjust="0"/>
  </p:normalViewPr>
  <p:slideViewPr>
    <p:cSldViewPr snapToGrid="0">
      <p:cViewPr varScale="1">
        <p:scale>
          <a:sx n="82" d="100"/>
          <a:sy n="82" d="100"/>
        </p:scale>
        <p:origin x="5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52" Type="http://customschemas.google.com/relationships/presentationmetadata" Target="metadata"/><Relationship Id="rId4" Type="http://schemas.openxmlformats.org/officeDocument/2006/relationships/slide" Target="slides/slide3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4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90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C33BA485-2D97-46B3-B013-15D74F9D76C3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127A48F9-E1D0-43AB-B2CC-543D2CC32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5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A38F-8B75-454F-8615-BABE34B32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523-7208-4407-973D-11084396F5EC}" type="datetime1">
              <a:rPr lang="en-US"/>
              <a:pPr>
                <a:defRPr/>
              </a:pPr>
              <a:t>12/1/2023</a:t>
            </a:fld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38301-1631-4B76-8E99-910B361B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850AB-221E-4C56-B2B4-FB96FBE7E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0D57-5BA2-4620-B044-38462E48B9D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19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2819400"/>
          </a:xfrm>
          <a:prstGeom prst="rect">
            <a:avLst/>
          </a:prstGeom>
        </p:spPr>
      </p:pic>
      <p:sp>
        <p:nvSpPr>
          <p:cNvPr id="8" name="Google Shape;125;p1"/>
          <p:cNvSpPr/>
          <p:nvPr/>
        </p:nvSpPr>
        <p:spPr>
          <a:xfrm>
            <a:off x="2897972" y="5163571"/>
            <a:ext cx="3945960" cy="4253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r-TR" sz="1600" dirty="0">
                <a:solidFill>
                  <a:srgbClr val="1F497D"/>
                </a:solidFill>
              </a:rPr>
              <a:t>Platform Başlangıç Tarihi : 21/12/2022 </a:t>
            </a:r>
            <a:endParaRPr lang="en-US" b="1" dirty="0">
              <a:solidFill>
                <a:srgbClr val="7F7F7F"/>
              </a:solidFill>
              <a:sym typeface="Arial"/>
            </a:endParaRPr>
          </a:p>
        </p:txBody>
      </p:sp>
      <p:sp>
        <p:nvSpPr>
          <p:cNvPr id="7" name="Google Shape;117;p1">
            <a:extLst>
              <a:ext uri="{FF2B5EF4-FFF2-40B4-BE49-F238E27FC236}">
                <a16:creationId xmlns:a16="http://schemas.microsoft.com/office/drawing/2014/main" id="{8A436DF0-B829-4007-BEF8-68EA832287B5}"/>
              </a:ext>
            </a:extLst>
          </p:cNvPr>
          <p:cNvSpPr/>
          <p:nvPr/>
        </p:nvSpPr>
        <p:spPr>
          <a:xfrm>
            <a:off x="1349786" y="2909584"/>
            <a:ext cx="6778290" cy="219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spcBef>
                <a:spcPts val="600"/>
              </a:spcBef>
            </a:pPr>
            <a:r>
              <a:rPr lang="tr-TR" sz="2000" b="1" dirty="0">
                <a:solidFill>
                  <a:schemeClr val="dk2"/>
                </a:solidFill>
              </a:rPr>
              <a:t>Sürdürülebilir Döngüsel Ekonomi İçin Katma Değerli İleri Nanoteknolojik Malzemeler </a:t>
            </a:r>
            <a:r>
              <a:rPr lang="en-US" sz="2000" b="1" dirty="0">
                <a:solidFill>
                  <a:schemeClr val="dk2"/>
                </a:solidFill>
              </a:rPr>
              <a:t>v</a:t>
            </a:r>
            <a:r>
              <a:rPr lang="tr-TR" sz="2000" b="1" dirty="0">
                <a:solidFill>
                  <a:schemeClr val="dk2"/>
                </a:solidFill>
              </a:rPr>
              <a:t>e Sistemler</a:t>
            </a:r>
            <a:endParaRPr lang="en-US" sz="2000" b="1" dirty="0">
              <a:solidFill>
                <a:schemeClr val="dk2"/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en-US" sz="2000" b="1" dirty="0" err="1">
                <a:solidFill>
                  <a:schemeClr val="dk2"/>
                </a:solidFill>
              </a:rPr>
              <a:t>LignoNANO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3C949E-C422-479E-8CAE-A0CE04C58A19}"/>
              </a:ext>
            </a:extLst>
          </p:cNvPr>
          <p:cNvSpPr txBox="1">
            <a:spLocks/>
          </p:cNvSpPr>
          <p:nvPr/>
        </p:nvSpPr>
        <p:spPr bwMode="auto">
          <a:xfrm>
            <a:off x="838220" y="4289229"/>
            <a:ext cx="7801422" cy="9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defTabSz="756026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600" dirty="0" err="1">
                <a:solidFill>
                  <a:schemeClr val="dk2"/>
                </a:solidFill>
                <a:latin typeface="Arial"/>
                <a:cs typeface="Arial"/>
              </a:rPr>
              <a:t>Sabancı</a:t>
            </a:r>
            <a:r>
              <a:rPr lang="en-US" sz="1600" dirty="0">
                <a:solidFill>
                  <a:schemeClr val="dk2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rial"/>
                <a:cs typeface="Arial"/>
              </a:rPr>
              <a:t>Üniversitesi</a:t>
            </a:r>
            <a:r>
              <a:rPr lang="en-US" sz="1600" dirty="0">
                <a:solidFill>
                  <a:schemeClr val="dk2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rial"/>
                <a:cs typeface="Arial"/>
              </a:rPr>
              <a:t>Nanoteknoloji</a:t>
            </a:r>
            <a:r>
              <a:rPr lang="en-US" sz="1600" dirty="0">
                <a:solidFill>
                  <a:schemeClr val="dk2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rial"/>
                <a:cs typeface="Arial"/>
              </a:rPr>
              <a:t>Araştırma</a:t>
            </a:r>
            <a:r>
              <a:rPr lang="en-US" sz="1600" dirty="0">
                <a:solidFill>
                  <a:schemeClr val="dk2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rial"/>
                <a:cs typeface="Arial"/>
              </a:rPr>
              <a:t>ve</a:t>
            </a:r>
            <a:r>
              <a:rPr lang="en-US" sz="1600" dirty="0">
                <a:solidFill>
                  <a:schemeClr val="dk2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rial"/>
                <a:cs typeface="Arial"/>
              </a:rPr>
              <a:t>Uygulama</a:t>
            </a:r>
            <a:r>
              <a:rPr lang="en-US" sz="1600" dirty="0">
                <a:solidFill>
                  <a:schemeClr val="dk2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Arial"/>
                <a:cs typeface="Arial"/>
              </a:rPr>
              <a:t>Merkezi</a:t>
            </a:r>
            <a:r>
              <a:rPr lang="en-US" sz="1600" dirty="0">
                <a:solidFill>
                  <a:schemeClr val="dk2"/>
                </a:solidFill>
                <a:latin typeface="Arial"/>
                <a:cs typeface="Arial"/>
              </a:rPr>
              <a:t> (SUNUM)</a:t>
            </a:r>
          </a:p>
          <a:p>
            <a:pPr defTabSz="756026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600" dirty="0">
              <a:solidFill>
                <a:schemeClr val="dk2"/>
              </a:solidFill>
              <a:latin typeface="Arial"/>
              <a:cs typeface="Arial"/>
            </a:endParaRPr>
          </a:p>
          <a:p>
            <a:pPr defTabSz="756026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tr-TR" sz="1600" dirty="0">
                <a:solidFill>
                  <a:schemeClr val="dk2"/>
                </a:solidFill>
                <a:latin typeface="Arial"/>
                <a:cs typeface="Arial"/>
              </a:rPr>
              <a:t>Prof. Dr. Fazilet Vardar</a:t>
            </a:r>
          </a:p>
          <a:p>
            <a:pPr defTabSz="756026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tr-TR" sz="1600" b="0" dirty="0">
              <a:solidFill>
                <a:schemeClr val="dk2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544C22-A1DA-4513-81A4-D1F33960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725" y="3307152"/>
            <a:ext cx="2170547" cy="14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1467" y="2529346"/>
            <a:ext cx="4516729" cy="625693"/>
          </a:xfrm>
          <a:prstGeom prst="rect">
            <a:avLst/>
          </a:prstGeom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>
              <a:spcBef>
                <a:spcPts val="248"/>
              </a:spcBef>
              <a:spcAft>
                <a:spcPts val="248"/>
              </a:spcAft>
            </a:pPr>
            <a:r>
              <a:rPr lang="tr-TR" sz="909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909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F3FC75-00B7-A147-915C-35E8F70B1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9448" y="2612150"/>
            <a:ext cx="4516729" cy="625693"/>
          </a:xfrm>
          <a:prstGeom prst="rect">
            <a:avLst/>
          </a:prstGeom>
        </p:spPr>
      </p:pic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-801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LignoNANO</a:t>
            </a: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</a:t>
            </a: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-1 </a:t>
            </a:r>
            <a:endParaRPr lang="en-US" sz="2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1184024" y="670589"/>
            <a:ext cx="64829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: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800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Sürdürülebilir Döngüsel Ekonomi için Katma Değerli İleri </a:t>
            </a:r>
            <a:r>
              <a:rPr lang="tr-TR" sz="1800" b="1" kern="1200" dirty="0" err="1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Nanoteknolojik</a:t>
            </a:r>
            <a:r>
              <a:rPr lang="tr-TR" sz="1800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Malzemeler ve Sistemler</a:t>
            </a:r>
            <a:r>
              <a:rPr lang="en-US" sz="1800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800" b="1" kern="1200" dirty="0">
              <a:solidFill>
                <a:srgbClr val="242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-24087" y="5455106"/>
            <a:ext cx="32464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Not: APYK: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b="1" dirty="0">
                <a:latin typeface="Arial" panose="020B0604020202020204" pitchFamily="34" charset="0"/>
                <a:cs typeface="Arial" panose="020B0604020202020204" pitchFamily="34" charset="0"/>
              </a:rPr>
              <a:t>ARAŞTIRMA PROGRAMI YÜRÜTÜCÜSÜ KURULUŞ </a:t>
            </a:r>
            <a:endParaRPr lang="tr-TR" dirty="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AF8B074C-36A7-4AD6-A7A9-450BCF224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938" y="1414898"/>
            <a:ext cx="7288643" cy="155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LignoNANO</a:t>
            </a:r>
            <a:r>
              <a:rPr lang="en-US" altLang="tr-TR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tr-TR" altLang="tr-T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Takımı </a:t>
            </a:r>
            <a:endParaRPr lang="tr-TR" altLang="tr-T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3307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ctr" defTabSz="75602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tr-TR" altLang="tr-TR" sz="1158" b="1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756026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tr-TR" altLang="tr-TR" sz="1158" b="1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F2DCF237-42A0-4A1C-8825-379958253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94619"/>
              </p:ext>
            </p:extLst>
          </p:nvPr>
        </p:nvGraphicFramePr>
        <p:xfrm>
          <a:off x="1190097" y="2073993"/>
          <a:ext cx="5409811" cy="47465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09831">
                  <a:extLst>
                    <a:ext uri="{9D8B030D-6E8A-4147-A177-3AD203B41FA5}">
                      <a16:colId xmlns:a16="http://schemas.microsoft.com/office/drawing/2014/main" val="2825339919"/>
                    </a:ext>
                  </a:extLst>
                </a:gridCol>
                <a:gridCol w="2399980">
                  <a:extLst>
                    <a:ext uri="{9D8B030D-6E8A-4147-A177-3AD203B41FA5}">
                      <a16:colId xmlns:a16="http://schemas.microsoft.com/office/drawing/2014/main" val="864940321"/>
                    </a:ext>
                  </a:extLst>
                </a:gridCol>
              </a:tblGrid>
              <a:tr h="384182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ARAŞTIRMA PROGRAMI YÖNETİCİSİ KURULUŞ  (APYÖK)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APYK</a:t>
                      </a: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SABANCI ÜNİVERSİTESİ NANOTEKNOLOJİ ARAŞTIRMA VE UYGULAMA MERKEZİ (SUNUM)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4177030151"/>
                  </a:ext>
                </a:extLst>
              </a:tr>
              <a:tr h="311997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APYK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KORUMA (AR-GE MERKEZİ)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068507029"/>
                  </a:ext>
                </a:extLst>
              </a:tr>
              <a:tr h="239144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APYK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KAREL KALIP (AR-GE MERKEZİ)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1649781960"/>
                  </a:ext>
                </a:extLst>
              </a:tr>
              <a:tr h="481481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APYK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TÜBİTAK MAM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 anchor="ctr"/>
                </a:tc>
                <a:extLst>
                  <a:ext uri="{0D108BD9-81ED-4DB2-BD59-A6C34878D82A}">
                    <a16:rowId xmlns:a16="http://schemas.microsoft.com/office/drawing/2014/main" val="845812129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APYK</a:t>
                      </a: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İlgili Araştırma Altyapısı: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SABANCI</a:t>
                      </a: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ÜNİVERSİTESİ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Nano Tanı İçin Fonksiyonel Yüzey ve Ara Yüzeyler Araştırma ve Uygulama Merkezi (EFSUN)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tr-TR" sz="1000" b="1" dirty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220772851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APYK</a:t>
                      </a: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İlgili Araştırma Altyapısı: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MARMARA </a:t>
                      </a: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ÜNİVERSİTESİ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Üniversite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-Sanayi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İşbirliği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Geliştirme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Uygulama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Araştırma Merkezi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(UNSİMER)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585648532"/>
                  </a:ext>
                </a:extLst>
              </a:tr>
              <a:tr h="57963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135974174"/>
                  </a:ext>
                </a:extLst>
              </a:tr>
              <a:tr h="553987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704" marR="56704" marT="0" marB="0"/>
                </a:tc>
                <a:extLst>
                  <a:ext uri="{0D108BD9-81ED-4DB2-BD59-A6C34878D82A}">
                    <a16:rowId xmlns:a16="http://schemas.microsoft.com/office/drawing/2014/main" val="3431701262"/>
                  </a:ext>
                </a:extLst>
              </a:tr>
            </a:tbl>
          </a:graphicData>
        </a:graphic>
      </p:graphicFrame>
      <p:pic>
        <p:nvPicPr>
          <p:cNvPr id="29" name="Picture 2" descr="sunum logo ile ilgili görsel sonucu">
            <a:extLst>
              <a:ext uri="{FF2B5EF4-FFF2-40B4-BE49-F238E27FC236}">
                <a16:creationId xmlns:a16="http://schemas.microsoft.com/office/drawing/2014/main" id="{A4280497-189D-429A-824E-D9539D4F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1" b="19830"/>
          <a:stretch>
            <a:fillRect/>
          </a:stretch>
        </p:blipFill>
        <p:spPr bwMode="auto">
          <a:xfrm>
            <a:off x="6805044" y="1924542"/>
            <a:ext cx="1066290" cy="6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86FAD3-932E-422D-8B14-82DC6BAF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07" y="3086704"/>
            <a:ext cx="1072437" cy="2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B6905BB2-664F-4323-82A7-58648690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013" r="25095" b="13408"/>
          <a:stretch>
            <a:fillRect/>
          </a:stretch>
        </p:blipFill>
        <p:spPr bwMode="auto">
          <a:xfrm>
            <a:off x="7022847" y="3305532"/>
            <a:ext cx="573333" cy="5733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BA439F7A-C3C7-4899-87C3-05A32D2F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03" y="4097694"/>
            <a:ext cx="917418" cy="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marmara üniversitesi logo ile ilgili görsel sonucu">
            <a:extLst>
              <a:ext uri="{FF2B5EF4-FFF2-40B4-BE49-F238E27FC236}">
                <a16:creationId xmlns:a16="http://schemas.microsoft.com/office/drawing/2014/main" id="{0E907B4F-DD50-4C9A-96F5-EE3B49213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75" y="4833126"/>
            <a:ext cx="528278" cy="5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B34ADBE-7206-454E-A6AE-D714685F3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1451" y="2489449"/>
            <a:ext cx="833477" cy="403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708C43-6F6E-44E1-B65C-F81FC15658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9792" y="-91605"/>
            <a:ext cx="1357930" cy="8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10E5C6A-0FD5-4F25-BF88-95E7A90B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27908" r="61945" b="37000"/>
          <a:stretch>
            <a:fillRect/>
          </a:stretch>
        </p:blipFill>
        <p:spPr bwMode="auto">
          <a:xfrm>
            <a:off x="5321505" y="2872830"/>
            <a:ext cx="1282266" cy="190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357B95C-4C18-48A7-8ED7-C41C4FD6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14381" r="14561" b="12199"/>
          <a:stretch>
            <a:fillRect/>
          </a:stretch>
        </p:blipFill>
        <p:spPr bwMode="auto">
          <a:xfrm>
            <a:off x="6181589" y="2657904"/>
            <a:ext cx="3831089" cy="24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B91919-7160-4BCB-A97B-82818A7B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7" y="4002256"/>
            <a:ext cx="5060020" cy="120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31590FF2-1A45-4209-A499-F9C26067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5" y="685364"/>
            <a:ext cx="966135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Kurum/Kuruluş, 15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tr-TR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Araştırmacı ile </a:t>
            </a:r>
            <a:br>
              <a:rPr lang="tr-TR" alt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Stratejik İşbirliği Platformu</a:t>
            </a:r>
            <a:endParaRPr lang="tr-TR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87;p5">
            <a:extLst>
              <a:ext uri="{FF2B5EF4-FFF2-40B4-BE49-F238E27FC236}">
                <a16:creationId xmlns:a16="http://schemas.microsoft.com/office/drawing/2014/main" id="{718C2A4B-158C-49A1-8923-5C9AB67DCF1B}"/>
              </a:ext>
            </a:extLst>
          </p:cNvPr>
          <p:cNvSpPr/>
          <p:nvPr/>
        </p:nvSpPr>
        <p:spPr>
          <a:xfrm>
            <a:off x="215327" y="123463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2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LignoNANO</a:t>
            </a:r>
            <a:r>
              <a:rPr lang="tr-TR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 - 2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CF4AE6-1BDB-480A-9C17-2C74BEA935C6}"/>
              </a:ext>
            </a:extLst>
          </p:cNvPr>
          <p:cNvSpPr/>
          <p:nvPr/>
        </p:nvSpPr>
        <p:spPr>
          <a:xfrm>
            <a:off x="622408" y="1510640"/>
            <a:ext cx="773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en-US" sz="16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2’si</a:t>
            </a:r>
            <a:r>
              <a:rPr lang="tr-TR" altLang="en-US" sz="1600" b="1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en-US" sz="16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Danışman/ Hizmet Tedarikçisi olmak üzere 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Kamu Araştırma Merkezi</a:t>
            </a:r>
            <a:endParaRPr lang="tr-TR" alt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tr-TR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Üniversite 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1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Tamamı</a:t>
            </a:r>
            <a:r>
              <a:rPr lang="tr-TR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araştırma üniversitesi), </a:t>
            </a:r>
          </a:p>
          <a:p>
            <a:r>
              <a:rPr lang="en-US" altLang="en-US" sz="16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altLang="en-US" sz="16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en-US" sz="16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tr-TR" altLang="en-US" sz="16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Danışman/Hizmet Tedarikçisi olmak üzere 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tr-TR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Özel Sektör Kuruluşu</a:t>
            </a:r>
            <a:endParaRPr lang="tr-TR" altLang="en-US" sz="1600" dirty="0">
              <a:solidFill>
                <a:srgbClr val="242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ikdörtgen 4">
            <a:extLst>
              <a:ext uri="{FF2B5EF4-FFF2-40B4-BE49-F238E27FC236}">
                <a16:creationId xmlns:a16="http://schemas.microsoft.com/office/drawing/2014/main" id="{59FEC609-EC1F-4B80-A4EC-858F7A79E437}"/>
              </a:ext>
            </a:extLst>
          </p:cNvPr>
          <p:cNvSpPr/>
          <p:nvPr/>
        </p:nvSpPr>
        <p:spPr>
          <a:xfrm>
            <a:off x="471647" y="2464060"/>
            <a:ext cx="300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Kaynağı Kazanımları</a:t>
            </a:r>
          </a:p>
          <a:p>
            <a:pPr>
              <a:buClr>
                <a:srgbClr val="C00000"/>
              </a:buClr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Toplam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Araştırmacı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Yeni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Araştırmacı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İstihdamı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Bursiyer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2FC0C5-CE11-4AB9-BE56-353F78DC2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792" y="-91605"/>
            <a:ext cx="1357930" cy="8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9262" y="47064"/>
            <a:ext cx="9072000" cy="46083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en-US" sz="2200" b="1" dirty="0" err="1">
                <a:solidFill>
                  <a:srgbClr val="C00000"/>
                </a:solidFill>
              </a:rPr>
              <a:t>LignoNANO</a:t>
            </a:r>
            <a:r>
              <a:rPr lang="en-US" sz="2200" b="1" dirty="0">
                <a:solidFill>
                  <a:srgbClr val="C00000"/>
                </a:solidFill>
              </a:rPr>
              <a:t> PLATFORMU </a:t>
            </a:r>
            <a:r>
              <a:rPr lang="tr-TR" sz="2200" b="1" dirty="0">
                <a:solidFill>
                  <a:srgbClr val="C00000"/>
                </a:solidFill>
              </a:rPr>
              <a:t>Araştırma Programı Alanları</a:t>
            </a:r>
            <a:endParaRPr lang="tr-TR" sz="22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91838" y="1124712"/>
            <a:ext cx="159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i="1" dirty="0">
                <a:solidFill>
                  <a:schemeClr val="bg1"/>
                </a:solidFill>
              </a:rPr>
              <a:t>Odak Alan 1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536000" y="1124712"/>
            <a:ext cx="159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i="1" dirty="0">
                <a:solidFill>
                  <a:schemeClr val="bg1"/>
                </a:solidFill>
              </a:rPr>
              <a:t>Odak Alan 2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91838" y="2627127"/>
            <a:ext cx="159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i="1" dirty="0">
                <a:solidFill>
                  <a:schemeClr val="bg1"/>
                </a:solidFill>
              </a:rPr>
              <a:t>Odak Alan 3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08958" y="4173229"/>
            <a:ext cx="159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i="1" dirty="0">
                <a:solidFill>
                  <a:schemeClr val="bg1"/>
                </a:solidFill>
              </a:rPr>
              <a:t>Odak Alan 4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130162" y="3999207"/>
            <a:ext cx="159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i="1" dirty="0">
                <a:solidFill>
                  <a:schemeClr val="bg1"/>
                </a:solidFill>
              </a:rPr>
              <a:t>Odak Alan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5D3D3C-D0E9-41E8-8957-B3FCA89AB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144" y="0"/>
            <a:ext cx="1310763" cy="84675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B9B35AF-4DCE-4708-AC86-D962519AA639}"/>
              </a:ext>
            </a:extLst>
          </p:cNvPr>
          <p:cNvSpPr txBox="1"/>
          <p:nvPr/>
        </p:nvSpPr>
        <p:spPr>
          <a:xfrm>
            <a:off x="1594639" y="651492"/>
            <a:ext cx="3066373" cy="262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grpSp>
        <p:nvGrpSpPr>
          <p:cNvPr id="33" name="Group 34">
            <a:extLst>
              <a:ext uri="{FF2B5EF4-FFF2-40B4-BE49-F238E27FC236}">
                <a16:creationId xmlns:a16="http://schemas.microsoft.com/office/drawing/2014/main" id="{83DD8BD3-7E35-4C79-9928-442849C21E78}"/>
              </a:ext>
            </a:extLst>
          </p:cNvPr>
          <p:cNvGrpSpPr>
            <a:grpSpLocks/>
          </p:cNvGrpSpPr>
          <p:nvPr/>
        </p:nvGrpSpPr>
        <p:grpSpPr bwMode="auto">
          <a:xfrm>
            <a:off x="476673" y="595715"/>
            <a:ext cx="8636149" cy="4744388"/>
            <a:chOff x="-181136" y="178799"/>
            <a:chExt cx="12058691" cy="538610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C94F86-A493-42B3-A873-7CA2DEE468B5}"/>
                </a:ext>
              </a:extLst>
            </p:cNvPr>
            <p:cNvSpPr/>
            <p:nvPr/>
          </p:nvSpPr>
          <p:spPr>
            <a:xfrm>
              <a:off x="3174552" y="1331847"/>
              <a:ext cx="2289781" cy="1719321"/>
            </a:xfrm>
            <a:prstGeom prst="ellipse">
              <a:avLst/>
            </a:prstGeom>
            <a:solidFill>
              <a:schemeClr val="bg1">
                <a:lumMod val="75000"/>
                <a:alpha val="19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CC27DA9-143E-4014-A4B1-DB3CCE81B855}"/>
                </a:ext>
              </a:extLst>
            </p:cNvPr>
            <p:cNvSpPr/>
            <p:nvPr/>
          </p:nvSpPr>
          <p:spPr>
            <a:xfrm>
              <a:off x="2467445" y="3408008"/>
              <a:ext cx="2367364" cy="1811233"/>
            </a:xfrm>
            <a:prstGeom prst="ellipse">
              <a:avLst/>
            </a:prstGeom>
            <a:solidFill>
              <a:srgbClr val="92D050">
                <a:alpha val="19000"/>
              </a:srgbClr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DE3612-E416-4AAF-AEEA-B1EC7AE46067}"/>
                </a:ext>
              </a:extLst>
            </p:cNvPr>
            <p:cNvSpPr/>
            <p:nvPr/>
          </p:nvSpPr>
          <p:spPr>
            <a:xfrm>
              <a:off x="4695162" y="2528523"/>
              <a:ext cx="2828423" cy="2139238"/>
            </a:xfrm>
            <a:prstGeom prst="ellipse">
              <a:avLst/>
            </a:prstGeom>
            <a:solidFill>
              <a:schemeClr val="accent1">
                <a:lumMod val="75000"/>
                <a:alpha val="19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95C58BE-6676-4DCE-B0F1-D55255E71746}"/>
                </a:ext>
              </a:extLst>
            </p:cNvPr>
            <p:cNvSpPr/>
            <p:nvPr/>
          </p:nvSpPr>
          <p:spPr>
            <a:xfrm>
              <a:off x="7339604" y="3353941"/>
              <a:ext cx="2327464" cy="1811233"/>
            </a:xfrm>
            <a:prstGeom prst="ellipse">
              <a:avLst/>
            </a:prstGeom>
            <a:solidFill>
              <a:srgbClr val="FFCC99">
                <a:alpha val="32157"/>
              </a:srgbClr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AFE4988-1220-4CF4-B2FE-DE49777953A8}"/>
                </a:ext>
              </a:extLst>
            </p:cNvPr>
            <p:cNvSpPr/>
            <p:nvPr/>
          </p:nvSpPr>
          <p:spPr>
            <a:xfrm>
              <a:off x="6696780" y="1252549"/>
              <a:ext cx="2289782" cy="1721122"/>
            </a:xfrm>
            <a:prstGeom prst="ellipse">
              <a:avLst/>
            </a:prstGeom>
            <a:solidFill>
              <a:schemeClr val="accent2">
                <a:alpha val="19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prstClr val="white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5" name="TextBox 40">
              <a:extLst>
                <a:ext uri="{FF2B5EF4-FFF2-40B4-BE49-F238E27FC236}">
                  <a16:creationId xmlns:a16="http://schemas.microsoft.com/office/drawing/2014/main" id="{88DD93A4-80AD-48E0-8566-59CAA2615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184" y="1581141"/>
              <a:ext cx="2093489" cy="108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en-US" sz="1400" b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Biyokütleden katma değerli ve yenilikçi ara kimyasallar</a:t>
              </a:r>
            </a:p>
          </p:txBody>
        </p:sp>
        <p:sp>
          <p:nvSpPr>
            <p:cNvPr id="56" name="TextBox 41">
              <a:extLst>
                <a:ext uri="{FF2B5EF4-FFF2-40B4-BE49-F238E27FC236}">
                  <a16:creationId xmlns:a16="http://schemas.microsoft.com/office/drawing/2014/main" id="{D498F53D-2BA0-4372-9DE6-EC73F7556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1271" y="1489016"/>
              <a:ext cx="1860801" cy="132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Geri dönüşüm teknolojileri sürdürülebilir hibrit malzemeler</a:t>
              </a:r>
            </a:p>
          </p:txBody>
        </p:sp>
        <p:sp>
          <p:nvSpPr>
            <p:cNvPr id="57" name="TextBox 42">
              <a:extLst>
                <a:ext uri="{FF2B5EF4-FFF2-40B4-BE49-F238E27FC236}">
                  <a16:creationId xmlns:a16="http://schemas.microsoft.com/office/drawing/2014/main" id="{DDECF18B-B3A9-4CD8-929A-EC5FF37FF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709" y="3500026"/>
              <a:ext cx="1857072" cy="157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Lignin, hemiselüloz ve selüloz yapı taşlarından ileri malzemeler</a:t>
              </a:r>
            </a:p>
          </p:txBody>
        </p:sp>
        <p:sp>
          <p:nvSpPr>
            <p:cNvPr id="58" name="TextBox 43">
              <a:extLst>
                <a:ext uri="{FF2B5EF4-FFF2-40B4-BE49-F238E27FC236}">
                  <a16:creationId xmlns:a16="http://schemas.microsoft.com/office/drawing/2014/main" id="{4E7F18B6-7FE0-43F6-AF17-6B21ED268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898" y="2775439"/>
              <a:ext cx="2106411" cy="153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LignoNANO</a:t>
              </a:r>
            </a:p>
            <a:p>
              <a:pPr algn="ctr" eaLnBrk="1" hangingPunct="1"/>
              <a:endParaRPr lang="en-US" altLang="en-US" sz="1200" b="1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/>
              <a:r>
                <a:rPr lang="tr-TR" altLang="en-US" sz="1400" b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İleri Nanoteknolojik Malzemeler ve Sistemler</a:t>
              </a:r>
            </a:p>
          </p:txBody>
        </p:sp>
        <p:sp>
          <p:nvSpPr>
            <p:cNvPr id="59" name="TextBox 44">
              <a:extLst>
                <a:ext uri="{FF2B5EF4-FFF2-40B4-BE49-F238E27FC236}">
                  <a16:creationId xmlns:a16="http://schemas.microsoft.com/office/drawing/2014/main" id="{A81FF84F-3615-45C1-A3B0-D5767AC9C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2043" y="3615527"/>
              <a:ext cx="1856519" cy="1083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 err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Döngüsel</a:t>
              </a:r>
              <a:r>
                <a:rPr lang="en-US" altLang="en-US" sz="1400" b="1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1400" b="1" dirty="0" err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ekonomi</a:t>
              </a:r>
              <a:r>
                <a:rPr lang="en-US" altLang="en-US" sz="1400" b="1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1400" b="1" dirty="0" err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için</a:t>
              </a:r>
              <a:r>
                <a:rPr lang="en-US" altLang="en-US" sz="1400" b="1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1400" b="1" dirty="0" err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işlevsel</a:t>
              </a:r>
              <a:r>
                <a:rPr lang="en-US" altLang="en-US" sz="1400" b="1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1400" b="1" dirty="0" err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entegre</a:t>
              </a:r>
              <a:r>
                <a:rPr lang="en-US" altLang="en-US" sz="1400" b="1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1400" b="1" dirty="0" err="1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sistemler</a:t>
              </a:r>
              <a:r>
                <a:rPr lang="en-US" altLang="en-US" sz="1400" b="1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60" name="TextBox 45">
              <a:extLst>
                <a:ext uri="{FF2B5EF4-FFF2-40B4-BE49-F238E27FC236}">
                  <a16:creationId xmlns:a16="http://schemas.microsoft.com/office/drawing/2014/main" id="{68461B5E-8CB1-4C99-83D4-FCD552AC8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63" y="224864"/>
              <a:ext cx="3138752" cy="1991456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74625" indent="-174625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C00000"/>
                </a:buClr>
                <a:buFontTx/>
                <a:buChar char="•"/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Hemiselüloz-lignin-selüloz karışımı 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Organasolv lignin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Farklı niteliklerde modifiye lignin 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Amorf/grafitik aktif karbon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Selüloz bazlı süperabsorban polimerler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Karboksimetil selüloz</a:t>
              </a:r>
            </a:p>
          </p:txBody>
        </p:sp>
        <p:sp>
          <p:nvSpPr>
            <p:cNvPr id="61" name="TextBox 46">
              <a:extLst>
                <a:ext uri="{FF2B5EF4-FFF2-40B4-BE49-F238E27FC236}">
                  <a16:creationId xmlns:a16="http://schemas.microsoft.com/office/drawing/2014/main" id="{07A79B7B-4E22-41E7-A80F-A5DD9A99E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2266" y="3735096"/>
              <a:ext cx="2180453" cy="1362589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74625" indent="-174625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Kimya 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Elektronik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Otomotiv 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Tarım 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Sağlık sektörlerine yönelik prototipler</a:t>
              </a:r>
            </a:p>
          </p:txBody>
        </p:sp>
        <p:sp>
          <p:nvSpPr>
            <p:cNvPr id="62" name="TextBox 47">
              <a:extLst>
                <a:ext uri="{FF2B5EF4-FFF2-40B4-BE49-F238E27FC236}">
                  <a16:creationId xmlns:a16="http://schemas.microsoft.com/office/drawing/2014/main" id="{471C0A41-1A9F-48F8-9178-D885CF8A0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1136" y="2525442"/>
              <a:ext cx="2619765" cy="3039464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74625" indent="-174625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Sürdürülebilir yüzey işlevli karbon malzemeler 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Karbon köpük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Lignoselülozik fiberler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Farklı boyutlarda ve farklı kimyasal yapılarda LNP’ler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Nanotüpler 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Kuantum noktalar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Aerojeller </a:t>
              </a:r>
            </a:p>
            <a:p>
              <a:pPr eaLnBrk="1" hangingPunct="1">
                <a:buClr>
                  <a:srgbClr val="C00000"/>
                </a:buClr>
                <a:buFontTx/>
                <a:buChar char="•"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Nitrat algılayıcı fonsiyonel yüzeyler, nanobiyomalzemeler</a:t>
              </a:r>
            </a:p>
          </p:txBody>
        </p:sp>
        <p:sp>
          <p:nvSpPr>
            <p:cNvPr id="63" name="TextBox 48">
              <a:extLst>
                <a:ext uri="{FF2B5EF4-FFF2-40B4-BE49-F238E27FC236}">
                  <a16:creationId xmlns:a16="http://schemas.microsoft.com/office/drawing/2014/main" id="{D46E87F4-AA2B-4E7B-A4A9-E33D2E0B8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0366" y="178799"/>
              <a:ext cx="2877189" cy="2620432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27013" indent="-227013"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74625" indent="-174625" eaLnBrk="1" hangingPunct="1"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Lignin tabanlı elektronik alttaş </a:t>
              </a:r>
            </a:p>
            <a:p>
              <a:pPr marL="174625" indent="-174625" eaLnBrk="1" hangingPunct="1"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Bimetalik nanomalzemeler</a:t>
              </a:r>
            </a:p>
            <a:p>
              <a:pPr marL="174625" indent="-174625" eaLnBrk="1" hangingPunct="1"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Bor/karbon noktalar</a:t>
              </a:r>
            </a:p>
            <a:p>
              <a:pPr marL="174625" indent="-174625" eaLnBrk="1" hangingPunct="1"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 organik kafes yapılar</a:t>
              </a:r>
            </a:p>
            <a:p>
              <a:pPr marL="174625" indent="-174625" eaLnBrk="1" hangingPunct="1"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İletken esnek matlar</a:t>
              </a:r>
            </a:p>
            <a:p>
              <a:pPr marL="174625" indent="-174625" eaLnBrk="1" hangingPunct="1"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Karbon nokta temelli diyotlar </a:t>
              </a:r>
            </a:p>
            <a:p>
              <a:pPr marL="174625" indent="-174625" eaLnBrk="1" hangingPunct="1">
                <a:spcBef>
                  <a:spcPct val="0"/>
                </a:spcBef>
                <a:buClr>
                  <a:srgbClr val="C00000"/>
                </a:buClr>
                <a:defRPr/>
              </a:pPr>
              <a:r>
                <a:rPr lang="tr-TR" altLang="en-US" sz="1200" dirty="0">
                  <a:solidFill>
                    <a:srgbClr val="242D5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Farklı özelliklerdeki (yanmaya dirençli, iletken, EM kalkanlayıcı, şeffaf, floresan)  ileri malzemeler</a:t>
              </a:r>
            </a:p>
          </p:txBody>
        </p:sp>
      </p:grpSp>
      <p:sp>
        <p:nvSpPr>
          <p:cNvPr id="64" name="Rectangle 1">
            <a:extLst>
              <a:ext uri="{FF2B5EF4-FFF2-40B4-BE49-F238E27FC236}">
                <a16:creationId xmlns:a16="http://schemas.microsoft.com/office/drawing/2014/main" id="{32D7C61A-6BCD-428E-8717-B50CDFAD0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43" y="5188976"/>
            <a:ext cx="3995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C00000"/>
              </a:buClr>
            </a:pP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Sürdürülebilir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katma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değerli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ileri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malzemeler</a:t>
            </a:r>
            <a:endParaRPr lang="en-US" altLang="en-US" b="1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Down Arrow 1">
            <a:extLst>
              <a:ext uri="{FF2B5EF4-FFF2-40B4-BE49-F238E27FC236}">
                <a16:creationId xmlns:a16="http://schemas.microsoft.com/office/drawing/2014/main" id="{1865894F-2E98-4CFF-9E81-CA16BA0F46BB}"/>
              </a:ext>
            </a:extLst>
          </p:cNvPr>
          <p:cNvSpPr/>
          <p:nvPr/>
        </p:nvSpPr>
        <p:spPr>
          <a:xfrm>
            <a:off x="4778693" y="4602050"/>
            <a:ext cx="360362" cy="46831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2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43A40-4F5D-46F9-BFCB-7E05F2DB7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7" r="18372"/>
          <a:stretch/>
        </p:blipFill>
        <p:spPr>
          <a:xfrm>
            <a:off x="1953290" y="565790"/>
            <a:ext cx="5802085" cy="4746660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1F0D8EA5-AAEA-436A-A672-6596769523B1}"/>
              </a:ext>
            </a:extLst>
          </p:cNvPr>
          <p:cNvSpPr txBox="1">
            <a:spLocks/>
          </p:cNvSpPr>
          <p:nvPr/>
        </p:nvSpPr>
        <p:spPr>
          <a:xfrm>
            <a:off x="159262" y="104125"/>
            <a:ext cx="9072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Ekosistem Yönetimi: Paydaşlar</a:t>
            </a:r>
            <a:endParaRPr lang="tr-T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BCF5B-FE3E-4DF7-A1C0-94502BB0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477" y="-6365"/>
            <a:ext cx="1475887" cy="953422"/>
          </a:xfrm>
          <a:prstGeom prst="rect">
            <a:avLst/>
          </a:prstGeom>
        </p:spPr>
      </p:pic>
      <p:sp>
        <p:nvSpPr>
          <p:cNvPr id="6" name="Metin kutusu 27">
            <a:extLst>
              <a:ext uri="{FF2B5EF4-FFF2-40B4-BE49-F238E27FC236}">
                <a16:creationId xmlns:a16="http://schemas.microsoft.com/office/drawing/2014/main" id="{69CA5F7C-2798-42B1-A207-0E78C6056ABB}"/>
              </a:ext>
            </a:extLst>
          </p:cNvPr>
          <p:cNvSpPr txBox="1"/>
          <p:nvPr/>
        </p:nvSpPr>
        <p:spPr>
          <a:xfrm>
            <a:off x="7267090" y="4560366"/>
            <a:ext cx="1964172" cy="23083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900" dirty="0"/>
              <a:t>Platform Ortakları</a:t>
            </a:r>
          </a:p>
        </p:txBody>
      </p:sp>
      <p:sp>
        <p:nvSpPr>
          <p:cNvPr id="8" name="Metin kutusu 31">
            <a:extLst>
              <a:ext uri="{FF2B5EF4-FFF2-40B4-BE49-F238E27FC236}">
                <a16:creationId xmlns:a16="http://schemas.microsoft.com/office/drawing/2014/main" id="{BD0BDEB4-679A-462B-9BF4-15CF470954B8}"/>
              </a:ext>
            </a:extLst>
          </p:cNvPr>
          <p:cNvSpPr txBox="1"/>
          <p:nvPr/>
        </p:nvSpPr>
        <p:spPr>
          <a:xfrm>
            <a:off x="7114838" y="4831143"/>
            <a:ext cx="2377874" cy="5078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900" dirty="0"/>
              <a:t>İşbirliği Kurulan</a:t>
            </a:r>
          </a:p>
          <a:p>
            <a:pPr algn="ctr"/>
            <a:r>
              <a:rPr lang="tr-TR" sz="900" dirty="0"/>
              <a:t>Ulusal/Uluslararası Diğer Platformlar/Kurumlar/ Yapılar</a:t>
            </a:r>
          </a:p>
        </p:txBody>
      </p:sp>
      <p:pic>
        <p:nvPicPr>
          <p:cNvPr id="7" name="Resim 2">
            <a:extLst>
              <a:ext uri="{FF2B5EF4-FFF2-40B4-BE49-F238E27FC236}">
                <a16:creationId xmlns:a16="http://schemas.microsoft.com/office/drawing/2014/main" id="{DBE9758F-E9D7-4448-807F-E04EC87FA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693" y="1831818"/>
            <a:ext cx="618450" cy="2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2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504000" y="647876"/>
            <a:ext cx="8913321" cy="825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kern="1200" dirty="0" err="1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Hedef</a:t>
            </a:r>
            <a:r>
              <a:rPr lang="en-US" sz="2000" b="1" kern="1200" dirty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;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10 Teknik proje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den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elde edilecek çıktıların yaratacağı toplumsal etkiler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sosyal, ekolojik, kültürel, ekonomik vb. alt boyutlar dikkate alınarak anali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zi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4" name="CustomShape 2"/>
          <p:cNvSpPr/>
          <p:nvPr/>
        </p:nvSpPr>
        <p:spPr>
          <a:xfrm>
            <a:off x="504000" y="1457228"/>
            <a:ext cx="9069120" cy="32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endParaRPr lang="tr-TR" sz="2000" b="0" strike="noStrike" spc="-1" dirty="0">
              <a:latin typeface="Arial"/>
            </a:endParaRP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276289" y="192318"/>
            <a:ext cx="79898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LignoNANO</a:t>
            </a:r>
            <a:r>
              <a:rPr lang="tr-T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Platformu: Toplumsal Etki Boyutu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B62844-0A4E-4276-9691-B96C5A75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426" y="-111046"/>
            <a:ext cx="1756199" cy="1134504"/>
          </a:xfrm>
          <a:prstGeom prst="rect">
            <a:avLst/>
          </a:prstGeom>
        </p:spPr>
      </p:pic>
      <p:sp>
        <p:nvSpPr>
          <p:cNvPr id="14" name="Unvan 1">
            <a:extLst>
              <a:ext uri="{FF2B5EF4-FFF2-40B4-BE49-F238E27FC236}">
                <a16:creationId xmlns:a16="http://schemas.microsoft.com/office/drawing/2014/main" id="{8907BD8D-5D38-4D77-8B36-CEFDEA6C59C0}"/>
              </a:ext>
            </a:extLst>
          </p:cNvPr>
          <p:cNvSpPr txBox="1">
            <a:spLocks/>
          </p:cNvSpPr>
          <p:nvPr/>
        </p:nvSpPr>
        <p:spPr>
          <a:xfrm>
            <a:off x="503999" y="1673903"/>
            <a:ext cx="5633330" cy="2908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Ayda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Elde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Edilen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Çıktılar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Proje logo tasarımı,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Proje web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sitesi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Toplumsal etkinin hesaplanmasında taslak ‘Genel Denge Modeli’nin oluşturulması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Potansiyel dış paydaşlar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politika yapıcılar ve sertifika kuruluşları  liste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ler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oluşturulması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genç araştırmacı yetiştirilmesi sürecine başlanması,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LignoNANO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ÇALIŞTAYI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– 12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Aralık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2023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planlandı</a:t>
            </a: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FE56D-DE36-4024-92EE-36AA3048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56" y="1782380"/>
            <a:ext cx="3841807" cy="25603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BDAB65-928D-474F-8243-707B7F970A53}"/>
              </a:ext>
            </a:extLst>
          </p:cNvPr>
          <p:cNvSpPr/>
          <p:nvPr/>
        </p:nvSpPr>
        <p:spPr>
          <a:xfrm>
            <a:off x="685841" y="4726097"/>
            <a:ext cx="9141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Çıktı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tr-TR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LignoNANO Platformu çıktılarının ülkemizin Sürdürülebilir Kalkınma Hedeflerine paralel olarak ulusal düzlemde getireceği katma değeri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arttırmaya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yönelik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kolaylaştırıcı veya tamamlayıcı önlemler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önerilmesi</a:t>
            </a:r>
            <a:endParaRPr lang="en-GB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333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484</Words>
  <Application>Microsoft Office PowerPoint</Application>
  <PresentationFormat>Custom</PresentationFormat>
  <Paragraphs>108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MS PGothic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LignoNANO PLATFORMU Araştırma Programı Alanları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TUBITAK</dc:creator>
  <cp:lastModifiedBy>Betes,Dilek</cp:lastModifiedBy>
  <cp:revision>175</cp:revision>
  <dcterms:created xsi:type="dcterms:W3CDTF">2021-10-11T15:01:22Z</dcterms:created>
  <dcterms:modified xsi:type="dcterms:W3CDTF">2023-12-01T13:09:19Z</dcterms:modified>
</cp:coreProperties>
</file>