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32.jpg" ContentType="image/jpeg"/>
  <Override PartName="/ppt/media/image48.jpg" ContentType="image/jpe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55.jpg" ContentType="image/jpeg"/>
  <Override PartName="/ppt/media/image56.jpg" ContentType="image/jpe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sldIdLst>
    <p:sldId id="854" r:id="rId2"/>
    <p:sldId id="825" r:id="rId3"/>
    <p:sldId id="849" r:id="rId4"/>
    <p:sldId id="864" r:id="rId5"/>
    <p:sldId id="870" r:id="rId6"/>
    <p:sldId id="814" r:id="rId7"/>
    <p:sldId id="862" r:id="rId8"/>
    <p:sldId id="863" r:id="rId9"/>
    <p:sldId id="855" r:id="rId10"/>
    <p:sldId id="866" r:id="rId11"/>
    <p:sldId id="860" r:id="rId12"/>
    <p:sldId id="865" r:id="rId13"/>
    <p:sldId id="859" r:id="rId14"/>
    <p:sldId id="834" r:id="rId15"/>
    <p:sldId id="871" r:id="rId16"/>
    <p:sldId id="869" r:id="rId17"/>
    <p:sldId id="872" r:id="rId18"/>
    <p:sldId id="851" r:id="rId19"/>
  </p:sldIdLst>
  <p:sldSz cx="10080625" cy="5670550"/>
  <p:notesSz cx="7559675" cy="106918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2" roundtripDataSignature="AMtx7mhdy868G2yVtg4xAi+vtHMCYkcZU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E1FEB5-7C09-48A6-B9C1-540F4E4C23CF}">
  <a:tblStyle styleId="{69E1FEB5-7C09-48A6-B9C1-540F4E4C23CF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5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80" autoAdjust="0"/>
    <p:restoredTop sz="96252" autoAdjust="0"/>
  </p:normalViewPr>
  <p:slideViewPr>
    <p:cSldViewPr snapToGrid="0">
      <p:cViewPr varScale="1">
        <p:scale>
          <a:sx n="104" d="100"/>
          <a:sy n="104" d="100"/>
        </p:scale>
        <p:origin x="64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0" d="100"/>
        <a:sy n="180" d="100"/>
      </p:scale>
      <p:origin x="0" y="-52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52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56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3710596240997799E-2"/>
          <c:y val="0.26426523104417454"/>
          <c:w val="0.93888888888888888"/>
          <c:h val="0.52215113735783025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783A-4A40-9696-CF75A5BD9E6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783A-4A40-9696-CF75A5BD9E6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783A-4A40-9696-CF75A5BD9E6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783A-4A40-9696-CF75A5BD9E6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783A-4A40-9696-CF75A5BD9E6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783A-4A40-9696-CF75A5BD9E6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783A-4A40-9696-CF75A5BD9E67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783A-4A40-9696-CF75A5BD9E67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1-783A-4A40-9696-CF75A5BD9E67}"/>
              </c:ext>
            </c:extLst>
          </c:dPt>
          <c:dLbls>
            <c:dLbl>
              <c:idx val="0"/>
              <c:layout>
                <c:manualLayout>
                  <c:x val="1.268014519810072E-2"/>
                  <c:y val="-1.80891581847031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83A-4A40-9696-CF75A5BD9E67}"/>
                </c:ext>
              </c:extLst>
            </c:dLbl>
            <c:dLbl>
              <c:idx val="1"/>
              <c:layout>
                <c:manualLayout>
                  <c:x val="1.4985626143209941E-2"/>
                  <c:y val="-1.58280134116152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83A-4A40-9696-CF75A5BD9E67}"/>
                </c:ext>
              </c:extLst>
            </c:dLbl>
            <c:dLbl>
              <c:idx val="2"/>
              <c:layout>
                <c:manualLayout>
                  <c:x val="3.1123992758974494E-2"/>
                  <c:y val="2.261144773087807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783A-4A40-9696-CF75A5BD9E67}"/>
                </c:ext>
              </c:extLst>
            </c:dLbl>
            <c:dLbl>
              <c:idx val="3"/>
              <c:layout>
                <c:manualLayout>
                  <c:x val="-1.6138366615764531E-2"/>
                  <c:y val="1.13057238654393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783A-4A40-9696-CF75A5BD9E67}"/>
                </c:ext>
              </c:extLst>
            </c:dLbl>
            <c:dLbl>
              <c:idx val="4"/>
              <c:layout>
                <c:manualLayout>
                  <c:x val="-3.2652617002003261E-2"/>
                  <c:y val="3.708284549579961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783A-4A40-9696-CF75A5BD9E67}"/>
                </c:ext>
              </c:extLst>
            </c:dLbl>
            <c:dLbl>
              <c:idx val="5"/>
              <c:layout>
                <c:manualLayout>
                  <c:x val="-1.4806021733391081E-2"/>
                  <c:y val="-3.482166511413256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796440829723348"/>
                      <c:h val="0.1273928965157717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783A-4A40-9696-CF75A5BD9E67}"/>
                </c:ext>
              </c:extLst>
            </c:dLbl>
            <c:dLbl>
              <c:idx val="6"/>
              <c:layout>
                <c:manualLayout>
                  <c:x val="6.8975179228451637E-3"/>
                  <c:y val="-8.9021447800819604E-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06567212021979"/>
                      <c:h val="0.155849492506530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783A-4A40-9696-CF75A5BD9E67}"/>
                </c:ext>
              </c:extLst>
            </c:dLbl>
            <c:dLbl>
              <c:idx val="7"/>
              <c:layout>
                <c:manualLayout>
                  <c:x val="-3.2564257369709061E-2"/>
                  <c:y val="-4.748404023484570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783A-4A40-9696-CF75A5BD9E67}"/>
                </c:ext>
              </c:extLst>
            </c:dLbl>
            <c:dLbl>
              <c:idx val="8"/>
              <c:layout>
                <c:manualLayout>
                  <c:x val="5.7637023627730545E-3"/>
                  <c:y val="-2.261144773087892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783A-4A40-9696-CF75A5BD9E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Sayfa1!$A$2:$A$10</c:f>
              <c:strCache>
                <c:ptCount val="9"/>
                <c:pt idx="0">
                  <c:v>Tüketici - Elektronik</c:v>
                </c:pt>
                <c:pt idx="1">
                  <c:v>Endüstriyel Makineler</c:v>
                </c:pt>
                <c:pt idx="2">
                  <c:v>Havacılık/ Uzay</c:v>
                </c:pt>
                <c:pt idx="3">
                  <c:v>Motorlu Taşıtlar</c:v>
                </c:pt>
                <c:pt idx="4">
                  <c:v>Tarımsal</c:v>
                </c:pt>
                <c:pt idx="5">
                  <c:v>Kamusal/ Savunma</c:v>
                </c:pt>
                <c:pt idx="6">
                  <c:v>Akademik Kurumlar</c:v>
                </c:pt>
                <c:pt idx="7">
                  <c:v>Medikal/Dental</c:v>
                </c:pt>
                <c:pt idx="8">
                  <c:v>Diğer </c:v>
                </c:pt>
              </c:strCache>
            </c:strRef>
          </c:cat>
          <c:val>
            <c:numRef>
              <c:f>Sayfa1!$B$2:$B$10</c:f>
              <c:numCache>
                <c:formatCode>General</c:formatCode>
                <c:ptCount val="9"/>
                <c:pt idx="0">
                  <c:v>11.7</c:v>
                </c:pt>
                <c:pt idx="1">
                  <c:v>20</c:v>
                </c:pt>
                <c:pt idx="2">
                  <c:v>18.899999999999999</c:v>
                </c:pt>
                <c:pt idx="3">
                  <c:v>16</c:v>
                </c:pt>
                <c:pt idx="4">
                  <c:v>3</c:v>
                </c:pt>
                <c:pt idx="5">
                  <c:v>5.0999999999999996</c:v>
                </c:pt>
                <c:pt idx="6">
                  <c:v>7.9</c:v>
                </c:pt>
                <c:pt idx="7">
                  <c:v>11.3</c:v>
                </c:pt>
                <c:pt idx="8">
                  <c:v>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783A-4A40-9696-CF75A5BD9E67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4DCEB3-F990-48FC-B06F-6975B7CBF08F}" type="doc">
      <dgm:prSet loTypeId="urn:microsoft.com/office/officeart/2005/8/layout/hProcess6" loCatId="process" qsTypeId="urn:microsoft.com/office/officeart/2005/8/quickstyle/simple1" qsCatId="simple" csTypeId="urn:microsoft.com/office/officeart/2005/8/colors/colorful1" csCatId="colorful" phldr="1"/>
      <dgm:spPr/>
    </dgm:pt>
    <dgm:pt modelId="{D23FC766-1A88-4232-AB1A-E340BCC67373}">
      <dgm:prSet phldrT="[Metin]" custT="1"/>
      <dgm:spPr/>
      <dgm:t>
        <a:bodyPr/>
        <a:lstStyle/>
        <a:p>
          <a:r>
            <a:rPr lang="en-US" sz="800" b="1" dirty="0"/>
            <a:t>Metal </a:t>
          </a:r>
          <a:r>
            <a:rPr lang="en-US" sz="800" b="1" dirty="0" err="1"/>
            <a:t>Alaşım</a:t>
          </a:r>
          <a:r>
            <a:rPr lang="en-US" sz="800" b="1" dirty="0"/>
            <a:t> </a:t>
          </a:r>
          <a:r>
            <a:rPr lang="en-US" sz="800" b="1" dirty="0" err="1"/>
            <a:t>Geliştirme</a:t>
          </a:r>
          <a:endParaRPr lang="en-US" sz="800" b="1" dirty="0"/>
        </a:p>
      </dgm:t>
    </dgm:pt>
    <dgm:pt modelId="{15C55B48-A10B-49EC-8FA1-D3BFA63BC853}" type="parTrans" cxnId="{A39F7BFE-D463-40AE-A599-2D1455A424A1}">
      <dgm:prSet/>
      <dgm:spPr/>
      <dgm:t>
        <a:bodyPr/>
        <a:lstStyle/>
        <a:p>
          <a:endParaRPr lang="tr-TR" sz="1100" b="1"/>
        </a:p>
      </dgm:t>
    </dgm:pt>
    <dgm:pt modelId="{9AB48365-60D8-4DF5-8E51-3C4CDAFCADFA}" type="sibTrans" cxnId="{A39F7BFE-D463-40AE-A599-2D1455A424A1}">
      <dgm:prSet/>
      <dgm:spPr/>
      <dgm:t>
        <a:bodyPr/>
        <a:lstStyle/>
        <a:p>
          <a:endParaRPr lang="tr-TR" sz="1100" b="1"/>
        </a:p>
      </dgm:t>
    </dgm:pt>
    <dgm:pt modelId="{E3B668D1-1A4D-40C1-B051-5A91082EAA8D}">
      <dgm:prSet phldrT="[Metin]" custT="1"/>
      <dgm:spPr/>
      <dgm:t>
        <a:bodyPr/>
        <a:lstStyle/>
        <a:p>
          <a:r>
            <a:rPr lang="en-US" sz="800" b="1" dirty="0"/>
            <a:t>Metal </a:t>
          </a:r>
          <a:r>
            <a:rPr lang="en-US" sz="800" b="1" dirty="0" err="1"/>
            <a:t>Toz</a:t>
          </a:r>
          <a:r>
            <a:rPr lang="en-US" sz="800" b="1" dirty="0"/>
            <a:t> </a:t>
          </a:r>
          <a:r>
            <a:rPr lang="en-US" sz="800" b="1" dirty="0" err="1"/>
            <a:t>Üretimi</a:t>
          </a:r>
          <a:endParaRPr lang="tr-TR" sz="800" b="1" dirty="0"/>
        </a:p>
      </dgm:t>
    </dgm:pt>
    <dgm:pt modelId="{0AF52E93-432C-46F2-AB40-8B83435610ED}" type="parTrans" cxnId="{4C968D3E-29DA-4010-9D6E-F7FA5FB1F36C}">
      <dgm:prSet/>
      <dgm:spPr/>
      <dgm:t>
        <a:bodyPr/>
        <a:lstStyle/>
        <a:p>
          <a:endParaRPr lang="tr-TR" sz="1100" b="1"/>
        </a:p>
      </dgm:t>
    </dgm:pt>
    <dgm:pt modelId="{38B67F15-65F3-4B8B-B9F6-0D654B25D130}" type="sibTrans" cxnId="{4C968D3E-29DA-4010-9D6E-F7FA5FB1F36C}">
      <dgm:prSet/>
      <dgm:spPr/>
      <dgm:t>
        <a:bodyPr/>
        <a:lstStyle/>
        <a:p>
          <a:endParaRPr lang="tr-TR" sz="1100" b="1"/>
        </a:p>
      </dgm:t>
    </dgm:pt>
    <dgm:pt modelId="{6B15E062-2A6B-4F59-A165-E0BF3ABBDBA5}">
      <dgm:prSet phldrT="[Metin]" custT="1"/>
      <dgm:spPr/>
      <dgm:t>
        <a:bodyPr/>
        <a:lstStyle/>
        <a:p>
          <a:r>
            <a:rPr lang="en-US" sz="800" b="1" dirty="0"/>
            <a:t>Eİ </a:t>
          </a:r>
          <a:r>
            <a:rPr lang="en-US" sz="800" b="1" dirty="0" err="1"/>
            <a:t>Tezgah</a:t>
          </a:r>
          <a:r>
            <a:rPr lang="en-US" sz="800" b="1" dirty="0"/>
            <a:t> </a:t>
          </a:r>
          <a:r>
            <a:rPr lang="en-US" sz="800" b="1" dirty="0" err="1"/>
            <a:t>Geliştirme</a:t>
          </a:r>
          <a:endParaRPr lang="tr-TR" sz="800" b="1" dirty="0"/>
        </a:p>
      </dgm:t>
    </dgm:pt>
    <dgm:pt modelId="{E1902403-F391-4742-9872-1E30FA0ACB32}" type="parTrans" cxnId="{C3454037-AAE0-42CD-878F-0E43C6DBC719}">
      <dgm:prSet/>
      <dgm:spPr/>
      <dgm:t>
        <a:bodyPr/>
        <a:lstStyle/>
        <a:p>
          <a:endParaRPr lang="tr-TR" sz="1100" b="1"/>
        </a:p>
      </dgm:t>
    </dgm:pt>
    <dgm:pt modelId="{D3AAFD88-4FB0-4436-8435-A319FA880D2A}" type="sibTrans" cxnId="{C3454037-AAE0-42CD-878F-0E43C6DBC719}">
      <dgm:prSet/>
      <dgm:spPr/>
      <dgm:t>
        <a:bodyPr/>
        <a:lstStyle/>
        <a:p>
          <a:endParaRPr lang="tr-TR" sz="1100" b="1"/>
        </a:p>
      </dgm:t>
    </dgm:pt>
    <dgm:pt modelId="{9DE3B191-A09B-465F-8A9E-28D3CD0FA1AD}">
      <dgm:prSet phldrT="[Metin]" custT="1"/>
      <dgm:spPr/>
      <dgm:t>
        <a:bodyPr/>
        <a:lstStyle/>
        <a:p>
          <a:r>
            <a:rPr lang="en-US" sz="800" b="1" dirty="0"/>
            <a:t>Proses </a:t>
          </a:r>
          <a:r>
            <a:rPr lang="en-US" sz="800" b="1" dirty="0" err="1"/>
            <a:t>Parametre</a:t>
          </a:r>
          <a:r>
            <a:rPr lang="en-US" sz="800" b="1" dirty="0"/>
            <a:t> </a:t>
          </a:r>
          <a:r>
            <a:rPr lang="en-US" sz="800" b="1" dirty="0" err="1"/>
            <a:t>Geliştirme</a:t>
          </a:r>
          <a:endParaRPr lang="tr-TR" sz="800" b="1" dirty="0"/>
        </a:p>
      </dgm:t>
    </dgm:pt>
    <dgm:pt modelId="{1E42C729-3550-4271-B34B-FFE1EE35AAF8}" type="parTrans" cxnId="{6E2F0D7F-C7F2-446B-8039-5850B6F3F080}">
      <dgm:prSet/>
      <dgm:spPr/>
      <dgm:t>
        <a:bodyPr/>
        <a:lstStyle/>
        <a:p>
          <a:endParaRPr lang="tr-TR" sz="1100" b="1"/>
        </a:p>
      </dgm:t>
    </dgm:pt>
    <dgm:pt modelId="{8C70F08D-444D-4462-A087-64D41180732B}" type="sibTrans" cxnId="{6E2F0D7F-C7F2-446B-8039-5850B6F3F080}">
      <dgm:prSet/>
      <dgm:spPr/>
      <dgm:t>
        <a:bodyPr/>
        <a:lstStyle/>
        <a:p>
          <a:endParaRPr lang="tr-TR" sz="1100" b="1"/>
        </a:p>
      </dgm:t>
    </dgm:pt>
    <dgm:pt modelId="{E5063923-F5E9-4731-80D7-C3463ECEB861}">
      <dgm:prSet phldrT="[Metin]" custT="1"/>
      <dgm:spPr/>
      <dgm:t>
        <a:bodyPr/>
        <a:lstStyle/>
        <a:p>
          <a:r>
            <a:rPr lang="en-US" sz="800" b="1" dirty="0"/>
            <a:t>NACE 30.3 ÜRÜNLER</a:t>
          </a:r>
          <a:endParaRPr lang="tr-TR" sz="800" b="1" dirty="0"/>
        </a:p>
      </dgm:t>
    </dgm:pt>
    <dgm:pt modelId="{B24ABBA7-227C-468E-A9A4-AE7197481337}" type="parTrans" cxnId="{8F7B6F05-A528-4774-B6A0-0C75A9EF0261}">
      <dgm:prSet/>
      <dgm:spPr/>
      <dgm:t>
        <a:bodyPr/>
        <a:lstStyle/>
        <a:p>
          <a:endParaRPr lang="tr-TR" sz="1100" b="1"/>
        </a:p>
      </dgm:t>
    </dgm:pt>
    <dgm:pt modelId="{2EA9D0D4-7E55-4E6D-A086-7F5E419E7EA3}" type="sibTrans" cxnId="{8F7B6F05-A528-4774-B6A0-0C75A9EF0261}">
      <dgm:prSet/>
      <dgm:spPr/>
      <dgm:t>
        <a:bodyPr/>
        <a:lstStyle/>
        <a:p>
          <a:endParaRPr lang="tr-TR" sz="1100" b="1"/>
        </a:p>
      </dgm:t>
    </dgm:pt>
    <dgm:pt modelId="{BF8CC152-5FCD-4778-B398-AA7C2AFD6BAC}">
      <dgm:prSet custT="1"/>
      <dgm:spPr/>
      <dgm:t>
        <a:bodyPr/>
        <a:lstStyle/>
        <a:p>
          <a:r>
            <a:rPr lang="en-US" sz="900" b="1" dirty="0"/>
            <a:t>TÜBİTAK MAM</a:t>
          </a:r>
          <a:endParaRPr lang="tr-TR" sz="900" b="1" dirty="0"/>
        </a:p>
      </dgm:t>
    </dgm:pt>
    <dgm:pt modelId="{9CE4CF79-FE90-47B0-B8E1-AA740544A424}" type="parTrans" cxnId="{BCC83C41-09E5-4A17-9F9A-56AD187272D6}">
      <dgm:prSet/>
      <dgm:spPr/>
      <dgm:t>
        <a:bodyPr/>
        <a:lstStyle/>
        <a:p>
          <a:endParaRPr lang="tr-TR" sz="1100" b="1"/>
        </a:p>
      </dgm:t>
    </dgm:pt>
    <dgm:pt modelId="{CAFF224B-5C51-4E70-BE09-BED7C09CECF8}" type="sibTrans" cxnId="{BCC83C41-09E5-4A17-9F9A-56AD187272D6}">
      <dgm:prSet/>
      <dgm:spPr/>
      <dgm:t>
        <a:bodyPr/>
        <a:lstStyle/>
        <a:p>
          <a:endParaRPr lang="tr-TR" sz="1100" b="1"/>
        </a:p>
      </dgm:t>
    </dgm:pt>
    <dgm:pt modelId="{200F060E-B067-4212-BFDF-470D6D697EC9}">
      <dgm:prSet custT="1"/>
      <dgm:spPr/>
      <dgm:t>
        <a:bodyPr/>
        <a:lstStyle/>
        <a:p>
          <a:r>
            <a:rPr lang="en-US" sz="900" b="1" dirty="0">
              <a:solidFill>
                <a:schemeClr val="tx1"/>
              </a:solidFill>
            </a:rPr>
            <a:t>GAZİ ÜNİVERSİTESİ</a:t>
          </a:r>
          <a:endParaRPr lang="tr-TR" sz="900" b="1" dirty="0">
            <a:solidFill>
              <a:schemeClr val="tx1"/>
            </a:solidFill>
          </a:endParaRPr>
        </a:p>
      </dgm:t>
    </dgm:pt>
    <dgm:pt modelId="{AE67C3E8-0119-4503-BAB5-DAC4733A9F13}" type="parTrans" cxnId="{2FAB1932-D12B-4367-BD6B-B408C127A280}">
      <dgm:prSet/>
      <dgm:spPr/>
      <dgm:t>
        <a:bodyPr/>
        <a:lstStyle/>
        <a:p>
          <a:endParaRPr lang="tr-TR" sz="1100" b="1"/>
        </a:p>
      </dgm:t>
    </dgm:pt>
    <dgm:pt modelId="{A1BC8836-4523-4A58-A666-4F40CE6F1413}" type="sibTrans" cxnId="{2FAB1932-D12B-4367-BD6B-B408C127A280}">
      <dgm:prSet/>
      <dgm:spPr/>
      <dgm:t>
        <a:bodyPr/>
        <a:lstStyle/>
        <a:p>
          <a:endParaRPr lang="tr-TR" sz="1100" b="1"/>
        </a:p>
      </dgm:t>
    </dgm:pt>
    <dgm:pt modelId="{4A1EC12C-EF69-4B32-8AEE-FA96E55FE775}">
      <dgm:prSet custT="1"/>
      <dgm:spPr/>
      <dgm:t>
        <a:bodyPr/>
        <a:lstStyle/>
        <a:p>
          <a:r>
            <a:rPr lang="en-US" sz="900" b="1" dirty="0">
              <a:solidFill>
                <a:schemeClr val="tx1"/>
              </a:solidFill>
            </a:rPr>
            <a:t>ASELSAN</a:t>
          </a:r>
          <a:endParaRPr lang="tr-TR" sz="900" b="1" dirty="0">
            <a:solidFill>
              <a:schemeClr val="tx1"/>
            </a:solidFill>
          </a:endParaRPr>
        </a:p>
      </dgm:t>
    </dgm:pt>
    <dgm:pt modelId="{4EDBDA98-F4A0-4B2F-9074-BE88F8033B3F}" type="parTrans" cxnId="{9276F4C0-DC31-4E6E-83D3-E3DAAC2955F1}">
      <dgm:prSet/>
      <dgm:spPr/>
      <dgm:t>
        <a:bodyPr/>
        <a:lstStyle/>
        <a:p>
          <a:endParaRPr lang="tr-TR" sz="1100" b="1"/>
        </a:p>
      </dgm:t>
    </dgm:pt>
    <dgm:pt modelId="{1EDD61CF-A005-4C04-B7C2-E52E178E589F}" type="sibTrans" cxnId="{9276F4C0-DC31-4E6E-83D3-E3DAAC2955F1}">
      <dgm:prSet/>
      <dgm:spPr/>
      <dgm:t>
        <a:bodyPr/>
        <a:lstStyle/>
        <a:p>
          <a:endParaRPr lang="tr-TR" sz="1100" b="1"/>
        </a:p>
      </dgm:t>
    </dgm:pt>
    <dgm:pt modelId="{4E99FF89-F6B9-4A94-8271-6C32A84EF6A0}">
      <dgm:prSet custT="1"/>
      <dgm:spPr/>
      <dgm:t>
        <a:bodyPr/>
        <a:lstStyle/>
        <a:p>
          <a:r>
            <a:rPr lang="en-US" sz="900" b="1" dirty="0"/>
            <a:t>GAZİ ÜNİVERSİTESİ</a:t>
          </a:r>
          <a:endParaRPr lang="tr-TR" sz="900" b="1" dirty="0"/>
        </a:p>
      </dgm:t>
    </dgm:pt>
    <dgm:pt modelId="{76FB8D28-9828-4298-8F86-36F9823D5B19}" type="parTrans" cxnId="{06A3A269-3740-489F-A6A6-BD0995A67559}">
      <dgm:prSet/>
      <dgm:spPr/>
      <dgm:t>
        <a:bodyPr/>
        <a:lstStyle/>
        <a:p>
          <a:endParaRPr lang="tr-TR" sz="1100" b="1"/>
        </a:p>
      </dgm:t>
    </dgm:pt>
    <dgm:pt modelId="{45E0D8CC-1D36-4DD0-A1B4-F4B71C5209FF}" type="sibTrans" cxnId="{06A3A269-3740-489F-A6A6-BD0995A67559}">
      <dgm:prSet/>
      <dgm:spPr/>
      <dgm:t>
        <a:bodyPr/>
        <a:lstStyle/>
        <a:p>
          <a:endParaRPr lang="tr-TR" sz="1100" b="1"/>
        </a:p>
      </dgm:t>
    </dgm:pt>
    <dgm:pt modelId="{CE241129-3538-46D8-9ECE-2E7CD440DE8F}">
      <dgm:prSet custT="1"/>
      <dgm:spPr/>
      <dgm:t>
        <a:bodyPr/>
        <a:lstStyle/>
        <a:p>
          <a:r>
            <a:rPr lang="en-US" sz="900" b="1" dirty="0"/>
            <a:t>ERZURUM TEKNİK ÜNİVERSİTESİ</a:t>
          </a:r>
          <a:endParaRPr lang="tr-TR" sz="900" b="1" dirty="0"/>
        </a:p>
      </dgm:t>
    </dgm:pt>
    <dgm:pt modelId="{56C7075A-E2D3-4C79-947B-D26F2D56DA68}" type="parTrans" cxnId="{B9B8296A-46E0-4F5C-BA54-FBA68C0B5C1A}">
      <dgm:prSet/>
      <dgm:spPr/>
      <dgm:t>
        <a:bodyPr/>
        <a:lstStyle/>
        <a:p>
          <a:endParaRPr lang="tr-TR" sz="1100" b="1"/>
        </a:p>
      </dgm:t>
    </dgm:pt>
    <dgm:pt modelId="{9B8355B8-521B-450B-B6F4-F4CDA35FCA87}" type="sibTrans" cxnId="{B9B8296A-46E0-4F5C-BA54-FBA68C0B5C1A}">
      <dgm:prSet/>
      <dgm:spPr/>
      <dgm:t>
        <a:bodyPr/>
        <a:lstStyle/>
        <a:p>
          <a:endParaRPr lang="tr-TR" sz="1100" b="1"/>
        </a:p>
      </dgm:t>
    </dgm:pt>
    <dgm:pt modelId="{775E281F-B8DB-4713-967D-13CF9C6E99CD}">
      <dgm:prSet custT="1"/>
      <dgm:spPr/>
      <dgm:t>
        <a:bodyPr/>
        <a:lstStyle/>
        <a:p>
          <a:r>
            <a:rPr lang="en-US" sz="900" b="1"/>
            <a:t>SABANCI ÜNİVERSİTESİ</a:t>
          </a:r>
          <a:endParaRPr lang="tr-TR" sz="900" b="1"/>
        </a:p>
      </dgm:t>
    </dgm:pt>
    <dgm:pt modelId="{D6E63D68-EBE8-4BE8-A100-737D85C9197D}" type="parTrans" cxnId="{A2E54991-66D8-4E47-A3CC-05C9A951B83E}">
      <dgm:prSet/>
      <dgm:spPr/>
      <dgm:t>
        <a:bodyPr/>
        <a:lstStyle/>
        <a:p>
          <a:endParaRPr lang="tr-TR" sz="1100" b="1"/>
        </a:p>
      </dgm:t>
    </dgm:pt>
    <dgm:pt modelId="{1ECDE3BC-27E4-4C22-A4A9-00BBB1462E17}" type="sibTrans" cxnId="{A2E54991-66D8-4E47-A3CC-05C9A951B83E}">
      <dgm:prSet/>
      <dgm:spPr/>
      <dgm:t>
        <a:bodyPr/>
        <a:lstStyle/>
        <a:p>
          <a:endParaRPr lang="tr-TR" sz="1100" b="1"/>
        </a:p>
      </dgm:t>
    </dgm:pt>
    <dgm:pt modelId="{6A4F7520-202E-489C-9368-62A22974F39D}">
      <dgm:prSet custT="1"/>
      <dgm:spPr/>
      <dgm:t>
        <a:bodyPr/>
        <a:lstStyle/>
        <a:p>
          <a:r>
            <a:rPr lang="en-US" sz="900" b="1"/>
            <a:t>ROKETSAN</a:t>
          </a:r>
          <a:endParaRPr lang="tr-TR" sz="900" b="1"/>
        </a:p>
      </dgm:t>
    </dgm:pt>
    <dgm:pt modelId="{AB134FEA-9A8A-4DFC-9241-01B925C36337}" type="parTrans" cxnId="{516C9181-9FD5-42A3-B0D2-61F58AF26230}">
      <dgm:prSet/>
      <dgm:spPr/>
      <dgm:t>
        <a:bodyPr/>
        <a:lstStyle/>
        <a:p>
          <a:endParaRPr lang="tr-TR" sz="1100" b="1"/>
        </a:p>
      </dgm:t>
    </dgm:pt>
    <dgm:pt modelId="{4AA89199-59CA-4425-A5D5-8C458C1E8839}" type="sibTrans" cxnId="{516C9181-9FD5-42A3-B0D2-61F58AF26230}">
      <dgm:prSet/>
      <dgm:spPr/>
      <dgm:t>
        <a:bodyPr/>
        <a:lstStyle/>
        <a:p>
          <a:endParaRPr lang="tr-TR" sz="1100" b="1"/>
        </a:p>
      </dgm:t>
    </dgm:pt>
    <dgm:pt modelId="{5A41C110-89FC-4B7D-90E6-1E9224A656D4}">
      <dgm:prSet custT="1"/>
      <dgm:spPr/>
      <dgm:t>
        <a:bodyPr/>
        <a:lstStyle/>
        <a:p>
          <a:r>
            <a:rPr lang="en-US" sz="900" b="1" dirty="0"/>
            <a:t>TEİ</a:t>
          </a:r>
          <a:endParaRPr lang="tr-TR" sz="900" b="1" dirty="0"/>
        </a:p>
      </dgm:t>
    </dgm:pt>
    <dgm:pt modelId="{8A66D043-DC8B-4275-8F67-29F03859CC33}" type="parTrans" cxnId="{24572F9E-9B20-48E9-9BAE-C1387E18AFF8}">
      <dgm:prSet/>
      <dgm:spPr/>
      <dgm:t>
        <a:bodyPr/>
        <a:lstStyle/>
        <a:p>
          <a:endParaRPr lang="tr-TR" sz="1100" b="1"/>
        </a:p>
      </dgm:t>
    </dgm:pt>
    <dgm:pt modelId="{F805172D-2D53-4179-86CC-CA2BE88AAE99}" type="sibTrans" cxnId="{24572F9E-9B20-48E9-9BAE-C1387E18AFF8}">
      <dgm:prSet/>
      <dgm:spPr/>
      <dgm:t>
        <a:bodyPr/>
        <a:lstStyle/>
        <a:p>
          <a:endParaRPr lang="tr-TR" sz="1100" b="1"/>
        </a:p>
      </dgm:t>
    </dgm:pt>
    <dgm:pt modelId="{A53C885B-2E49-41D9-81F9-0BFB7E7F5A37}">
      <dgm:prSet custT="1"/>
      <dgm:spPr/>
      <dgm:t>
        <a:bodyPr/>
        <a:lstStyle/>
        <a:p>
          <a:r>
            <a:rPr lang="en-US" sz="900" b="1" dirty="0"/>
            <a:t>TUSAŞ</a:t>
          </a:r>
          <a:endParaRPr lang="tr-TR" sz="900" b="1" dirty="0"/>
        </a:p>
      </dgm:t>
    </dgm:pt>
    <dgm:pt modelId="{AFE8A4C0-35F3-4223-9205-A186FA7A8A73}" type="parTrans" cxnId="{DE71B8AD-4317-42B3-B66C-0C2CDDEE152F}">
      <dgm:prSet/>
      <dgm:spPr/>
      <dgm:t>
        <a:bodyPr/>
        <a:lstStyle/>
        <a:p>
          <a:endParaRPr lang="tr-TR" sz="1100" b="1"/>
        </a:p>
      </dgm:t>
    </dgm:pt>
    <dgm:pt modelId="{D8314316-AD34-4F1F-8718-309FF2D3E6B0}" type="sibTrans" cxnId="{DE71B8AD-4317-42B3-B66C-0C2CDDEE152F}">
      <dgm:prSet/>
      <dgm:spPr/>
      <dgm:t>
        <a:bodyPr/>
        <a:lstStyle/>
        <a:p>
          <a:endParaRPr lang="tr-TR" sz="1100" b="1"/>
        </a:p>
      </dgm:t>
    </dgm:pt>
    <dgm:pt modelId="{97C4B857-96D2-4CA3-836E-FCB184B09505}" type="pres">
      <dgm:prSet presAssocID="{6C4DCEB3-F990-48FC-B06F-6975B7CBF08F}" presName="theList" presStyleCnt="0">
        <dgm:presLayoutVars>
          <dgm:dir/>
          <dgm:animLvl val="lvl"/>
          <dgm:resizeHandles val="exact"/>
        </dgm:presLayoutVars>
      </dgm:prSet>
      <dgm:spPr/>
    </dgm:pt>
    <dgm:pt modelId="{7D5F4573-EB3A-407C-88FA-75F5EFE04132}" type="pres">
      <dgm:prSet presAssocID="{D23FC766-1A88-4232-AB1A-E340BCC67373}" presName="compNode" presStyleCnt="0"/>
      <dgm:spPr/>
    </dgm:pt>
    <dgm:pt modelId="{8E9C057A-A9B0-451C-BF6A-1369DC660044}" type="pres">
      <dgm:prSet presAssocID="{D23FC766-1A88-4232-AB1A-E340BCC67373}" presName="noGeometry" presStyleCnt="0"/>
      <dgm:spPr/>
    </dgm:pt>
    <dgm:pt modelId="{709ECE06-C6F2-4E61-8834-52079D68C5B4}" type="pres">
      <dgm:prSet presAssocID="{D23FC766-1A88-4232-AB1A-E340BCC67373}" presName="childTextVisible" presStyleLbl="bgAccFollowNode1" presStyleIdx="0" presStyleCnt="5" custScaleX="160007" custScaleY="173743" custLinFactY="-100000" custLinFactNeighborX="52377" custLinFactNeighborY="-10746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FFA571F-4259-47C0-BFBD-5508C80A6718}" type="pres">
      <dgm:prSet presAssocID="{D23FC766-1A88-4232-AB1A-E340BCC67373}" presName="childTextHidden" presStyleLbl="bgAccFollowNode1" presStyleIdx="0" presStyleCnt="5"/>
      <dgm:spPr/>
      <dgm:t>
        <a:bodyPr/>
        <a:lstStyle/>
        <a:p>
          <a:endParaRPr lang="tr-TR"/>
        </a:p>
      </dgm:t>
    </dgm:pt>
    <dgm:pt modelId="{D92B6469-3098-4C64-BF2B-C7870A6C7DAE}" type="pres">
      <dgm:prSet presAssocID="{D23FC766-1A88-4232-AB1A-E340BCC67373}" presName="parentText" presStyleLbl="node1" presStyleIdx="0" presStyleCnt="5" custScaleX="212863" custScaleY="212863" custLinFactY="-162102" custLinFactNeighborX="80" custLinFactNeighborY="-200000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48BDDA1-BCBE-4225-AD90-ED4EE318165A}" type="pres">
      <dgm:prSet presAssocID="{D23FC766-1A88-4232-AB1A-E340BCC67373}" presName="aSpace" presStyleCnt="0"/>
      <dgm:spPr/>
    </dgm:pt>
    <dgm:pt modelId="{0B321E0E-2256-4DF1-9956-A12ABC57A4A0}" type="pres">
      <dgm:prSet presAssocID="{E3B668D1-1A4D-40C1-B051-5A91082EAA8D}" presName="compNode" presStyleCnt="0"/>
      <dgm:spPr/>
    </dgm:pt>
    <dgm:pt modelId="{3A1EF51D-C30A-42F1-922C-30A4747A1656}" type="pres">
      <dgm:prSet presAssocID="{E3B668D1-1A4D-40C1-B051-5A91082EAA8D}" presName="noGeometry" presStyleCnt="0"/>
      <dgm:spPr/>
    </dgm:pt>
    <dgm:pt modelId="{D92B1BE7-A48C-4179-B297-5EB1F91958DF}" type="pres">
      <dgm:prSet presAssocID="{E3B668D1-1A4D-40C1-B051-5A91082EAA8D}" presName="childTextVisible" presStyleLbl="bgAccFollowNode1" presStyleIdx="1" presStyleCnt="5" custScaleX="269153" custScaleY="173743" custLinFactNeighborX="21860" custLinFactNeighborY="-9147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02C39EE-8B9F-446D-A26B-0BDD0189A904}" type="pres">
      <dgm:prSet presAssocID="{E3B668D1-1A4D-40C1-B051-5A91082EAA8D}" presName="childTextHidden" presStyleLbl="bgAccFollowNode1" presStyleIdx="1" presStyleCnt="5"/>
      <dgm:spPr/>
      <dgm:t>
        <a:bodyPr/>
        <a:lstStyle/>
        <a:p>
          <a:endParaRPr lang="tr-TR"/>
        </a:p>
      </dgm:t>
    </dgm:pt>
    <dgm:pt modelId="{78FC53D0-B6A0-461C-8E11-66C71D9B9AEA}" type="pres">
      <dgm:prSet presAssocID="{E3B668D1-1A4D-40C1-B051-5A91082EAA8D}" presName="parentText" presStyleLbl="node1" presStyleIdx="1" presStyleCnt="5" custScaleX="212863" custScaleY="212863" custLinFactX="-13277" custLinFactY="-64121" custLinFactNeighborX="-100000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F70CF00-5914-4A05-A4D7-BD99821B9722}" type="pres">
      <dgm:prSet presAssocID="{E3B668D1-1A4D-40C1-B051-5A91082EAA8D}" presName="aSpace" presStyleCnt="0"/>
      <dgm:spPr/>
    </dgm:pt>
    <dgm:pt modelId="{83FE19FA-6200-4EA5-BBB5-CEBA93B90737}" type="pres">
      <dgm:prSet presAssocID="{6B15E062-2A6B-4F59-A165-E0BF3ABBDBA5}" presName="compNode" presStyleCnt="0"/>
      <dgm:spPr/>
    </dgm:pt>
    <dgm:pt modelId="{725128B6-48DC-4AA9-9516-809DA95BD54A}" type="pres">
      <dgm:prSet presAssocID="{6B15E062-2A6B-4F59-A165-E0BF3ABBDBA5}" presName="noGeometry" presStyleCnt="0"/>
      <dgm:spPr/>
    </dgm:pt>
    <dgm:pt modelId="{A345B330-1C25-4DA8-BD4A-5D448B8B1AE1}" type="pres">
      <dgm:prSet presAssocID="{6B15E062-2A6B-4F59-A165-E0BF3ABBDBA5}" presName="childTextVisible" presStyleLbl="bgAccFollowNode1" presStyleIdx="2" presStyleCnt="5" custScaleX="245696" custScaleY="173743" custLinFactNeighborX="18370" custLinFactNeighborY="1697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0B3FC35-FC51-4F47-BB49-6C65BB4BBEAF}" type="pres">
      <dgm:prSet presAssocID="{6B15E062-2A6B-4F59-A165-E0BF3ABBDBA5}" presName="childTextHidden" presStyleLbl="bgAccFollowNode1" presStyleIdx="2" presStyleCnt="5"/>
      <dgm:spPr/>
      <dgm:t>
        <a:bodyPr/>
        <a:lstStyle/>
        <a:p>
          <a:endParaRPr lang="tr-TR"/>
        </a:p>
      </dgm:t>
    </dgm:pt>
    <dgm:pt modelId="{83032C93-F00E-4159-B66C-BD340A911FCA}" type="pres">
      <dgm:prSet presAssocID="{6B15E062-2A6B-4F59-A165-E0BF3ABBDBA5}" presName="parentText" presStyleLbl="node1" presStyleIdx="2" presStyleCnt="5" custScaleX="212863" custScaleY="212863" custLinFactX="-12826" custLinFactNeighborX="-100000" custLinFactNeighborY="26300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BFA2437-A9A4-4E61-8633-86FAD0543EEB}" type="pres">
      <dgm:prSet presAssocID="{6B15E062-2A6B-4F59-A165-E0BF3ABBDBA5}" presName="aSpace" presStyleCnt="0"/>
      <dgm:spPr/>
    </dgm:pt>
    <dgm:pt modelId="{79B5B3F4-CC35-4BBF-8C8F-C32DBEBF31B5}" type="pres">
      <dgm:prSet presAssocID="{9DE3B191-A09B-465F-8A9E-28D3CD0FA1AD}" presName="compNode" presStyleCnt="0"/>
      <dgm:spPr/>
    </dgm:pt>
    <dgm:pt modelId="{57FC191E-7481-4212-B33C-772459881394}" type="pres">
      <dgm:prSet presAssocID="{9DE3B191-A09B-465F-8A9E-28D3CD0FA1AD}" presName="noGeometry" presStyleCnt="0"/>
      <dgm:spPr/>
    </dgm:pt>
    <dgm:pt modelId="{178645CD-AA39-4FE4-BDBF-DD1C3A85E209}" type="pres">
      <dgm:prSet presAssocID="{9DE3B191-A09B-465F-8A9E-28D3CD0FA1AD}" presName="childTextVisible" presStyleLbl="bgAccFollowNode1" presStyleIdx="3" presStyleCnt="5" custScaleX="356162" custScaleY="173743" custLinFactY="18587" custLinFactNeighborX="-16488" custLinFactNeighborY="10000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EE0F996-2CEF-4945-BC76-937B398F4B02}" type="pres">
      <dgm:prSet presAssocID="{9DE3B191-A09B-465F-8A9E-28D3CD0FA1AD}" presName="childTextHidden" presStyleLbl="bgAccFollowNode1" presStyleIdx="3" presStyleCnt="5"/>
      <dgm:spPr/>
      <dgm:t>
        <a:bodyPr/>
        <a:lstStyle/>
        <a:p>
          <a:endParaRPr lang="tr-TR"/>
        </a:p>
      </dgm:t>
    </dgm:pt>
    <dgm:pt modelId="{A1399E17-D58D-48EE-944E-0C6C18B4D024}" type="pres">
      <dgm:prSet presAssocID="{9DE3B191-A09B-465F-8A9E-28D3CD0FA1AD}" presName="parentText" presStyleLbl="node1" presStyleIdx="3" presStyleCnt="5" custScaleX="212863" custScaleY="212863" custLinFactX="-100000" custLinFactY="100000" custLinFactNeighborX="-135583" custLinFactNeighborY="107549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053A915-E943-4930-806B-14FE0557A62F}" type="pres">
      <dgm:prSet presAssocID="{9DE3B191-A09B-465F-8A9E-28D3CD0FA1AD}" presName="aSpace" presStyleCnt="0"/>
      <dgm:spPr/>
    </dgm:pt>
    <dgm:pt modelId="{36C720BA-E8A4-457A-B6FD-101C0BCFEF38}" type="pres">
      <dgm:prSet presAssocID="{E5063923-F5E9-4731-80D7-C3463ECEB861}" presName="compNode" presStyleCnt="0"/>
      <dgm:spPr/>
    </dgm:pt>
    <dgm:pt modelId="{195CCD7A-ACBA-4829-B620-CE0B96762AD1}" type="pres">
      <dgm:prSet presAssocID="{E5063923-F5E9-4731-80D7-C3463ECEB861}" presName="noGeometry" presStyleCnt="0"/>
      <dgm:spPr/>
    </dgm:pt>
    <dgm:pt modelId="{C7317AF3-91CA-4E1F-B9BC-EF8382FC1790}" type="pres">
      <dgm:prSet presAssocID="{E5063923-F5E9-4731-80D7-C3463ECEB861}" presName="childTextVisible" presStyleLbl="bgAccFollowNode1" presStyleIdx="4" presStyleCnt="5" custScaleX="230047" custScaleY="173743" custLinFactY="100000" custLinFactNeighborX="-25129" custLinFactNeighborY="11561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6A60427-C9ED-4B78-AE80-BF010086A643}" type="pres">
      <dgm:prSet presAssocID="{E5063923-F5E9-4731-80D7-C3463ECEB861}" presName="childTextHidden" presStyleLbl="bgAccFollowNode1" presStyleIdx="4" presStyleCnt="5"/>
      <dgm:spPr/>
      <dgm:t>
        <a:bodyPr/>
        <a:lstStyle/>
        <a:p>
          <a:endParaRPr lang="tr-TR"/>
        </a:p>
      </dgm:t>
    </dgm:pt>
    <dgm:pt modelId="{A5BA77D2-2980-4C98-98B4-BF468FCB052B}" type="pres">
      <dgm:prSet presAssocID="{E5063923-F5E9-4731-80D7-C3463ECEB861}" presName="parentText" presStyleLbl="node1" presStyleIdx="4" presStyleCnt="5" custScaleX="212863" custScaleY="212863" custLinFactX="-95412" custLinFactY="178874" custLinFactNeighborX="-100000" custLinFactNeighborY="200000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2088853E-4F41-4D4D-910C-9A34B99E61D7}" type="presOf" srcId="{BF8CC152-5FCD-4778-B398-AA7C2AFD6BAC}" destId="{7FFA571F-4259-47C0-BFBD-5508C80A6718}" srcOrd="1" destOrd="0" presId="urn:microsoft.com/office/officeart/2005/8/layout/hProcess6"/>
    <dgm:cxn modelId="{6E2F0D7F-C7F2-446B-8039-5850B6F3F080}" srcId="{6C4DCEB3-F990-48FC-B06F-6975B7CBF08F}" destId="{9DE3B191-A09B-465F-8A9E-28D3CD0FA1AD}" srcOrd="3" destOrd="0" parTransId="{1E42C729-3550-4271-B34B-FFE1EE35AAF8}" sibTransId="{8C70F08D-444D-4462-A087-64D41180732B}"/>
    <dgm:cxn modelId="{40189D8C-D3FC-484B-BCD2-A1C51F9CB048}" type="presOf" srcId="{6A4F7520-202E-489C-9368-62A22974F39D}" destId="{86A60427-C9ED-4B78-AE80-BF010086A643}" srcOrd="1" destOrd="0" presId="urn:microsoft.com/office/officeart/2005/8/layout/hProcess6"/>
    <dgm:cxn modelId="{2FAB1932-D12B-4367-BD6B-B408C127A280}" srcId="{E3B668D1-1A4D-40C1-B051-5A91082EAA8D}" destId="{200F060E-B067-4212-BFDF-470D6D697EC9}" srcOrd="0" destOrd="0" parTransId="{AE67C3E8-0119-4503-BAB5-DAC4733A9F13}" sibTransId="{A1BC8836-4523-4A58-A666-4F40CE6F1413}"/>
    <dgm:cxn modelId="{F8B3D3CD-292A-410A-8A75-A910E5A0EE4B}" type="presOf" srcId="{E3B668D1-1A4D-40C1-B051-5A91082EAA8D}" destId="{78FC53D0-B6A0-461C-8E11-66C71D9B9AEA}" srcOrd="0" destOrd="0" presId="urn:microsoft.com/office/officeart/2005/8/layout/hProcess6"/>
    <dgm:cxn modelId="{A39F7BFE-D463-40AE-A599-2D1455A424A1}" srcId="{6C4DCEB3-F990-48FC-B06F-6975B7CBF08F}" destId="{D23FC766-1A88-4232-AB1A-E340BCC67373}" srcOrd="0" destOrd="0" parTransId="{15C55B48-A10B-49EC-8FA1-D3BFA63BC853}" sibTransId="{9AB48365-60D8-4DF5-8E51-3C4CDAFCADFA}"/>
    <dgm:cxn modelId="{9276F4C0-DC31-4E6E-83D3-E3DAAC2955F1}" srcId="{6B15E062-2A6B-4F59-A165-E0BF3ABBDBA5}" destId="{4A1EC12C-EF69-4B32-8AEE-FA96E55FE775}" srcOrd="0" destOrd="0" parTransId="{4EDBDA98-F4A0-4B2F-9074-BE88F8033B3F}" sibTransId="{1EDD61CF-A005-4C04-B7C2-E52E178E589F}"/>
    <dgm:cxn modelId="{8F7B6F05-A528-4774-B6A0-0C75A9EF0261}" srcId="{6C4DCEB3-F990-48FC-B06F-6975B7CBF08F}" destId="{E5063923-F5E9-4731-80D7-C3463ECEB861}" srcOrd="4" destOrd="0" parTransId="{B24ABBA7-227C-468E-A9A4-AE7197481337}" sibTransId="{2EA9D0D4-7E55-4E6D-A086-7F5E419E7EA3}"/>
    <dgm:cxn modelId="{52A9712B-177E-404E-B630-35554DBA35E4}" type="presOf" srcId="{5A41C110-89FC-4B7D-90E6-1E9224A656D4}" destId="{86A60427-C9ED-4B78-AE80-BF010086A643}" srcOrd="1" destOrd="1" presId="urn:microsoft.com/office/officeart/2005/8/layout/hProcess6"/>
    <dgm:cxn modelId="{AC6245F2-2D1B-4B14-BD25-ED1C9EC511D5}" type="presOf" srcId="{775E281F-B8DB-4713-967D-13CF9C6E99CD}" destId="{1EE0F996-2CEF-4945-BC76-937B398F4B02}" srcOrd="1" destOrd="2" presId="urn:microsoft.com/office/officeart/2005/8/layout/hProcess6"/>
    <dgm:cxn modelId="{BD8AB7A2-B7D7-4AC4-8B93-05E500C6C741}" type="presOf" srcId="{BF8CC152-5FCD-4778-B398-AA7C2AFD6BAC}" destId="{709ECE06-C6F2-4E61-8834-52079D68C5B4}" srcOrd="0" destOrd="0" presId="urn:microsoft.com/office/officeart/2005/8/layout/hProcess6"/>
    <dgm:cxn modelId="{CA7B92B1-9E61-4DB4-8CB1-35864017CAAF}" type="presOf" srcId="{9DE3B191-A09B-465F-8A9E-28D3CD0FA1AD}" destId="{A1399E17-D58D-48EE-944E-0C6C18B4D024}" srcOrd="0" destOrd="0" presId="urn:microsoft.com/office/officeart/2005/8/layout/hProcess6"/>
    <dgm:cxn modelId="{EB3F9B0C-9626-4E4C-B02F-A301BC919522}" type="presOf" srcId="{5A41C110-89FC-4B7D-90E6-1E9224A656D4}" destId="{C7317AF3-91CA-4E1F-B9BC-EF8382FC1790}" srcOrd="0" destOrd="1" presId="urn:microsoft.com/office/officeart/2005/8/layout/hProcess6"/>
    <dgm:cxn modelId="{A2E54991-66D8-4E47-A3CC-05C9A951B83E}" srcId="{9DE3B191-A09B-465F-8A9E-28D3CD0FA1AD}" destId="{775E281F-B8DB-4713-967D-13CF9C6E99CD}" srcOrd="2" destOrd="0" parTransId="{D6E63D68-EBE8-4BE8-A100-737D85C9197D}" sibTransId="{1ECDE3BC-27E4-4C22-A4A9-00BBB1462E17}"/>
    <dgm:cxn modelId="{0AA2602E-9D71-44F0-B9CF-2D596654A9E0}" type="presOf" srcId="{A53C885B-2E49-41D9-81F9-0BFB7E7F5A37}" destId="{C7317AF3-91CA-4E1F-B9BC-EF8382FC1790}" srcOrd="0" destOrd="2" presId="urn:microsoft.com/office/officeart/2005/8/layout/hProcess6"/>
    <dgm:cxn modelId="{3A6E57DB-D518-4E4E-881C-FEF225564B5A}" type="presOf" srcId="{D23FC766-1A88-4232-AB1A-E340BCC67373}" destId="{D92B6469-3098-4C64-BF2B-C7870A6C7DAE}" srcOrd="0" destOrd="0" presId="urn:microsoft.com/office/officeart/2005/8/layout/hProcess6"/>
    <dgm:cxn modelId="{24572F9E-9B20-48E9-9BAE-C1387E18AFF8}" srcId="{E5063923-F5E9-4731-80D7-C3463ECEB861}" destId="{5A41C110-89FC-4B7D-90E6-1E9224A656D4}" srcOrd="1" destOrd="0" parTransId="{8A66D043-DC8B-4275-8F67-29F03859CC33}" sibTransId="{F805172D-2D53-4179-86CC-CA2BE88AAE99}"/>
    <dgm:cxn modelId="{DE71B8AD-4317-42B3-B66C-0C2CDDEE152F}" srcId="{E5063923-F5E9-4731-80D7-C3463ECEB861}" destId="{A53C885B-2E49-41D9-81F9-0BFB7E7F5A37}" srcOrd="2" destOrd="0" parTransId="{AFE8A4C0-35F3-4223-9205-A186FA7A8A73}" sibTransId="{D8314316-AD34-4F1F-8718-309FF2D3E6B0}"/>
    <dgm:cxn modelId="{A6409B74-A0DD-48B0-BCF2-855CE203E39C}" type="presOf" srcId="{200F060E-B067-4212-BFDF-470D6D697EC9}" destId="{D92B1BE7-A48C-4179-B297-5EB1F91958DF}" srcOrd="0" destOrd="0" presId="urn:microsoft.com/office/officeart/2005/8/layout/hProcess6"/>
    <dgm:cxn modelId="{119A77B1-CC43-4D3E-AF54-7C5CCA3D5AEE}" type="presOf" srcId="{6A4F7520-202E-489C-9368-62A22974F39D}" destId="{C7317AF3-91CA-4E1F-B9BC-EF8382FC1790}" srcOrd="0" destOrd="0" presId="urn:microsoft.com/office/officeart/2005/8/layout/hProcess6"/>
    <dgm:cxn modelId="{E994A3F2-8EA1-4D3F-8F79-26A8BC2C04D0}" type="presOf" srcId="{4E99FF89-F6B9-4A94-8271-6C32A84EF6A0}" destId="{178645CD-AA39-4FE4-BDBF-DD1C3A85E209}" srcOrd="0" destOrd="0" presId="urn:microsoft.com/office/officeart/2005/8/layout/hProcess6"/>
    <dgm:cxn modelId="{58853248-7FAD-4557-9B18-143B1C65D4BA}" type="presOf" srcId="{CE241129-3538-46D8-9ECE-2E7CD440DE8F}" destId="{178645CD-AA39-4FE4-BDBF-DD1C3A85E209}" srcOrd="0" destOrd="1" presId="urn:microsoft.com/office/officeart/2005/8/layout/hProcess6"/>
    <dgm:cxn modelId="{BCC83C41-09E5-4A17-9F9A-56AD187272D6}" srcId="{D23FC766-1A88-4232-AB1A-E340BCC67373}" destId="{BF8CC152-5FCD-4778-B398-AA7C2AFD6BAC}" srcOrd="0" destOrd="0" parTransId="{9CE4CF79-FE90-47B0-B8E1-AA740544A424}" sibTransId="{CAFF224B-5C51-4E70-BE09-BED7C09CECF8}"/>
    <dgm:cxn modelId="{06A3A269-3740-489F-A6A6-BD0995A67559}" srcId="{9DE3B191-A09B-465F-8A9E-28D3CD0FA1AD}" destId="{4E99FF89-F6B9-4A94-8271-6C32A84EF6A0}" srcOrd="0" destOrd="0" parTransId="{76FB8D28-9828-4298-8F86-36F9823D5B19}" sibTransId="{45E0D8CC-1D36-4DD0-A1B4-F4B71C5209FF}"/>
    <dgm:cxn modelId="{516C9181-9FD5-42A3-B0D2-61F58AF26230}" srcId="{E5063923-F5E9-4731-80D7-C3463ECEB861}" destId="{6A4F7520-202E-489C-9368-62A22974F39D}" srcOrd="0" destOrd="0" parTransId="{AB134FEA-9A8A-4DFC-9241-01B925C36337}" sibTransId="{4AA89199-59CA-4425-A5D5-8C458C1E8839}"/>
    <dgm:cxn modelId="{25ED7219-6207-465C-AE84-3EFF4AF96545}" type="presOf" srcId="{CE241129-3538-46D8-9ECE-2E7CD440DE8F}" destId="{1EE0F996-2CEF-4945-BC76-937B398F4B02}" srcOrd="1" destOrd="1" presId="urn:microsoft.com/office/officeart/2005/8/layout/hProcess6"/>
    <dgm:cxn modelId="{C358E354-26E4-4529-8DB6-1FC730D2EAA8}" type="presOf" srcId="{6C4DCEB3-F990-48FC-B06F-6975B7CBF08F}" destId="{97C4B857-96D2-4CA3-836E-FCB184B09505}" srcOrd="0" destOrd="0" presId="urn:microsoft.com/office/officeart/2005/8/layout/hProcess6"/>
    <dgm:cxn modelId="{8D497508-6638-4A58-8950-C83BF3285F19}" type="presOf" srcId="{4A1EC12C-EF69-4B32-8AEE-FA96E55FE775}" destId="{20B3FC35-FC51-4F47-BB49-6C65BB4BBEAF}" srcOrd="1" destOrd="0" presId="urn:microsoft.com/office/officeart/2005/8/layout/hProcess6"/>
    <dgm:cxn modelId="{74F49B38-1501-4ECB-BA66-52C07980B13E}" type="presOf" srcId="{4A1EC12C-EF69-4B32-8AEE-FA96E55FE775}" destId="{A345B330-1C25-4DA8-BD4A-5D448B8B1AE1}" srcOrd="0" destOrd="0" presId="urn:microsoft.com/office/officeart/2005/8/layout/hProcess6"/>
    <dgm:cxn modelId="{E2E7062F-B716-4B58-A5D4-4A8A4788AEF5}" type="presOf" srcId="{200F060E-B067-4212-BFDF-470D6D697EC9}" destId="{E02C39EE-8B9F-446D-A26B-0BDD0189A904}" srcOrd="1" destOrd="0" presId="urn:microsoft.com/office/officeart/2005/8/layout/hProcess6"/>
    <dgm:cxn modelId="{FD94B31A-6DE4-4236-BD2C-48E928303886}" type="presOf" srcId="{A53C885B-2E49-41D9-81F9-0BFB7E7F5A37}" destId="{86A60427-C9ED-4B78-AE80-BF010086A643}" srcOrd="1" destOrd="2" presId="urn:microsoft.com/office/officeart/2005/8/layout/hProcess6"/>
    <dgm:cxn modelId="{B9B8296A-46E0-4F5C-BA54-FBA68C0B5C1A}" srcId="{9DE3B191-A09B-465F-8A9E-28D3CD0FA1AD}" destId="{CE241129-3538-46D8-9ECE-2E7CD440DE8F}" srcOrd="1" destOrd="0" parTransId="{56C7075A-E2D3-4C79-947B-D26F2D56DA68}" sibTransId="{9B8355B8-521B-450B-B6F4-F4CDA35FCA87}"/>
    <dgm:cxn modelId="{9877FBD0-0161-4EAD-9F48-674E56D0E034}" type="presOf" srcId="{4E99FF89-F6B9-4A94-8271-6C32A84EF6A0}" destId="{1EE0F996-2CEF-4945-BC76-937B398F4B02}" srcOrd="1" destOrd="0" presId="urn:microsoft.com/office/officeart/2005/8/layout/hProcess6"/>
    <dgm:cxn modelId="{1EE1BC58-CACC-457B-AB04-69640DEEEBED}" type="presOf" srcId="{6B15E062-2A6B-4F59-A165-E0BF3ABBDBA5}" destId="{83032C93-F00E-4159-B66C-BD340A911FCA}" srcOrd="0" destOrd="0" presId="urn:microsoft.com/office/officeart/2005/8/layout/hProcess6"/>
    <dgm:cxn modelId="{AE2B72E0-B285-46BF-BC0B-38841E5E7F9F}" type="presOf" srcId="{775E281F-B8DB-4713-967D-13CF9C6E99CD}" destId="{178645CD-AA39-4FE4-BDBF-DD1C3A85E209}" srcOrd="0" destOrd="2" presId="urn:microsoft.com/office/officeart/2005/8/layout/hProcess6"/>
    <dgm:cxn modelId="{C3454037-AAE0-42CD-878F-0E43C6DBC719}" srcId="{6C4DCEB3-F990-48FC-B06F-6975B7CBF08F}" destId="{6B15E062-2A6B-4F59-A165-E0BF3ABBDBA5}" srcOrd="2" destOrd="0" parTransId="{E1902403-F391-4742-9872-1E30FA0ACB32}" sibTransId="{D3AAFD88-4FB0-4436-8435-A319FA880D2A}"/>
    <dgm:cxn modelId="{B04AD72E-ECFC-4998-B2CE-C6242B6D56BE}" type="presOf" srcId="{E5063923-F5E9-4731-80D7-C3463ECEB861}" destId="{A5BA77D2-2980-4C98-98B4-BF468FCB052B}" srcOrd="0" destOrd="0" presId="urn:microsoft.com/office/officeart/2005/8/layout/hProcess6"/>
    <dgm:cxn modelId="{4C968D3E-29DA-4010-9D6E-F7FA5FB1F36C}" srcId="{6C4DCEB3-F990-48FC-B06F-6975B7CBF08F}" destId="{E3B668D1-1A4D-40C1-B051-5A91082EAA8D}" srcOrd="1" destOrd="0" parTransId="{0AF52E93-432C-46F2-AB40-8B83435610ED}" sibTransId="{38B67F15-65F3-4B8B-B9F6-0D654B25D130}"/>
    <dgm:cxn modelId="{0E40A74E-0792-4CF0-85F8-45B9DC3C9E70}" type="presParOf" srcId="{97C4B857-96D2-4CA3-836E-FCB184B09505}" destId="{7D5F4573-EB3A-407C-88FA-75F5EFE04132}" srcOrd="0" destOrd="0" presId="urn:microsoft.com/office/officeart/2005/8/layout/hProcess6"/>
    <dgm:cxn modelId="{80EA5E17-D6F8-4370-90D8-D23530716825}" type="presParOf" srcId="{7D5F4573-EB3A-407C-88FA-75F5EFE04132}" destId="{8E9C057A-A9B0-451C-BF6A-1369DC660044}" srcOrd="0" destOrd="0" presId="urn:microsoft.com/office/officeart/2005/8/layout/hProcess6"/>
    <dgm:cxn modelId="{47E49BB7-0434-4FDF-8533-E9CA7D26E032}" type="presParOf" srcId="{7D5F4573-EB3A-407C-88FA-75F5EFE04132}" destId="{709ECE06-C6F2-4E61-8834-52079D68C5B4}" srcOrd="1" destOrd="0" presId="urn:microsoft.com/office/officeart/2005/8/layout/hProcess6"/>
    <dgm:cxn modelId="{B0AA87DD-9FE3-4655-B70D-68B74B97F4B3}" type="presParOf" srcId="{7D5F4573-EB3A-407C-88FA-75F5EFE04132}" destId="{7FFA571F-4259-47C0-BFBD-5508C80A6718}" srcOrd="2" destOrd="0" presId="urn:microsoft.com/office/officeart/2005/8/layout/hProcess6"/>
    <dgm:cxn modelId="{9AF8EBE0-0629-4B2F-9D9E-B28C108A2D89}" type="presParOf" srcId="{7D5F4573-EB3A-407C-88FA-75F5EFE04132}" destId="{D92B6469-3098-4C64-BF2B-C7870A6C7DAE}" srcOrd="3" destOrd="0" presId="urn:microsoft.com/office/officeart/2005/8/layout/hProcess6"/>
    <dgm:cxn modelId="{C2FE10F0-1919-40F8-8845-8F42768F1E48}" type="presParOf" srcId="{97C4B857-96D2-4CA3-836E-FCB184B09505}" destId="{548BDDA1-BCBE-4225-AD90-ED4EE318165A}" srcOrd="1" destOrd="0" presId="urn:microsoft.com/office/officeart/2005/8/layout/hProcess6"/>
    <dgm:cxn modelId="{B37F5B71-10F1-41F6-A186-80B50F27F827}" type="presParOf" srcId="{97C4B857-96D2-4CA3-836E-FCB184B09505}" destId="{0B321E0E-2256-4DF1-9956-A12ABC57A4A0}" srcOrd="2" destOrd="0" presId="urn:microsoft.com/office/officeart/2005/8/layout/hProcess6"/>
    <dgm:cxn modelId="{EC22C2EA-1909-47E2-BA80-08B37E372EDB}" type="presParOf" srcId="{0B321E0E-2256-4DF1-9956-A12ABC57A4A0}" destId="{3A1EF51D-C30A-42F1-922C-30A4747A1656}" srcOrd="0" destOrd="0" presId="urn:microsoft.com/office/officeart/2005/8/layout/hProcess6"/>
    <dgm:cxn modelId="{094B966C-4247-4284-8FAC-FB9AE117E780}" type="presParOf" srcId="{0B321E0E-2256-4DF1-9956-A12ABC57A4A0}" destId="{D92B1BE7-A48C-4179-B297-5EB1F91958DF}" srcOrd="1" destOrd="0" presId="urn:microsoft.com/office/officeart/2005/8/layout/hProcess6"/>
    <dgm:cxn modelId="{D6B7BBFC-3954-4D40-952D-E70392406E0B}" type="presParOf" srcId="{0B321E0E-2256-4DF1-9956-A12ABC57A4A0}" destId="{E02C39EE-8B9F-446D-A26B-0BDD0189A904}" srcOrd="2" destOrd="0" presId="urn:microsoft.com/office/officeart/2005/8/layout/hProcess6"/>
    <dgm:cxn modelId="{49F8EA0E-73EE-4FDC-A542-FF755369DAD4}" type="presParOf" srcId="{0B321E0E-2256-4DF1-9956-A12ABC57A4A0}" destId="{78FC53D0-B6A0-461C-8E11-66C71D9B9AEA}" srcOrd="3" destOrd="0" presId="urn:microsoft.com/office/officeart/2005/8/layout/hProcess6"/>
    <dgm:cxn modelId="{83D3F50C-7E6F-4622-BDEF-FF8E76CDD7E1}" type="presParOf" srcId="{97C4B857-96D2-4CA3-836E-FCB184B09505}" destId="{5F70CF00-5914-4A05-A4D7-BD99821B9722}" srcOrd="3" destOrd="0" presId="urn:microsoft.com/office/officeart/2005/8/layout/hProcess6"/>
    <dgm:cxn modelId="{CD2E430A-FA4E-4AD8-95F3-5160CC00C5C5}" type="presParOf" srcId="{97C4B857-96D2-4CA3-836E-FCB184B09505}" destId="{83FE19FA-6200-4EA5-BBB5-CEBA93B90737}" srcOrd="4" destOrd="0" presId="urn:microsoft.com/office/officeart/2005/8/layout/hProcess6"/>
    <dgm:cxn modelId="{70EBECA9-00F8-4F6D-9772-EEF8FB2F74EC}" type="presParOf" srcId="{83FE19FA-6200-4EA5-BBB5-CEBA93B90737}" destId="{725128B6-48DC-4AA9-9516-809DA95BD54A}" srcOrd="0" destOrd="0" presId="urn:microsoft.com/office/officeart/2005/8/layout/hProcess6"/>
    <dgm:cxn modelId="{B5C1713C-9385-4FAC-A256-CD42AAC8B7A8}" type="presParOf" srcId="{83FE19FA-6200-4EA5-BBB5-CEBA93B90737}" destId="{A345B330-1C25-4DA8-BD4A-5D448B8B1AE1}" srcOrd="1" destOrd="0" presId="urn:microsoft.com/office/officeart/2005/8/layout/hProcess6"/>
    <dgm:cxn modelId="{4E36F82F-930E-433C-94F8-8A1D80F4BB51}" type="presParOf" srcId="{83FE19FA-6200-4EA5-BBB5-CEBA93B90737}" destId="{20B3FC35-FC51-4F47-BB49-6C65BB4BBEAF}" srcOrd="2" destOrd="0" presId="urn:microsoft.com/office/officeart/2005/8/layout/hProcess6"/>
    <dgm:cxn modelId="{C2C61936-58D3-4B09-9BDA-82762FD4C06A}" type="presParOf" srcId="{83FE19FA-6200-4EA5-BBB5-CEBA93B90737}" destId="{83032C93-F00E-4159-B66C-BD340A911FCA}" srcOrd="3" destOrd="0" presId="urn:microsoft.com/office/officeart/2005/8/layout/hProcess6"/>
    <dgm:cxn modelId="{7047721A-AE65-47EE-9281-D3A4399B1034}" type="presParOf" srcId="{97C4B857-96D2-4CA3-836E-FCB184B09505}" destId="{7BFA2437-A9A4-4E61-8633-86FAD0543EEB}" srcOrd="5" destOrd="0" presId="urn:microsoft.com/office/officeart/2005/8/layout/hProcess6"/>
    <dgm:cxn modelId="{CD5833E4-844A-4A6A-89C9-3106F3274068}" type="presParOf" srcId="{97C4B857-96D2-4CA3-836E-FCB184B09505}" destId="{79B5B3F4-CC35-4BBF-8C8F-C32DBEBF31B5}" srcOrd="6" destOrd="0" presId="urn:microsoft.com/office/officeart/2005/8/layout/hProcess6"/>
    <dgm:cxn modelId="{CD1443F2-C8B7-43BB-ABFC-838C5CF1849C}" type="presParOf" srcId="{79B5B3F4-CC35-4BBF-8C8F-C32DBEBF31B5}" destId="{57FC191E-7481-4212-B33C-772459881394}" srcOrd="0" destOrd="0" presId="urn:microsoft.com/office/officeart/2005/8/layout/hProcess6"/>
    <dgm:cxn modelId="{87BA19C4-8079-407A-BDFC-54FCC1FFFD0E}" type="presParOf" srcId="{79B5B3F4-CC35-4BBF-8C8F-C32DBEBF31B5}" destId="{178645CD-AA39-4FE4-BDBF-DD1C3A85E209}" srcOrd="1" destOrd="0" presId="urn:microsoft.com/office/officeart/2005/8/layout/hProcess6"/>
    <dgm:cxn modelId="{0FCBAE47-719A-4477-B41E-E1FE70C7D6AD}" type="presParOf" srcId="{79B5B3F4-CC35-4BBF-8C8F-C32DBEBF31B5}" destId="{1EE0F996-2CEF-4945-BC76-937B398F4B02}" srcOrd="2" destOrd="0" presId="urn:microsoft.com/office/officeart/2005/8/layout/hProcess6"/>
    <dgm:cxn modelId="{C291A428-1606-4D1B-BD5C-68FEBDCBAA4B}" type="presParOf" srcId="{79B5B3F4-CC35-4BBF-8C8F-C32DBEBF31B5}" destId="{A1399E17-D58D-48EE-944E-0C6C18B4D024}" srcOrd="3" destOrd="0" presId="urn:microsoft.com/office/officeart/2005/8/layout/hProcess6"/>
    <dgm:cxn modelId="{746C56A3-498B-4BB2-8CA6-9564D796BC1C}" type="presParOf" srcId="{97C4B857-96D2-4CA3-836E-FCB184B09505}" destId="{1053A915-E943-4930-806B-14FE0557A62F}" srcOrd="7" destOrd="0" presId="urn:microsoft.com/office/officeart/2005/8/layout/hProcess6"/>
    <dgm:cxn modelId="{90434ED1-A2B5-41EC-87BA-45F07053254F}" type="presParOf" srcId="{97C4B857-96D2-4CA3-836E-FCB184B09505}" destId="{36C720BA-E8A4-457A-B6FD-101C0BCFEF38}" srcOrd="8" destOrd="0" presId="urn:microsoft.com/office/officeart/2005/8/layout/hProcess6"/>
    <dgm:cxn modelId="{5E7A68FD-F1BE-4733-9196-8A07163EFF7E}" type="presParOf" srcId="{36C720BA-E8A4-457A-B6FD-101C0BCFEF38}" destId="{195CCD7A-ACBA-4829-B620-CE0B96762AD1}" srcOrd="0" destOrd="0" presId="urn:microsoft.com/office/officeart/2005/8/layout/hProcess6"/>
    <dgm:cxn modelId="{63AC3586-D89D-49FF-9831-23A8A617E311}" type="presParOf" srcId="{36C720BA-E8A4-457A-B6FD-101C0BCFEF38}" destId="{C7317AF3-91CA-4E1F-B9BC-EF8382FC1790}" srcOrd="1" destOrd="0" presId="urn:microsoft.com/office/officeart/2005/8/layout/hProcess6"/>
    <dgm:cxn modelId="{59F23690-F0C0-42AE-AEC7-FAC5041632D8}" type="presParOf" srcId="{36C720BA-E8A4-457A-B6FD-101C0BCFEF38}" destId="{86A60427-C9ED-4B78-AE80-BF010086A643}" srcOrd="2" destOrd="0" presId="urn:microsoft.com/office/officeart/2005/8/layout/hProcess6"/>
    <dgm:cxn modelId="{BA9F1BD5-78F7-40DC-92C3-F47E0E4742DE}" type="presParOf" srcId="{36C720BA-E8A4-457A-B6FD-101C0BCFEF38}" destId="{A5BA77D2-2980-4C98-98B4-BF468FCB052B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9ECE06-C6F2-4E61-8834-52079D68C5B4}">
      <dsp:nvSpPr>
        <dsp:cNvPr id="0" name=""/>
        <dsp:cNvSpPr/>
      </dsp:nvSpPr>
      <dsp:spPr>
        <a:xfrm>
          <a:off x="537582" y="567799"/>
          <a:ext cx="1136555" cy="1078780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1143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/>
            <a:t>TÜBİTAK MAM</a:t>
          </a:r>
          <a:endParaRPr lang="tr-TR" sz="900" b="1" kern="1200" dirty="0"/>
        </a:p>
      </dsp:txBody>
      <dsp:txXfrm>
        <a:off x="821720" y="729616"/>
        <a:ext cx="554070" cy="755146"/>
      </dsp:txXfrm>
    </dsp:sp>
    <dsp:sp modelId="{D92B6469-3098-4C64-BF2B-C7870A6C7DAE}">
      <dsp:nvSpPr>
        <dsp:cNvPr id="0" name=""/>
        <dsp:cNvSpPr/>
      </dsp:nvSpPr>
      <dsp:spPr>
        <a:xfrm>
          <a:off x="943" y="731286"/>
          <a:ext cx="756000" cy="756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/>
            <a:t>Metal </a:t>
          </a:r>
          <a:r>
            <a:rPr lang="en-US" sz="800" b="1" kern="1200" dirty="0" err="1"/>
            <a:t>Alaşım</a:t>
          </a:r>
          <a:r>
            <a:rPr lang="en-US" sz="800" b="1" kern="1200" dirty="0"/>
            <a:t> </a:t>
          </a:r>
          <a:r>
            <a:rPr lang="en-US" sz="800" b="1" kern="1200" dirty="0" err="1"/>
            <a:t>Geliştirme</a:t>
          </a:r>
          <a:endParaRPr lang="en-US" sz="800" b="1" kern="1200" dirty="0"/>
        </a:p>
      </dsp:txBody>
      <dsp:txXfrm>
        <a:off x="111657" y="842000"/>
        <a:ext cx="534572" cy="534572"/>
      </dsp:txXfrm>
    </dsp:sp>
    <dsp:sp modelId="{D92B1BE7-A48C-4179-B297-5EB1F91958DF}">
      <dsp:nvSpPr>
        <dsp:cNvPr id="0" name=""/>
        <dsp:cNvSpPr/>
      </dsp:nvSpPr>
      <dsp:spPr>
        <a:xfrm>
          <a:off x="1501765" y="1287938"/>
          <a:ext cx="1911837" cy="1078780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1143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>
              <a:solidFill>
                <a:schemeClr val="tx1"/>
              </a:solidFill>
            </a:rPr>
            <a:t>GAZİ ÜNİVERSİTESİ</a:t>
          </a:r>
          <a:endParaRPr lang="tr-TR" sz="900" b="1" kern="1200" dirty="0">
            <a:solidFill>
              <a:schemeClr val="tx1"/>
            </a:solidFill>
          </a:endParaRPr>
        </a:p>
      </dsp:txBody>
      <dsp:txXfrm>
        <a:off x="1979724" y="1449755"/>
        <a:ext cx="1056304" cy="755146"/>
      </dsp:txXfrm>
    </dsp:sp>
    <dsp:sp modelId="{78FC53D0-B6A0-461C-8E11-66C71D9B9AEA}">
      <dsp:nvSpPr>
        <dsp:cNvPr id="0" name=""/>
        <dsp:cNvSpPr/>
      </dsp:nvSpPr>
      <dsp:spPr>
        <a:xfrm>
          <a:off x="1166938" y="1434432"/>
          <a:ext cx="756000" cy="756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/>
            <a:t>Metal </a:t>
          </a:r>
          <a:r>
            <a:rPr lang="en-US" sz="800" b="1" kern="1200" dirty="0" err="1"/>
            <a:t>Toz</a:t>
          </a:r>
          <a:r>
            <a:rPr lang="en-US" sz="800" b="1" kern="1200" dirty="0"/>
            <a:t> </a:t>
          </a:r>
          <a:r>
            <a:rPr lang="en-US" sz="800" b="1" kern="1200" dirty="0" err="1"/>
            <a:t>Üretimi</a:t>
          </a:r>
          <a:endParaRPr lang="tr-TR" sz="800" b="1" kern="1200" dirty="0"/>
        </a:p>
      </dsp:txBody>
      <dsp:txXfrm>
        <a:off x="1277652" y="1545146"/>
        <a:ext cx="534572" cy="534572"/>
      </dsp:txXfrm>
    </dsp:sp>
    <dsp:sp modelId="{A345B330-1C25-4DA8-BD4A-5D448B8B1AE1}">
      <dsp:nvSpPr>
        <dsp:cNvPr id="0" name=""/>
        <dsp:cNvSpPr/>
      </dsp:nvSpPr>
      <dsp:spPr>
        <a:xfrm>
          <a:off x="3433206" y="1961304"/>
          <a:ext cx="1745218" cy="1078780"/>
        </a:xfrm>
        <a:prstGeom prst="rightArrow">
          <a:avLst>
            <a:gd name="adj1" fmla="val 70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1143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>
              <a:solidFill>
                <a:schemeClr val="tx1"/>
              </a:solidFill>
            </a:rPr>
            <a:t>ASELSAN</a:t>
          </a:r>
          <a:endParaRPr lang="tr-TR" sz="900" b="1" kern="1200" dirty="0">
            <a:solidFill>
              <a:schemeClr val="tx1"/>
            </a:solidFill>
          </a:endParaRPr>
        </a:p>
      </dsp:txBody>
      <dsp:txXfrm>
        <a:off x="3869511" y="2123121"/>
        <a:ext cx="931340" cy="755146"/>
      </dsp:txXfrm>
    </dsp:sp>
    <dsp:sp modelId="{83032C93-F00E-4159-B66C-BD340A911FCA}">
      <dsp:nvSpPr>
        <dsp:cNvPr id="0" name=""/>
        <dsp:cNvSpPr/>
      </dsp:nvSpPr>
      <dsp:spPr>
        <a:xfrm>
          <a:off x="3041462" y="2110727"/>
          <a:ext cx="756000" cy="7560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/>
            <a:t>Eİ </a:t>
          </a:r>
          <a:r>
            <a:rPr lang="en-US" sz="800" b="1" kern="1200" dirty="0" err="1"/>
            <a:t>Tezgah</a:t>
          </a:r>
          <a:r>
            <a:rPr lang="en-US" sz="800" b="1" kern="1200" dirty="0"/>
            <a:t> </a:t>
          </a:r>
          <a:r>
            <a:rPr lang="en-US" sz="800" b="1" kern="1200" dirty="0" err="1"/>
            <a:t>Geliştirme</a:t>
          </a:r>
          <a:endParaRPr lang="tr-TR" sz="800" b="1" kern="1200" dirty="0"/>
        </a:p>
      </dsp:txBody>
      <dsp:txXfrm>
        <a:off x="3152176" y="2221441"/>
        <a:ext cx="534572" cy="534572"/>
      </dsp:txXfrm>
    </dsp:sp>
    <dsp:sp modelId="{178645CD-AA39-4FE4-BDBF-DD1C3A85E209}">
      <dsp:nvSpPr>
        <dsp:cNvPr id="0" name=""/>
        <dsp:cNvSpPr/>
      </dsp:nvSpPr>
      <dsp:spPr>
        <a:xfrm>
          <a:off x="4975217" y="2592244"/>
          <a:ext cx="2529876" cy="1078780"/>
        </a:xfrm>
        <a:prstGeom prst="rightArrow">
          <a:avLst>
            <a:gd name="adj1" fmla="val 70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11430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1" kern="1200" dirty="0"/>
            <a:t>GAZİ ÜNİVERSİTESİ</a:t>
          </a:r>
          <a:endParaRPr lang="tr-TR" sz="900" b="1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1" kern="1200" dirty="0"/>
            <a:t>ERZURUM TEKNİK ÜNİVERSİTESİ</a:t>
          </a:r>
          <a:endParaRPr lang="tr-TR" sz="900" b="1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1" kern="1200"/>
            <a:t>SABANCI ÜNİVERSİTESİ</a:t>
          </a:r>
          <a:endParaRPr lang="tr-TR" sz="900" b="1" kern="1200"/>
        </a:p>
      </dsp:txBody>
      <dsp:txXfrm>
        <a:off x="5607686" y="2754061"/>
        <a:ext cx="1519834" cy="755146"/>
      </dsp:txXfrm>
    </dsp:sp>
    <dsp:sp modelId="{A1399E17-D58D-48EE-944E-0C6C18B4D024}">
      <dsp:nvSpPr>
        <dsp:cNvPr id="0" name=""/>
        <dsp:cNvSpPr/>
      </dsp:nvSpPr>
      <dsp:spPr>
        <a:xfrm>
          <a:off x="4787422" y="2754447"/>
          <a:ext cx="756000" cy="7560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/>
            <a:t>Proses </a:t>
          </a:r>
          <a:r>
            <a:rPr lang="en-US" sz="800" b="1" kern="1200" dirty="0" err="1"/>
            <a:t>Parametre</a:t>
          </a:r>
          <a:r>
            <a:rPr lang="en-US" sz="800" b="1" kern="1200" dirty="0"/>
            <a:t> </a:t>
          </a:r>
          <a:r>
            <a:rPr lang="en-US" sz="800" b="1" kern="1200" dirty="0" err="1"/>
            <a:t>Geliştirme</a:t>
          </a:r>
          <a:endParaRPr lang="tr-TR" sz="800" b="1" kern="1200" dirty="0"/>
        </a:p>
      </dsp:txBody>
      <dsp:txXfrm>
        <a:off x="4898136" y="2865161"/>
        <a:ext cx="534572" cy="534572"/>
      </dsp:txXfrm>
    </dsp:sp>
    <dsp:sp modelId="{C7317AF3-91CA-4E1F-B9BC-EF8382FC1790}">
      <dsp:nvSpPr>
        <dsp:cNvPr id="0" name=""/>
        <dsp:cNvSpPr/>
      </dsp:nvSpPr>
      <dsp:spPr>
        <a:xfrm>
          <a:off x="7488110" y="3194696"/>
          <a:ext cx="1634060" cy="1078780"/>
        </a:xfrm>
        <a:prstGeom prst="rightArrow">
          <a:avLst>
            <a:gd name="adj1" fmla="val 70000"/>
            <a:gd name="adj2" fmla="val 50000"/>
          </a:avLst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11430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1" kern="1200"/>
            <a:t>ROKETSAN</a:t>
          </a:r>
          <a:endParaRPr lang="tr-TR" sz="900" b="1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1" kern="1200" dirty="0"/>
            <a:t>TEİ</a:t>
          </a:r>
          <a:endParaRPr lang="tr-TR" sz="900" b="1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1" kern="1200" dirty="0"/>
            <a:t>TUSAŞ</a:t>
          </a:r>
          <a:endParaRPr lang="tr-TR" sz="900" b="1" kern="1200" dirty="0"/>
        </a:p>
      </dsp:txBody>
      <dsp:txXfrm>
        <a:off x="7896625" y="3356513"/>
        <a:ext cx="847972" cy="755146"/>
      </dsp:txXfrm>
    </dsp:sp>
    <dsp:sp modelId="{A5BA77D2-2980-4C98-98B4-BF468FCB052B}">
      <dsp:nvSpPr>
        <dsp:cNvPr id="0" name=""/>
        <dsp:cNvSpPr/>
      </dsp:nvSpPr>
      <dsp:spPr>
        <a:xfrm>
          <a:off x="7056456" y="3362922"/>
          <a:ext cx="756000" cy="75600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/>
            <a:t>NACE 30.3 ÜRÜNLER</a:t>
          </a:r>
          <a:endParaRPr lang="tr-TR" sz="800" b="1" kern="1200" dirty="0"/>
        </a:p>
      </dsp:txBody>
      <dsp:txXfrm>
        <a:off x="7167170" y="3473636"/>
        <a:ext cx="534572" cy="5345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276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281488" y="0"/>
            <a:ext cx="3276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10155238"/>
            <a:ext cx="3276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05A60-74D3-46A0-9B91-DB1B220B7172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7499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7262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27:notes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2400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420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8218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9369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/>
          </a:p>
          <a:p>
            <a:endParaRPr lang="tr-TR" baseline="0" dirty="0"/>
          </a:p>
          <a:p>
            <a:r>
              <a:rPr lang="tr-TR" baseline="0" dirty="0"/>
              <a:t>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4308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/>
          </a:p>
          <a:p>
            <a:endParaRPr lang="tr-TR" baseline="0" dirty="0"/>
          </a:p>
          <a:p>
            <a:r>
              <a:rPr lang="tr-TR" baseline="0" dirty="0"/>
              <a:t>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3571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07E5B-BF33-42AE-BB17-CAF96F3423E8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4181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9707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CE9A94-90C9-4868-A9DE-A26DB32AF4E6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0788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0078" y="928028"/>
            <a:ext cx="7560469" cy="1974191"/>
          </a:xfrm>
          <a:prstGeom prst="rect">
            <a:avLst/>
          </a:prstGeom>
        </p:spPr>
        <p:txBody>
          <a:bodyPr anchor="b"/>
          <a:lstStyle>
            <a:lvl1pPr algn="ctr">
              <a:defRPr sz="4961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0078" y="2978352"/>
            <a:ext cx="7560469" cy="13690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984"/>
            </a:lvl1pPr>
            <a:lvl2pPr marL="378013" indent="0" algn="ctr">
              <a:buNone/>
              <a:defRPr sz="1654"/>
            </a:lvl2pPr>
            <a:lvl3pPr marL="756026" indent="0" algn="ctr">
              <a:buNone/>
              <a:defRPr sz="1488"/>
            </a:lvl3pPr>
            <a:lvl4pPr marL="1134039" indent="0" algn="ctr">
              <a:buNone/>
              <a:defRPr sz="1323"/>
            </a:lvl4pPr>
            <a:lvl5pPr marL="1512052" indent="0" algn="ctr">
              <a:buNone/>
              <a:defRPr sz="1323"/>
            </a:lvl5pPr>
            <a:lvl6pPr marL="1890065" indent="0" algn="ctr">
              <a:buNone/>
              <a:defRPr sz="1323"/>
            </a:lvl6pPr>
            <a:lvl7pPr marL="2268078" indent="0" algn="ctr">
              <a:buNone/>
              <a:defRPr sz="1323"/>
            </a:lvl7pPr>
            <a:lvl8pPr marL="2646091" indent="0" algn="ctr">
              <a:buNone/>
              <a:defRPr sz="1323"/>
            </a:lvl8pPr>
            <a:lvl9pPr marL="3024104" indent="0" algn="ctr">
              <a:buNone/>
              <a:defRPr sz="1323"/>
            </a:lvl9pPr>
          </a:lstStyle>
          <a:p>
            <a:r>
              <a:rPr lang="en-US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043" y="5255760"/>
            <a:ext cx="2268141" cy="301904"/>
          </a:xfrm>
          <a:prstGeom prst="rect">
            <a:avLst/>
          </a:prstGeom>
        </p:spPr>
        <p:txBody>
          <a:bodyPr/>
          <a:lstStyle/>
          <a:p>
            <a:fld id="{C33BA485-2D97-46B3-B013-15D74F9D76C3}" type="datetimeFigureOut">
              <a:rPr lang="tr-TR" smtClean="0"/>
              <a:t>7.12.2023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39207" y="5255760"/>
            <a:ext cx="3402211" cy="301904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19441" y="5255760"/>
            <a:ext cx="2268141" cy="301904"/>
          </a:xfrm>
          <a:prstGeom prst="rect">
            <a:avLst/>
          </a:prstGeom>
        </p:spPr>
        <p:txBody>
          <a:bodyPr/>
          <a:lstStyle/>
          <a:p>
            <a:fld id="{127A48F9-E1D0-43AB-B2CC-543D2CC3208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7575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tr-TR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tr-T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746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7"/>
          <p:cNvSpPr txBox="1">
            <a:spLocks noGrp="1"/>
          </p:cNvSpPr>
          <p:nvPr>
            <p:ph type="subTitle" idx="1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8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8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38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38"/>
          <p:cNvSpPr txBox="1">
            <a:spLocks noGrp="1"/>
          </p:cNvSpPr>
          <p:nvPr>
            <p:ph type="body" idx="3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9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9"/>
          <p:cNvSpPr txBox="1">
            <a:spLocks noGrp="1"/>
          </p:cNvSpPr>
          <p:nvPr>
            <p:ph type="body" idx="3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0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body" idx="3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1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1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2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2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2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2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42"/>
          <p:cNvSpPr txBox="1">
            <a:spLocks noGrp="1"/>
          </p:cNvSpPr>
          <p:nvPr>
            <p:ph type="body" idx="3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42"/>
          <p:cNvSpPr txBox="1">
            <a:spLocks noGrp="1"/>
          </p:cNvSpPr>
          <p:nvPr>
            <p:ph type="body" idx="4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3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3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43"/>
          <p:cNvSpPr txBox="1">
            <a:spLocks noGrp="1"/>
          </p:cNvSpPr>
          <p:nvPr>
            <p:ph type="body" idx="2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43"/>
          <p:cNvSpPr txBox="1">
            <a:spLocks noGrp="1"/>
          </p:cNvSpPr>
          <p:nvPr>
            <p:ph type="body" idx="3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43"/>
          <p:cNvSpPr txBox="1">
            <a:spLocks noGrp="1"/>
          </p:cNvSpPr>
          <p:nvPr>
            <p:ph type="body" idx="4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43"/>
          <p:cNvSpPr txBox="1">
            <a:spLocks noGrp="1"/>
          </p:cNvSpPr>
          <p:nvPr>
            <p:ph type="body" idx="5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body" idx="6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8EA38F-8B75-454F-8615-BABE34B32B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13523-7208-4407-973D-11084396F5EC}" type="datetime1">
              <a:rPr lang="en-US"/>
              <a:pPr>
                <a:defRPr/>
              </a:pPr>
              <a:t>12/7/2023</a:t>
            </a:fld>
            <a:endParaRPr lang="tr-T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C038301-1631-4B76-8E99-910B361BDE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20850AB-221E-4C56-B2B4-FB96FBE7E0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20D57-5BA2-4620-B044-38462E48B9D2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541967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" name="Resim 3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51"/>
          <a:stretch/>
        </p:blipFill>
        <p:spPr>
          <a:xfrm>
            <a:off x="8749330" y="105655"/>
            <a:ext cx="1255695" cy="1225951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87" r:id="rId9"/>
    <p:sldLayoutId id="2147483688" r:id="rId10"/>
    <p:sldLayoutId id="214748369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tiff"/><Relationship Id="rId13" Type="http://schemas.openxmlformats.org/officeDocument/2006/relationships/image" Target="../media/image47.jpeg"/><Relationship Id="rId3" Type="http://schemas.openxmlformats.org/officeDocument/2006/relationships/image" Target="../media/image27.png"/><Relationship Id="rId7" Type="http://schemas.openxmlformats.org/officeDocument/2006/relationships/image" Target="../media/image5.png"/><Relationship Id="rId12" Type="http://schemas.openxmlformats.org/officeDocument/2006/relationships/image" Target="../media/image4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11" Type="http://schemas.openxmlformats.org/officeDocument/2006/relationships/image" Target="../media/image54.png"/><Relationship Id="rId5" Type="http://schemas.openxmlformats.org/officeDocument/2006/relationships/image" Target="../media/image6.jpg"/><Relationship Id="rId10" Type="http://schemas.openxmlformats.org/officeDocument/2006/relationships/image" Target="../media/image53.png"/><Relationship Id="rId4" Type="http://schemas.openxmlformats.org/officeDocument/2006/relationships/image" Target="../media/image10.png"/><Relationship Id="rId9" Type="http://schemas.openxmlformats.org/officeDocument/2006/relationships/image" Target="../media/image52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34.png"/><Relationship Id="rId3" Type="http://schemas.openxmlformats.org/officeDocument/2006/relationships/image" Target="../media/image9.png"/><Relationship Id="rId7" Type="http://schemas.openxmlformats.org/officeDocument/2006/relationships/image" Target="../media/image56.jpg"/><Relationship Id="rId12" Type="http://schemas.openxmlformats.org/officeDocument/2006/relationships/image" Target="../media/image5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g"/><Relationship Id="rId11" Type="http://schemas.openxmlformats.org/officeDocument/2006/relationships/image" Target="../media/image26.png"/><Relationship Id="rId5" Type="http://schemas.openxmlformats.org/officeDocument/2006/relationships/image" Target="../media/image14.jpeg"/><Relationship Id="rId10" Type="http://schemas.openxmlformats.org/officeDocument/2006/relationships/image" Target="../media/image24.png"/><Relationship Id="rId4" Type="http://schemas.openxmlformats.org/officeDocument/2006/relationships/image" Target="../media/image7.jpg"/><Relationship Id="rId9" Type="http://schemas.openxmlformats.org/officeDocument/2006/relationships/image" Target="../media/image23.png"/><Relationship Id="rId1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9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12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11" Type="http://schemas.openxmlformats.org/officeDocument/2006/relationships/image" Target="../media/image7.jpg"/><Relationship Id="rId5" Type="http://schemas.openxmlformats.org/officeDocument/2006/relationships/image" Target="../media/image61.png"/><Relationship Id="rId10" Type="http://schemas.openxmlformats.org/officeDocument/2006/relationships/image" Target="../media/image6.jpg"/><Relationship Id="rId4" Type="http://schemas.openxmlformats.org/officeDocument/2006/relationships/image" Target="../media/image60.jpeg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1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3byip1004.gazi.edu.tr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jp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png"/><Relationship Id="rId18" Type="http://schemas.openxmlformats.org/officeDocument/2006/relationships/image" Target="../media/image29.jpe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jpeg"/><Relationship Id="rId19" Type="http://schemas.openxmlformats.org/officeDocument/2006/relationships/image" Target="../media/image30.jpeg"/><Relationship Id="rId4" Type="http://schemas.openxmlformats.org/officeDocument/2006/relationships/image" Target="../media/image15.jpe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jpeg"/><Relationship Id="rId18" Type="http://schemas.openxmlformats.org/officeDocument/2006/relationships/image" Target="../media/image46.jpeg"/><Relationship Id="rId3" Type="http://schemas.openxmlformats.org/officeDocument/2006/relationships/image" Target="../media/image32.jp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4.jpeg"/><Relationship Id="rId20" Type="http://schemas.openxmlformats.org/officeDocument/2006/relationships/image" Target="../media/image48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11.png"/><Relationship Id="rId15" Type="http://schemas.openxmlformats.org/officeDocument/2006/relationships/image" Target="../media/image43.jpeg"/><Relationship Id="rId10" Type="http://schemas.openxmlformats.org/officeDocument/2006/relationships/image" Target="../media/image38.png"/><Relationship Id="rId19" Type="http://schemas.openxmlformats.org/officeDocument/2006/relationships/image" Target="../media/image47.jpeg"/><Relationship Id="rId4" Type="http://schemas.openxmlformats.org/officeDocument/2006/relationships/image" Target="../media/image33.png"/><Relationship Id="rId9" Type="http://schemas.openxmlformats.org/officeDocument/2006/relationships/image" Target="../media/image37.jpeg"/><Relationship Id="rId14" Type="http://schemas.openxmlformats.org/officeDocument/2006/relationships/image" Target="../media/image4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80625" cy="2819400"/>
          </a:xfrm>
          <a:prstGeom prst="rect">
            <a:avLst/>
          </a:prstGeom>
        </p:spPr>
      </p:pic>
      <p:sp>
        <p:nvSpPr>
          <p:cNvPr id="6" name="Google Shape;117;p1"/>
          <p:cNvSpPr/>
          <p:nvPr/>
        </p:nvSpPr>
        <p:spPr>
          <a:xfrm>
            <a:off x="129600" y="3024803"/>
            <a:ext cx="8316000" cy="219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 algn="ctr">
              <a:lnSpc>
                <a:spcPct val="150000"/>
              </a:lnSpc>
            </a:pPr>
            <a:r>
              <a:rPr lang="tr-TR" sz="2000" b="1" dirty="0">
                <a:solidFill>
                  <a:schemeClr val="dk2"/>
                </a:solidFill>
              </a:rPr>
              <a:t>Yeni Nesil 3 Boyutlu Yazıcı İmalat Teknolojileri Platformu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3B-YİP</a:t>
            </a:r>
            <a:endParaRPr dirty="0"/>
          </a:p>
          <a:p>
            <a:pPr marL="0" marR="0" lvl="0" indent="0" algn="ctr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000" b="1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25;p1"/>
          <p:cNvSpPr/>
          <p:nvPr/>
        </p:nvSpPr>
        <p:spPr>
          <a:xfrm>
            <a:off x="3463493" y="5214841"/>
            <a:ext cx="2360942" cy="42534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b="1" i="0" u="none" strike="noStrike" cap="none" dirty="0">
                <a:solidFill>
                  <a:srgbClr val="7F7F7F"/>
                </a:solidFill>
                <a:sym typeface="Arial"/>
              </a:rPr>
              <a:t>06</a:t>
            </a:r>
            <a:r>
              <a:rPr lang="en-US" b="1" i="0" u="none" strike="noStrike" cap="none" dirty="0">
                <a:solidFill>
                  <a:srgbClr val="7F7F7F"/>
                </a:solidFill>
                <a:sym typeface="Arial"/>
              </a:rPr>
              <a:t> </a:t>
            </a:r>
            <a:r>
              <a:rPr lang="tr-TR" b="1" i="0" u="none" strike="noStrike" cap="none" dirty="0">
                <a:solidFill>
                  <a:srgbClr val="7F7F7F"/>
                </a:solidFill>
                <a:sym typeface="Arial"/>
              </a:rPr>
              <a:t>Aralık</a:t>
            </a:r>
            <a:r>
              <a:rPr lang="en-US" b="1" i="0" u="none" strike="noStrike" cap="none" dirty="0">
                <a:solidFill>
                  <a:srgbClr val="7F7F7F"/>
                </a:solidFill>
                <a:sym typeface="Arial"/>
              </a:rPr>
              <a:t> 2023</a:t>
            </a:r>
            <a:endParaRPr lang="en-US" b="1" dirty="0">
              <a:solidFill>
                <a:srgbClr val="7F7F7F"/>
              </a:solidFill>
              <a:sym typeface="Arial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529264" y="4408209"/>
            <a:ext cx="5956496" cy="584099"/>
          </a:xfrm>
          <a:prstGeom prst="rect">
            <a:avLst/>
          </a:prstGeom>
          <a:noFill/>
          <a:ln>
            <a:noFill/>
          </a:ln>
        </p:spPr>
        <p:txBody>
          <a:bodyPr vert="horz" wrap="square" lIns="75605" tIns="37802" rIns="75605" bIns="37802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accent2">
                    <a:lumMod val="50000"/>
                  </a:schemeClr>
                </a:solidFill>
                <a:latin typeface="Futura Bk BT" pitchFamily="34" charset="0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Futura Bk BT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Futura Bk BT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Futura Bk BT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Futura Bk BT"/>
                <a:ea typeface="MS PGothic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Futura Bk B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Futura Bk B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Futura Bk B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Futura Bk BT"/>
              </a:defRPr>
            </a:lvl9pPr>
          </a:lstStyle>
          <a:p>
            <a:pPr defTabSz="756026">
              <a:buClrTx/>
              <a:defRPr/>
            </a:pPr>
            <a:r>
              <a:rPr lang="fi-FI" sz="1654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Prof. Dr. Metin U. SALAMCI</a:t>
            </a:r>
          </a:p>
          <a:p>
            <a:pPr defTabSz="756026">
              <a:buClrTx/>
              <a:defRPr/>
            </a:pPr>
            <a:r>
              <a:rPr lang="tr-TR" sz="1654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GAZİ ÜNİVERSİTESİ – EKTAM</a:t>
            </a: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51"/>
          <a:stretch/>
        </p:blipFill>
        <p:spPr>
          <a:xfrm>
            <a:off x="8219575" y="3264104"/>
            <a:ext cx="1654864" cy="16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22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Resim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637" y="2907702"/>
            <a:ext cx="6407324" cy="476558"/>
          </a:xfrm>
          <a:prstGeom prst="rect">
            <a:avLst/>
          </a:prstGeom>
        </p:spPr>
      </p:pic>
      <p:pic>
        <p:nvPicPr>
          <p:cNvPr id="34" name="Resim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743" y="2527632"/>
            <a:ext cx="6407324" cy="476558"/>
          </a:xfrm>
          <a:prstGeom prst="rect">
            <a:avLst/>
          </a:prstGeom>
        </p:spPr>
      </p:pic>
      <p:pic>
        <p:nvPicPr>
          <p:cNvPr id="41" name="Resim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579" y="4093889"/>
            <a:ext cx="6407324" cy="476558"/>
          </a:xfrm>
          <a:prstGeom prst="rect">
            <a:avLst/>
          </a:prstGeom>
        </p:spPr>
      </p:pic>
      <p:pic>
        <p:nvPicPr>
          <p:cNvPr id="43" name="Resim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8533" y="4502010"/>
            <a:ext cx="6407324" cy="476558"/>
          </a:xfrm>
          <a:prstGeom prst="rect">
            <a:avLst/>
          </a:prstGeom>
        </p:spPr>
      </p:pic>
      <p:pic>
        <p:nvPicPr>
          <p:cNvPr id="30" name="Resim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743" y="3700736"/>
            <a:ext cx="6407324" cy="476558"/>
          </a:xfrm>
          <a:prstGeom prst="rect">
            <a:avLst/>
          </a:prstGeom>
        </p:spPr>
      </p:pic>
      <p:pic>
        <p:nvPicPr>
          <p:cNvPr id="33" name="Resim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571" y="2153279"/>
            <a:ext cx="6407324" cy="476558"/>
          </a:xfrm>
          <a:prstGeom prst="rect">
            <a:avLst/>
          </a:prstGeom>
        </p:spPr>
      </p:pic>
      <p:sp>
        <p:nvSpPr>
          <p:cNvPr id="19" name="5-Nokta Yıldız 18"/>
          <p:cNvSpPr/>
          <p:nvPr/>
        </p:nvSpPr>
        <p:spPr>
          <a:xfrm>
            <a:off x="265080" y="5325309"/>
            <a:ext cx="203200" cy="1397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5-Nokta Yıldız 19"/>
          <p:cNvSpPr/>
          <p:nvPr/>
        </p:nvSpPr>
        <p:spPr>
          <a:xfrm>
            <a:off x="4423681" y="5357714"/>
            <a:ext cx="203200" cy="139700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Metin kutusu 20"/>
          <p:cNvSpPr txBox="1"/>
          <p:nvPr/>
        </p:nvSpPr>
        <p:spPr>
          <a:xfrm>
            <a:off x="607980" y="5223709"/>
            <a:ext cx="3337339" cy="317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Planlandığı şekilde aşama tamamlandı</a:t>
            </a:r>
          </a:p>
        </p:txBody>
      </p:sp>
      <p:sp>
        <p:nvSpPr>
          <p:cNvPr id="22" name="Metin kutusu 21"/>
          <p:cNvSpPr txBox="1"/>
          <p:nvPr/>
        </p:nvSpPr>
        <p:spPr>
          <a:xfrm>
            <a:off x="4766581" y="5243414"/>
            <a:ext cx="2858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Planlananın gerisinde</a:t>
            </a:r>
          </a:p>
        </p:txBody>
      </p:sp>
      <p:pic>
        <p:nvPicPr>
          <p:cNvPr id="25" name="Picture 10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3" t="90947" r="10990" b="7689"/>
          <a:stretch/>
        </p:blipFill>
        <p:spPr bwMode="auto">
          <a:xfrm>
            <a:off x="3354482" y="4907233"/>
            <a:ext cx="6475318" cy="32417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Tabl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303936"/>
              </p:ext>
            </p:extLst>
          </p:nvPr>
        </p:nvGraphicFramePr>
        <p:xfrm>
          <a:off x="85725" y="870628"/>
          <a:ext cx="3474182" cy="4043314"/>
        </p:xfrm>
        <a:graphic>
          <a:graphicData uri="http://schemas.openxmlformats.org/drawingml/2006/table">
            <a:tbl>
              <a:tblPr firstRow="1" bandRow="1">
                <a:tableStyleId>{69E1FEB5-7C09-48A6-B9C1-540F4E4C23CF}</a:tableStyleId>
              </a:tblPr>
              <a:tblGrid>
                <a:gridCol w="1204759">
                  <a:extLst>
                    <a:ext uri="{9D8B030D-6E8A-4147-A177-3AD203B41FA5}">
                      <a16:colId xmlns:a16="http://schemas.microsoft.com/office/drawing/2014/main" val="261060433"/>
                    </a:ext>
                  </a:extLst>
                </a:gridCol>
                <a:gridCol w="2269423">
                  <a:extLst>
                    <a:ext uri="{9D8B030D-6E8A-4147-A177-3AD203B41FA5}">
                      <a16:colId xmlns:a16="http://schemas.microsoft.com/office/drawing/2014/main" val="918982169"/>
                    </a:ext>
                  </a:extLst>
                </a:gridCol>
              </a:tblGrid>
              <a:tr h="532840">
                <a:tc>
                  <a:txBody>
                    <a:bodyPr/>
                    <a:lstStyle/>
                    <a:p>
                      <a:r>
                        <a:rPr lang="tr-TR" sz="1200" dirty="0"/>
                        <a:t>Proje 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Hedef Ürün/</a:t>
                      </a:r>
                      <a:r>
                        <a:rPr lang="tr-TR" sz="1400" b="1" dirty="0" err="1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Tekn</a:t>
                      </a:r>
                      <a:r>
                        <a:rPr lang="tr-TR" sz="1400" b="1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ctr"/>
                      <a:r>
                        <a:rPr lang="tr-TR" sz="1400" b="1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Kısaltması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9079251"/>
                  </a:ext>
                </a:extLst>
              </a:tr>
              <a:tr h="3813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100" dirty="0"/>
                        <a:t>P6, Sabancı Ün.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000" dirty="0" err="1"/>
                        <a:t>Hibrid</a:t>
                      </a:r>
                      <a:r>
                        <a:rPr lang="tr-TR" sz="1000" dirty="0"/>
                        <a:t> robotik sistemin geliştirilmesi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9261303"/>
                  </a:ext>
                </a:extLst>
              </a:tr>
              <a:tr h="3813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100" dirty="0"/>
                        <a:t>P7, TUSAŞ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r-TR" sz="1000" dirty="0"/>
                        <a:t>Uçuş Kritik Parça Eİ Üretim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3091988"/>
                  </a:ext>
                </a:extLst>
              </a:tr>
              <a:tr h="3813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100" dirty="0"/>
                        <a:t>P8, TUSAŞ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1000" dirty="0"/>
                        <a:t>Uydu sistem Eİ Üretim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4380334"/>
                  </a:ext>
                </a:extLst>
              </a:tr>
              <a:tr h="3813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100" dirty="0"/>
                        <a:t>P9, TUSAŞ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000" dirty="0"/>
                        <a:t>Titanyum Geri Dönüşüm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0002057"/>
                  </a:ext>
                </a:extLst>
              </a:tr>
              <a:tr h="3813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100" dirty="0"/>
                        <a:t>P10, TEI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000" b="0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Yerli Seramik Çamur Geliştirme</a:t>
                      </a:r>
                      <a:endParaRPr lang="en-US" sz="1000" b="0" i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1877746"/>
                  </a:ext>
                </a:extLst>
              </a:tr>
              <a:tr h="4074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100" dirty="0"/>
                        <a:t>P10, TEI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000" dirty="0"/>
                        <a:t>Eklemeli İmalat İle Üretilmiş Seramik Maça İle Döküm </a:t>
                      </a:r>
                      <a:r>
                        <a:rPr lang="tr-TR" sz="1000" dirty="0" err="1"/>
                        <a:t>Pale</a:t>
                      </a:r>
                      <a:r>
                        <a:rPr lang="tr-TR" sz="1000" dirty="0"/>
                        <a:t> Üretimi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3221094"/>
                  </a:ext>
                </a:extLst>
              </a:tr>
              <a:tr h="381346">
                <a:tc>
                  <a:txBody>
                    <a:bodyPr/>
                    <a:lstStyle/>
                    <a:p>
                      <a:pPr algn="l"/>
                      <a:r>
                        <a:rPr lang="tr-TR" sz="1100" dirty="0"/>
                        <a:t>P11, MAM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000" dirty="0"/>
                        <a:t>Yerli olarak AISI 321 ingot üretimi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3301398"/>
                  </a:ext>
                </a:extLst>
              </a:tr>
              <a:tr h="4074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rPr>
                        <a:t>P11, MAM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r-TR" sz="1000" dirty="0"/>
                        <a:t>Yerli olarak In738 LC </a:t>
                      </a:r>
                      <a:r>
                        <a:rPr lang="tr-TR" sz="1000" dirty="0" err="1"/>
                        <a:t>ingot</a:t>
                      </a:r>
                      <a:r>
                        <a:rPr lang="tr-TR" sz="1000" dirty="0"/>
                        <a:t> üretim kabiliyeti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93085349"/>
                  </a:ext>
                </a:extLst>
              </a:tr>
              <a:tr h="4074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rPr>
                        <a:t>P11, MAM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r-TR" sz="1000" dirty="0"/>
                        <a:t>Foto polimer esaslı bağlayıcı </a:t>
                      </a:r>
                      <a:r>
                        <a:rPr lang="tr-TR" sz="1000" dirty="0" err="1"/>
                        <a:t>formülasyon</a:t>
                      </a:r>
                      <a:r>
                        <a:rPr lang="tr-TR" sz="1000" dirty="0"/>
                        <a:t> oluşturulması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4233990"/>
                  </a:ext>
                </a:extLst>
              </a:tr>
            </a:tbl>
          </a:graphicData>
        </a:graphic>
      </p:graphicFrame>
      <p:pic>
        <p:nvPicPr>
          <p:cNvPr id="35" name="Resim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639" y="1778914"/>
            <a:ext cx="6407324" cy="476558"/>
          </a:xfrm>
          <a:prstGeom prst="rect">
            <a:avLst/>
          </a:prstGeom>
        </p:spPr>
      </p:pic>
      <p:pic>
        <p:nvPicPr>
          <p:cNvPr id="40" name="Resim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9668" y="3312449"/>
            <a:ext cx="6407324" cy="476558"/>
          </a:xfrm>
          <a:prstGeom prst="rect">
            <a:avLst/>
          </a:prstGeom>
        </p:spPr>
      </p:pic>
      <p:sp>
        <p:nvSpPr>
          <p:cNvPr id="27" name="5-Nokta Yıldız 26"/>
          <p:cNvSpPr/>
          <p:nvPr/>
        </p:nvSpPr>
        <p:spPr>
          <a:xfrm>
            <a:off x="9360091" y="3748486"/>
            <a:ext cx="185241" cy="1397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5-Nokta Yıldız 27"/>
          <p:cNvSpPr/>
          <p:nvPr/>
        </p:nvSpPr>
        <p:spPr>
          <a:xfrm>
            <a:off x="9361373" y="4164097"/>
            <a:ext cx="185241" cy="1397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5-Nokta Yıldız 31"/>
          <p:cNvSpPr/>
          <p:nvPr/>
        </p:nvSpPr>
        <p:spPr>
          <a:xfrm>
            <a:off x="5622674" y="3433650"/>
            <a:ext cx="185241" cy="1397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5-Nokta Yıldız 30"/>
          <p:cNvSpPr/>
          <p:nvPr/>
        </p:nvSpPr>
        <p:spPr>
          <a:xfrm>
            <a:off x="5781784" y="2262023"/>
            <a:ext cx="185241" cy="1397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5-Nokta Yıldız 35"/>
          <p:cNvSpPr/>
          <p:nvPr/>
        </p:nvSpPr>
        <p:spPr>
          <a:xfrm>
            <a:off x="5600808" y="2632428"/>
            <a:ext cx="185241" cy="1397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5-Nokta Yıldız 28"/>
          <p:cNvSpPr/>
          <p:nvPr/>
        </p:nvSpPr>
        <p:spPr>
          <a:xfrm>
            <a:off x="5609531" y="3033817"/>
            <a:ext cx="185241" cy="1397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8" name="5-Nokta Yıldız 37"/>
          <p:cNvSpPr/>
          <p:nvPr/>
        </p:nvSpPr>
        <p:spPr>
          <a:xfrm>
            <a:off x="7673847" y="4597262"/>
            <a:ext cx="185241" cy="1397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2" name="Dikdörtgen 41"/>
          <p:cNvSpPr/>
          <p:nvPr/>
        </p:nvSpPr>
        <p:spPr>
          <a:xfrm>
            <a:off x="0" y="228573"/>
            <a:ext cx="71770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Teknoloji Kazanım Yol Haritası – Hedeflenen Ürünler – Gelinen Aşama</a:t>
            </a:r>
            <a:endParaRPr lang="en-GB" sz="1600" b="1" dirty="0">
              <a:solidFill>
                <a:srgbClr val="C00000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7" name="Metin kutusu 36"/>
          <p:cNvSpPr txBox="1"/>
          <p:nvPr/>
        </p:nvSpPr>
        <p:spPr>
          <a:xfrm>
            <a:off x="29448" y="4957671"/>
            <a:ext cx="35590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>
                <a:solidFill>
                  <a:srgbClr val="0000FF"/>
                </a:solidFill>
              </a:rPr>
              <a:t>P1</a:t>
            </a:r>
            <a:r>
              <a:rPr lang="tr-TR" sz="1200" b="1" dirty="0">
                <a:solidFill>
                  <a:srgbClr val="0000FF"/>
                </a:solidFill>
                <a:cs typeface="Calibri" panose="020F0502020204030204" pitchFamily="34" charset="0"/>
              </a:rPr>
              <a:t> – </a:t>
            </a:r>
            <a:r>
              <a:rPr lang="tr-TR" sz="1200" b="1" dirty="0">
                <a:solidFill>
                  <a:srgbClr val="0000FF"/>
                </a:solidFill>
              </a:rPr>
              <a:t>P11 Projelerin Başlangıç THS Düzeyi : 3 </a:t>
            </a:r>
          </a:p>
        </p:txBody>
      </p:sp>
      <p:sp>
        <p:nvSpPr>
          <p:cNvPr id="46" name="Metin kutusu 45"/>
          <p:cNvSpPr txBox="1"/>
          <p:nvPr/>
        </p:nvSpPr>
        <p:spPr>
          <a:xfrm>
            <a:off x="29448" y="565796"/>
            <a:ext cx="35590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>
                <a:solidFill>
                  <a:srgbClr val="0000FF"/>
                </a:solidFill>
              </a:rPr>
              <a:t>Proje Başlangıç Tarihi: 15.11.2021</a:t>
            </a:r>
          </a:p>
        </p:txBody>
      </p:sp>
      <p:pic>
        <p:nvPicPr>
          <p:cNvPr id="47" name="Resim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571" y="1370821"/>
            <a:ext cx="6354465" cy="476558"/>
          </a:xfrm>
          <a:prstGeom prst="rect">
            <a:avLst/>
          </a:prstGeom>
        </p:spPr>
      </p:pic>
      <p:sp>
        <p:nvSpPr>
          <p:cNvPr id="48" name="5-Nokta Yıldız 47"/>
          <p:cNvSpPr/>
          <p:nvPr/>
        </p:nvSpPr>
        <p:spPr>
          <a:xfrm>
            <a:off x="5932499" y="1496426"/>
            <a:ext cx="203200" cy="1397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44" name="Düz Bağlayıcı 43"/>
          <p:cNvCxnSpPr/>
          <p:nvPr/>
        </p:nvCxnSpPr>
        <p:spPr>
          <a:xfrm>
            <a:off x="6301869" y="1481517"/>
            <a:ext cx="0" cy="3384000"/>
          </a:xfrm>
          <a:prstGeom prst="line">
            <a:avLst/>
          </a:prstGeom>
          <a:ln w="3175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5-Nokta Yıldız 25"/>
          <p:cNvSpPr/>
          <p:nvPr/>
        </p:nvSpPr>
        <p:spPr>
          <a:xfrm>
            <a:off x="6246631" y="1820423"/>
            <a:ext cx="185241" cy="1397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5" name="Metin kutusu 44"/>
          <p:cNvSpPr txBox="1"/>
          <p:nvPr/>
        </p:nvSpPr>
        <p:spPr>
          <a:xfrm>
            <a:off x="5726175" y="935928"/>
            <a:ext cx="1151387" cy="461665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rgbClr val="0000FF"/>
                </a:solidFill>
              </a:rPr>
              <a:t>Tamamlanan Dönem</a:t>
            </a:r>
          </a:p>
        </p:txBody>
      </p:sp>
    </p:spTree>
    <p:extLst>
      <p:ext uri="{BB962C8B-B14F-4D97-AF65-F5344CB8AC3E}">
        <p14:creationId xmlns:p14="http://schemas.microsoft.com/office/powerpoint/2010/main" val="3552390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Yuvarlatılmış Dikdörtgen 48"/>
          <p:cNvSpPr/>
          <p:nvPr/>
        </p:nvSpPr>
        <p:spPr>
          <a:xfrm>
            <a:off x="3404625" y="3153380"/>
            <a:ext cx="3292680" cy="23794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sz="1158"/>
          </a:p>
        </p:txBody>
      </p:sp>
      <p:sp>
        <p:nvSpPr>
          <p:cNvPr id="23" name="Yuvarlatılmış Dikdörtgen 22"/>
          <p:cNvSpPr/>
          <p:nvPr/>
        </p:nvSpPr>
        <p:spPr>
          <a:xfrm>
            <a:off x="46500" y="3123730"/>
            <a:ext cx="3292680" cy="23794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sz="1158"/>
          </a:p>
        </p:txBody>
      </p:sp>
      <p:sp>
        <p:nvSpPr>
          <p:cNvPr id="25" name="Yuvarlatılmış Dikdörtgen 24"/>
          <p:cNvSpPr/>
          <p:nvPr/>
        </p:nvSpPr>
        <p:spPr>
          <a:xfrm>
            <a:off x="3370265" y="690694"/>
            <a:ext cx="3292680" cy="23794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sz="1158"/>
          </a:p>
        </p:txBody>
      </p:sp>
      <p:sp>
        <p:nvSpPr>
          <p:cNvPr id="27" name="Yuvarlatılmış Dikdörtgen 26"/>
          <p:cNvSpPr/>
          <p:nvPr/>
        </p:nvSpPr>
        <p:spPr>
          <a:xfrm>
            <a:off x="6777036" y="3093055"/>
            <a:ext cx="3292680" cy="23794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sz="1158">
              <a:solidFill>
                <a:srgbClr val="0000FF"/>
              </a:solidFill>
            </a:endParaRPr>
          </a:p>
        </p:txBody>
      </p:sp>
      <p:sp>
        <p:nvSpPr>
          <p:cNvPr id="17" name="Yuvarlatılmış Dikdörtgen 16"/>
          <p:cNvSpPr/>
          <p:nvPr/>
        </p:nvSpPr>
        <p:spPr>
          <a:xfrm>
            <a:off x="13264" y="674353"/>
            <a:ext cx="3292680" cy="23794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sz="1158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D3CBD9-BF4E-48E3-37F7-E7AEE5696177}"/>
              </a:ext>
            </a:extLst>
          </p:cNvPr>
          <p:cNvSpPr txBox="1"/>
          <p:nvPr/>
        </p:nvSpPr>
        <p:spPr>
          <a:xfrm>
            <a:off x="159114" y="152192"/>
            <a:ext cx="7659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26">
              <a:buClrTx/>
              <a:defRPr/>
            </a:pPr>
            <a:r>
              <a:rPr lang="tr-TR" sz="1600" b="1" kern="1200" dirty="0">
                <a:solidFill>
                  <a:srgbClr val="C00000"/>
                </a:solidFill>
                <a:latin typeface="+mj-lt"/>
                <a:ea typeface="+mn-ea"/>
                <a:cs typeface="Calibri" panose="020F0502020204030204" pitchFamily="34" charset="0"/>
              </a:rPr>
              <a:t>3B-YİP Platformu </a:t>
            </a:r>
            <a:r>
              <a:rPr lang="en-US" sz="1600" b="1" kern="1200" dirty="0" err="1">
                <a:solidFill>
                  <a:srgbClr val="C00000"/>
                </a:solidFill>
                <a:latin typeface="+mj-lt"/>
                <a:ea typeface="+mn-ea"/>
                <a:cs typeface="Calibri" panose="020F0502020204030204" pitchFamily="34" charset="0"/>
              </a:rPr>
              <a:t>Teknoloji</a:t>
            </a:r>
            <a:r>
              <a:rPr lang="en-US" sz="1600" b="1" kern="1200" dirty="0">
                <a:solidFill>
                  <a:srgbClr val="C00000"/>
                </a:solidFill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lang="en-US" sz="1600" b="1" kern="1200" dirty="0" err="1">
                <a:solidFill>
                  <a:srgbClr val="C00000"/>
                </a:solidFill>
                <a:latin typeface="+mj-lt"/>
                <a:ea typeface="+mn-ea"/>
                <a:cs typeface="Calibri" panose="020F0502020204030204" pitchFamily="34" charset="0"/>
              </a:rPr>
              <a:t>Kazanımlarımızdan</a:t>
            </a:r>
            <a:r>
              <a:rPr lang="en-US" sz="1600" b="1" kern="1200" dirty="0">
                <a:solidFill>
                  <a:srgbClr val="C00000"/>
                </a:solidFill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lang="en-US" sz="1600" b="1" kern="1200" dirty="0" err="1">
                <a:solidFill>
                  <a:srgbClr val="C00000"/>
                </a:solidFill>
                <a:latin typeface="+mj-lt"/>
                <a:ea typeface="+mn-ea"/>
                <a:cs typeface="Calibri" panose="020F0502020204030204" pitchFamily="34" charset="0"/>
              </a:rPr>
              <a:t>Örnekler</a:t>
            </a:r>
            <a:endParaRPr lang="tr-TR" sz="1600" b="1" kern="1200" dirty="0">
              <a:solidFill>
                <a:srgbClr val="C00000"/>
              </a:solidFill>
              <a:latin typeface="+mj-lt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2108135" y="1958065"/>
            <a:ext cx="214213" cy="23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none" lIns="75605" tIns="37802" rIns="75605" bIns="37802" anchor="t" anchorCtr="0" upright="1">
            <a:noAutofit/>
          </a:bodyPr>
          <a:lstStyle/>
          <a:p>
            <a:pPr algn="ctr" defTabSz="756026">
              <a:spcBef>
                <a:spcPts val="248"/>
              </a:spcBef>
              <a:spcAft>
                <a:spcPts val="248"/>
              </a:spcAft>
              <a:buClrTx/>
              <a:defRPr/>
            </a:pPr>
            <a:r>
              <a:rPr lang="tr-TR" sz="909" b="1" kern="1200" dirty="0"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 </a:t>
            </a:r>
            <a:endParaRPr lang="tr-TR" sz="909" kern="1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17719BC6-61A9-9C4E-DA14-67C81CA051CA}"/>
              </a:ext>
            </a:extLst>
          </p:cNvPr>
          <p:cNvSpPr txBox="1"/>
          <p:nvPr/>
        </p:nvSpPr>
        <p:spPr>
          <a:xfrm>
            <a:off x="1156549" y="2632564"/>
            <a:ext cx="18977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1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Toz Üretim Teknolojisi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F92D73D7-5189-18FC-44A0-0CF15C93EDAF}"/>
              </a:ext>
            </a:extLst>
          </p:cNvPr>
          <p:cNvSpPr txBox="1"/>
          <p:nvPr/>
        </p:nvSpPr>
        <p:spPr>
          <a:xfrm>
            <a:off x="160752" y="2658694"/>
            <a:ext cx="838041" cy="346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54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THS 4</a:t>
            </a:r>
            <a:endParaRPr lang="tr-TR" sz="1654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58F5A922-3D83-B4CB-50F5-7145E4022B5E}"/>
              </a:ext>
            </a:extLst>
          </p:cNvPr>
          <p:cNvSpPr txBox="1"/>
          <p:nvPr/>
        </p:nvSpPr>
        <p:spPr>
          <a:xfrm>
            <a:off x="1640392" y="1378722"/>
            <a:ext cx="150455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tr-TR" sz="11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Toz Üretim Sistemi </a:t>
            </a:r>
            <a:r>
              <a:rPr lang="en-US" sz="1100" b="1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kazanımı</a:t>
            </a:r>
            <a:r>
              <a:rPr lang="en-US" sz="11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sağlandı</a:t>
            </a:r>
            <a:r>
              <a:rPr lang="en-US" sz="11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tr-TR" sz="1100" b="1" dirty="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80421BBA-3441-0BB4-789D-479FBB8DC7FF}"/>
              </a:ext>
            </a:extLst>
          </p:cNvPr>
          <p:cNvSpPr txBox="1"/>
          <p:nvPr/>
        </p:nvSpPr>
        <p:spPr>
          <a:xfrm>
            <a:off x="978794" y="868124"/>
            <a:ext cx="2258681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26">
              <a:buClrTx/>
              <a:defRPr/>
            </a:pPr>
            <a:r>
              <a:rPr lang="tr-TR" sz="992" b="1" kern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P1</a:t>
            </a:r>
            <a:r>
              <a:rPr lang="en-US" sz="992" b="1" kern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sz="992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Toz Üretim Sistemi, </a:t>
            </a:r>
            <a:r>
              <a:rPr lang="tr-TR" sz="1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Parametre</a:t>
            </a:r>
            <a:r>
              <a:rPr lang="tr-TR" sz="992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setleri</a:t>
            </a: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80421BBA-3441-0BB4-789D-479FBB8DC7FF}"/>
              </a:ext>
            </a:extLst>
          </p:cNvPr>
          <p:cNvSpPr txBox="1"/>
          <p:nvPr/>
        </p:nvSpPr>
        <p:spPr>
          <a:xfrm>
            <a:off x="4854342" y="871518"/>
            <a:ext cx="17119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26">
              <a:buClrTx/>
              <a:defRPr/>
            </a:pPr>
            <a:r>
              <a:rPr lang="tr-TR" sz="1000" b="1" kern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P2</a:t>
            </a:r>
            <a:r>
              <a:rPr lang="en-US" sz="1000" b="1" kern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sz="1000" b="1" kern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Yerli </a:t>
            </a:r>
            <a:r>
              <a:rPr lang="tr-TR" sz="1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EBM tezgahı 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58F5A922-3D83-B4CB-50F5-7145E4022B5E}"/>
              </a:ext>
            </a:extLst>
          </p:cNvPr>
          <p:cNvSpPr txBox="1"/>
          <p:nvPr/>
        </p:nvSpPr>
        <p:spPr>
          <a:xfrm>
            <a:off x="5042565" y="1533818"/>
            <a:ext cx="1604290" cy="270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56026" fontAlgn="ctr">
              <a:buClrTx/>
              <a:defRPr/>
            </a:pPr>
            <a:r>
              <a:rPr lang="tr-TR" sz="11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Tasarım </a:t>
            </a:r>
            <a:r>
              <a:rPr lang="en-US" sz="1100" b="1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elde</a:t>
            </a:r>
            <a:r>
              <a:rPr lang="tr-TR" sz="11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edildi</a:t>
            </a:r>
            <a:r>
              <a:rPr lang="en-US" sz="11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tr-TR" sz="1100" b="1" dirty="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17719BC6-61A9-9C4E-DA14-67C81CA051CA}"/>
              </a:ext>
            </a:extLst>
          </p:cNvPr>
          <p:cNvSpPr txBox="1"/>
          <p:nvPr/>
        </p:nvSpPr>
        <p:spPr>
          <a:xfrm>
            <a:off x="4268975" y="2643581"/>
            <a:ext cx="23176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1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Yerli EBM Tezgah Teknolojisi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F92D73D7-5189-18FC-44A0-0CF15C93EDAF}"/>
              </a:ext>
            </a:extLst>
          </p:cNvPr>
          <p:cNvSpPr txBox="1"/>
          <p:nvPr/>
        </p:nvSpPr>
        <p:spPr>
          <a:xfrm>
            <a:off x="3434636" y="2608889"/>
            <a:ext cx="1022365" cy="346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54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THS </a:t>
            </a:r>
            <a:r>
              <a:rPr lang="tr-TR" sz="1654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tr-TR" sz="1654" dirty="0"/>
          </a:p>
        </p:txBody>
      </p:sp>
      <p:sp>
        <p:nvSpPr>
          <p:cNvPr id="37" name="TextBox 12">
            <a:extLst>
              <a:ext uri="{FF2B5EF4-FFF2-40B4-BE49-F238E27FC236}">
                <a16:creationId xmlns:a16="http://schemas.microsoft.com/office/drawing/2014/main" id="{1CE1A72D-A149-99D8-BB19-040C09BDEC8C}"/>
              </a:ext>
            </a:extLst>
          </p:cNvPr>
          <p:cNvSpPr txBox="1"/>
          <p:nvPr/>
        </p:nvSpPr>
        <p:spPr>
          <a:xfrm>
            <a:off x="990809" y="3341028"/>
            <a:ext cx="23134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756026">
              <a:buClrTx/>
              <a:defRPr/>
            </a:pPr>
            <a:r>
              <a:rPr lang="tr-TR" sz="1000" b="1" kern="1200" dirty="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P4</a:t>
            </a:r>
            <a:r>
              <a:rPr lang="en-US" sz="1000" b="1" kern="1200" dirty="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tr-TR" sz="1000" b="1" kern="1200" dirty="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Sistemi, Parametre setleri</a:t>
            </a:r>
          </a:p>
        </p:txBody>
      </p:sp>
      <p:sp>
        <p:nvSpPr>
          <p:cNvPr id="38" name="Metin kutusu 37">
            <a:extLst>
              <a:ext uri="{FF2B5EF4-FFF2-40B4-BE49-F238E27FC236}">
                <a16:creationId xmlns:a16="http://schemas.microsoft.com/office/drawing/2014/main" id="{7BE34266-1343-30F0-01BA-23EDB6FCBCD0}"/>
              </a:ext>
            </a:extLst>
          </p:cNvPr>
          <p:cNvSpPr txBox="1"/>
          <p:nvPr/>
        </p:nvSpPr>
        <p:spPr>
          <a:xfrm>
            <a:off x="1466295" y="3977920"/>
            <a:ext cx="19002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11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Ti64 için SLM yönteminde proses ve post-proses parametreleri optimize edildi</a:t>
            </a:r>
            <a:endParaRPr lang="en-US" sz="1100" b="1" dirty="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Metin kutusu 39">
            <a:extLst>
              <a:ext uri="{FF2B5EF4-FFF2-40B4-BE49-F238E27FC236}">
                <a16:creationId xmlns:a16="http://schemas.microsoft.com/office/drawing/2014/main" id="{153AB606-4901-4391-6E8F-594B006256AB}"/>
              </a:ext>
            </a:extLst>
          </p:cNvPr>
          <p:cNvSpPr txBox="1"/>
          <p:nvPr/>
        </p:nvSpPr>
        <p:spPr>
          <a:xfrm>
            <a:off x="108014" y="5051292"/>
            <a:ext cx="1375585" cy="346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54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THS </a:t>
            </a:r>
            <a:r>
              <a:rPr lang="tr-TR" sz="1654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tr-TR" sz="1654" dirty="0"/>
          </a:p>
        </p:txBody>
      </p:sp>
      <p:sp>
        <p:nvSpPr>
          <p:cNvPr id="43" name="TextBox 12">
            <a:extLst>
              <a:ext uri="{FF2B5EF4-FFF2-40B4-BE49-F238E27FC236}">
                <a16:creationId xmlns:a16="http://schemas.microsoft.com/office/drawing/2014/main" id="{D2D8065A-972F-166D-92E5-0A72B602F362}"/>
              </a:ext>
            </a:extLst>
          </p:cNvPr>
          <p:cNvSpPr txBox="1"/>
          <p:nvPr/>
        </p:nvSpPr>
        <p:spPr>
          <a:xfrm>
            <a:off x="4752559" y="3341027"/>
            <a:ext cx="1910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26">
              <a:buClrTx/>
              <a:defRPr/>
            </a:pPr>
            <a:r>
              <a:rPr lang="tr-TR" sz="1000" b="1" kern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P5</a:t>
            </a:r>
            <a:r>
              <a:rPr lang="en-US" sz="1000" b="1" kern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sz="1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Uydu Fırlatma Sistem Parçalarının Eİ Üretimi </a:t>
            </a:r>
          </a:p>
        </p:txBody>
      </p:sp>
      <p:sp>
        <p:nvSpPr>
          <p:cNvPr id="45" name="Metin kutusu 44">
            <a:extLst>
              <a:ext uri="{FF2B5EF4-FFF2-40B4-BE49-F238E27FC236}">
                <a16:creationId xmlns:a16="http://schemas.microsoft.com/office/drawing/2014/main" id="{30EA5C21-11CD-CD14-44C0-4D04DF043388}"/>
              </a:ext>
            </a:extLst>
          </p:cNvPr>
          <p:cNvSpPr txBox="1"/>
          <p:nvPr/>
        </p:nvSpPr>
        <p:spPr>
          <a:xfrm>
            <a:off x="5127524" y="3889632"/>
            <a:ext cx="15957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1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Duvar oluşumu elde edildi</a:t>
            </a:r>
            <a:r>
              <a:rPr lang="en-US" sz="11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tr-TR" sz="1100" b="1" dirty="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tr-TR" sz="1100" b="1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Refrakter</a:t>
            </a:r>
            <a:r>
              <a:rPr lang="tr-TR" sz="11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malzeme</a:t>
            </a:r>
          </a:p>
          <a:p>
            <a:r>
              <a:rPr lang="tr-TR" sz="11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Elektron ışını ile ergitme sağlandı. </a:t>
            </a:r>
            <a:endParaRPr lang="en-US" sz="1100" b="1" dirty="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8" name="Metin kutusu 47">
            <a:extLst>
              <a:ext uri="{FF2B5EF4-FFF2-40B4-BE49-F238E27FC236}">
                <a16:creationId xmlns:a16="http://schemas.microsoft.com/office/drawing/2014/main" id="{12DC2322-2B99-67BB-1FDC-A347D3EABC22}"/>
              </a:ext>
            </a:extLst>
          </p:cNvPr>
          <p:cNvSpPr txBox="1"/>
          <p:nvPr/>
        </p:nvSpPr>
        <p:spPr>
          <a:xfrm>
            <a:off x="3641020" y="5056026"/>
            <a:ext cx="1375585" cy="346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54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THS </a:t>
            </a:r>
            <a:r>
              <a:rPr lang="tr-TR" sz="1654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tr-TR" sz="1654" dirty="0"/>
          </a:p>
        </p:txBody>
      </p:sp>
      <p:sp>
        <p:nvSpPr>
          <p:cNvPr id="54" name="Metin kutusu 53">
            <a:extLst>
              <a:ext uri="{FF2B5EF4-FFF2-40B4-BE49-F238E27FC236}">
                <a16:creationId xmlns:a16="http://schemas.microsoft.com/office/drawing/2014/main" id="{58F5A922-3D83-B4CB-50F5-7145E4022B5E}"/>
              </a:ext>
            </a:extLst>
          </p:cNvPr>
          <p:cNvSpPr txBox="1"/>
          <p:nvPr/>
        </p:nvSpPr>
        <p:spPr>
          <a:xfrm>
            <a:off x="8141835" y="4038632"/>
            <a:ext cx="180683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1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Hedeflenen mekanik değerler </a:t>
            </a:r>
            <a:r>
              <a:rPr lang="en-US" sz="11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sağlandı</a:t>
            </a:r>
            <a:r>
              <a:rPr lang="en-US" sz="11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6" name="TextBox 12">
            <a:extLst>
              <a:ext uri="{FF2B5EF4-FFF2-40B4-BE49-F238E27FC236}">
                <a16:creationId xmlns:a16="http://schemas.microsoft.com/office/drawing/2014/main" id="{A2087DAB-B12C-692A-B7A0-D46AD1E60AFC}"/>
              </a:ext>
            </a:extLst>
          </p:cNvPr>
          <p:cNvSpPr txBox="1"/>
          <p:nvPr/>
        </p:nvSpPr>
        <p:spPr>
          <a:xfrm>
            <a:off x="7961375" y="3272658"/>
            <a:ext cx="18781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tr-TR" sz="105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P6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tr-TR" sz="105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 Proses Setleri </a:t>
            </a:r>
          </a:p>
        </p:txBody>
      </p:sp>
      <p:sp>
        <p:nvSpPr>
          <p:cNvPr id="57" name="Metin kutusu 56">
            <a:extLst>
              <a:ext uri="{FF2B5EF4-FFF2-40B4-BE49-F238E27FC236}">
                <a16:creationId xmlns:a16="http://schemas.microsoft.com/office/drawing/2014/main" id="{F92D73D7-5189-18FC-44A0-0CF15C93EDAF}"/>
              </a:ext>
            </a:extLst>
          </p:cNvPr>
          <p:cNvSpPr txBox="1"/>
          <p:nvPr/>
        </p:nvSpPr>
        <p:spPr>
          <a:xfrm>
            <a:off x="7910156" y="5032045"/>
            <a:ext cx="16637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THS </a:t>
            </a:r>
            <a:r>
              <a:rPr kumimoji="0" lang="tr-TR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lang="tr-TR" dirty="0"/>
          </a:p>
        </p:txBody>
      </p:sp>
      <p:sp>
        <p:nvSpPr>
          <p:cNvPr id="65" name="TextBox 2">
            <a:extLst>
              <a:ext uri="{FF2B5EF4-FFF2-40B4-BE49-F238E27FC236}">
                <a16:creationId xmlns:a16="http://schemas.microsoft.com/office/drawing/2014/main" id="{AEBEA7E6-479F-9CE3-60E1-CFA9243E2166}"/>
              </a:ext>
            </a:extLst>
          </p:cNvPr>
          <p:cNvSpPr txBox="1"/>
          <p:nvPr/>
        </p:nvSpPr>
        <p:spPr>
          <a:xfrm>
            <a:off x="972793" y="4994420"/>
            <a:ext cx="2049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26">
              <a:buClrTx/>
              <a:defRPr/>
            </a:pPr>
            <a:r>
              <a:rPr lang="tr-TR" sz="1100" b="1" kern="12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Parametre Geliştirme</a:t>
            </a:r>
          </a:p>
        </p:txBody>
      </p:sp>
      <p:sp>
        <p:nvSpPr>
          <p:cNvPr id="51" name="object 4"/>
          <p:cNvSpPr/>
          <p:nvPr/>
        </p:nvSpPr>
        <p:spPr>
          <a:xfrm>
            <a:off x="277404" y="890539"/>
            <a:ext cx="670848" cy="6216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2" name="Resim 51"/>
          <p:cNvPicPr>
            <a:picLocks noChangeAspect="1"/>
          </p:cNvPicPr>
          <p:nvPr/>
        </p:nvPicPr>
        <p:blipFill rotWithShape="1">
          <a:blip r:embed="rId3"/>
          <a:srcRect r="5681"/>
          <a:stretch/>
        </p:blipFill>
        <p:spPr>
          <a:xfrm>
            <a:off x="61888" y="1540909"/>
            <a:ext cx="1372279" cy="1117785"/>
          </a:xfrm>
          <a:prstGeom prst="rect">
            <a:avLst/>
          </a:prstGeom>
        </p:spPr>
      </p:pic>
      <p:sp>
        <p:nvSpPr>
          <p:cNvPr id="53" name="Metin kutusu 52">
            <a:extLst>
              <a:ext uri="{FF2B5EF4-FFF2-40B4-BE49-F238E27FC236}">
                <a16:creationId xmlns:a16="http://schemas.microsoft.com/office/drawing/2014/main" id="{58F5A922-3D83-B4CB-50F5-7145E4022B5E}"/>
              </a:ext>
            </a:extLst>
          </p:cNvPr>
          <p:cNvSpPr txBox="1"/>
          <p:nvPr/>
        </p:nvSpPr>
        <p:spPr>
          <a:xfrm>
            <a:off x="1483599" y="1958065"/>
            <a:ext cx="182069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tr-TR" sz="11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Paslanmaz Çelik Ti 64, AlSi10Mg Alaşım Üretim Setleri elde edildi.</a:t>
            </a:r>
          </a:p>
        </p:txBody>
      </p:sp>
      <p:sp>
        <p:nvSpPr>
          <p:cNvPr id="55" name="object 14"/>
          <p:cNvSpPr/>
          <p:nvPr/>
        </p:nvSpPr>
        <p:spPr>
          <a:xfrm>
            <a:off x="3510638" y="890539"/>
            <a:ext cx="1252666" cy="2624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7"/>
          <p:cNvSpPr/>
          <p:nvPr/>
        </p:nvSpPr>
        <p:spPr>
          <a:xfrm>
            <a:off x="237694" y="3244709"/>
            <a:ext cx="627356" cy="72185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9"/>
          <p:cNvSpPr/>
          <p:nvPr/>
        </p:nvSpPr>
        <p:spPr>
          <a:xfrm>
            <a:off x="6908742" y="3252381"/>
            <a:ext cx="1026470" cy="4803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6"/>
          <p:cNvSpPr/>
          <p:nvPr/>
        </p:nvSpPr>
        <p:spPr>
          <a:xfrm>
            <a:off x="3534369" y="3410916"/>
            <a:ext cx="1108164" cy="2606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9" name="Resim 78">
            <a:extLst>
              <a:ext uri="{FF2B5EF4-FFF2-40B4-BE49-F238E27FC236}">
                <a16:creationId xmlns:a16="http://schemas.microsoft.com/office/drawing/2014/main" id="{E3F83EF7-0F79-46C0-A6CE-2BD01D423A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6" y="3983669"/>
            <a:ext cx="715252" cy="817306"/>
          </a:xfrm>
          <a:prstGeom prst="rect">
            <a:avLst/>
          </a:prstGeom>
        </p:spPr>
      </p:pic>
      <p:pic>
        <p:nvPicPr>
          <p:cNvPr id="80" name="Resim 79" descr="C:\Users\fatih\Desktop\1004_Fatih_Yıldız\SUNUMLAR\teknik_resim_Tabla.tiff">
            <a:extLst>
              <a:ext uri="{FF2B5EF4-FFF2-40B4-BE49-F238E27FC236}">
                <a16:creationId xmlns:a16="http://schemas.microsoft.com/office/drawing/2014/main" id="{5E5CA2BB-CCE7-4127-97CD-CAFF0557452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0" t="5774" r="5786" b="12060"/>
          <a:stretch/>
        </p:blipFill>
        <p:spPr bwMode="auto">
          <a:xfrm>
            <a:off x="751043" y="4017438"/>
            <a:ext cx="715252" cy="752098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TextBox 2">
            <a:extLst>
              <a:ext uri="{FF2B5EF4-FFF2-40B4-BE49-F238E27FC236}">
                <a16:creationId xmlns:a16="http://schemas.microsoft.com/office/drawing/2014/main" id="{17719BC6-61A9-9C4E-DA14-67C81CA051CA}"/>
              </a:ext>
            </a:extLst>
          </p:cNvPr>
          <p:cNvSpPr txBox="1"/>
          <p:nvPr/>
        </p:nvSpPr>
        <p:spPr>
          <a:xfrm>
            <a:off x="4605464" y="5067152"/>
            <a:ext cx="17466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1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 Teknolojisi</a:t>
            </a:r>
          </a:p>
          <a:p>
            <a:pPr>
              <a:defRPr/>
            </a:pPr>
            <a:r>
              <a:rPr lang="tr-TR" sz="11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EBM Teknolojisi </a:t>
            </a:r>
          </a:p>
        </p:txBody>
      </p:sp>
      <p:sp>
        <p:nvSpPr>
          <p:cNvPr id="63" name="TextBox 2">
            <a:extLst>
              <a:ext uri="{FF2B5EF4-FFF2-40B4-BE49-F238E27FC236}">
                <a16:creationId xmlns:a16="http://schemas.microsoft.com/office/drawing/2014/main" id="{17719BC6-61A9-9C4E-DA14-67C81CA051CA}"/>
              </a:ext>
            </a:extLst>
          </p:cNvPr>
          <p:cNvSpPr txBox="1"/>
          <p:nvPr/>
        </p:nvSpPr>
        <p:spPr>
          <a:xfrm>
            <a:off x="1146281" y="2819679"/>
            <a:ext cx="1875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1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SLM, EBM  Teknolojisi</a:t>
            </a:r>
          </a:p>
        </p:txBody>
      </p:sp>
      <p:pic>
        <p:nvPicPr>
          <p:cNvPr id="64" name="Picture 4">
            <a:extLst>
              <a:ext uri="{FF2B5EF4-FFF2-40B4-BE49-F238E27FC236}">
                <a16:creationId xmlns:a16="http://schemas.microsoft.com/office/drawing/2014/main" id="{D6738254-E63C-AD3C-4BDA-263B2B66BED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66430"/>
          <a:stretch/>
        </p:blipFill>
        <p:spPr>
          <a:xfrm>
            <a:off x="6953004" y="3775124"/>
            <a:ext cx="937136" cy="1543883"/>
          </a:xfrm>
          <a:prstGeom prst="rect">
            <a:avLst/>
          </a:prstGeom>
        </p:spPr>
      </p:pic>
      <p:sp>
        <p:nvSpPr>
          <p:cNvPr id="66" name="TextBox 2">
            <a:extLst>
              <a:ext uri="{FF2B5EF4-FFF2-40B4-BE49-F238E27FC236}">
                <a16:creationId xmlns:a16="http://schemas.microsoft.com/office/drawing/2014/main" id="{17719BC6-61A9-9C4E-DA14-67C81CA051CA}"/>
              </a:ext>
            </a:extLst>
          </p:cNvPr>
          <p:cNvSpPr txBox="1"/>
          <p:nvPr/>
        </p:nvSpPr>
        <p:spPr>
          <a:xfrm>
            <a:off x="8539464" y="5067152"/>
            <a:ext cx="14092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1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 Teknolojisi</a:t>
            </a:r>
          </a:p>
        </p:txBody>
      </p:sp>
      <p:sp>
        <p:nvSpPr>
          <p:cNvPr id="62" name="TextBox 2">
            <a:extLst>
              <a:ext uri="{FF2B5EF4-FFF2-40B4-BE49-F238E27FC236}">
                <a16:creationId xmlns:a16="http://schemas.microsoft.com/office/drawing/2014/main" id="{17719BC6-61A9-9C4E-DA14-67C81CA051CA}"/>
              </a:ext>
            </a:extLst>
          </p:cNvPr>
          <p:cNvSpPr txBox="1"/>
          <p:nvPr/>
        </p:nvSpPr>
        <p:spPr>
          <a:xfrm>
            <a:off x="981175" y="5208476"/>
            <a:ext cx="1830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1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SLM Teknolojisi</a:t>
            </a: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94666" y="1273826"/>
            <a:ext cx="998521" cy="1202822"/>
          </a:xfrm>
          <a:prstGeom prst="rect">
            <a:avLst/>
          </a:prstGeom>
        </p:spPr>
      </p:pic>
      <p:pic>
        <p:nvPicPr>
          <p:cNvPr id="61" name="Resim 6">
            <a:extLst>
              <a:ext uri="{FF2B5EF4-FFF2-40B4-BE49-F238E27FC236}">
                <a16:creationId xmlns:a16="http://schemas.microsoft.com/office/drawing/2014/main" id="{9F7D2DA9-64DD-4127-BDC2-C2D44BF773E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4"/>
          <a:stretch/>
        </p:blipFill>
        <p:spPr>
          <a:xfrm>
            <a:off x="3442604" y="3708754"/>
            <a:ext cx="958333" cy="1405824"/>
          </a:xfrm>
          <a:prstGeom prst="rect">
            <a:avLst/>
          </a:prstGeom>
        </p:spPr>
      </p:pic>
      <p:pic>
        <p:nvPicPr>
          <p:cNvPr id="70" name="Resim 1">
            <a:extLst>
              <a:ext uri="{FF2B5EF4-FFF2-40B4-BE49-F238E27FC236}">
                <a16:creationId xmlns:a16="http://schemas.microsoft.com/office/drawing/2014/main" id="{87A47D99-F7C9-4993-8AAB-C0206BDD6F6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8" r="10498"/>
          <a:stretch/>
        </p:blipFill>
        <p:spPr>
          <a:xfrm>
            <a:off x="4405101" y="3941741"/>
            <a:ext cx="765843" cy="88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02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Yuvarlatılmış Dikdörtgen 22"/>
          <p:cNvSpPr/>
          <p:nvPr/>
        </p:nvSpPr>
        <p:spPr>
          <a:xfrm>
            <a:off x="46500" y="3123730"/>
            <a:ext cx="3292680" cy="23794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tr-TR" sz="1158" b="1" dirty="0">
              <a:solidFill>
                <a:srgbClr val="44546A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Yuvarlatılmış Dikdörtgen 23"/>
          <p:cNvSpPr/>
          <p:nvPr/>
        </p:nvSpPr>
        <p:spPr>
          <a:xfrm>
            <a:off x="3432029" y="3125781"/>
            <a:ext cx="3292680" cy="23794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sz="1158" dirty="0"/>
          </a:p>
        </p:txBody>
      </p:sp>
      <p:sp>
        <p:nvSpPr>
          <p:cNvPr id="25" name="Yuvarlatılmış Dikdörtgen 24"/>
          <p:cNvSpPr/>
          <p:nvPr/>
        </p:nvSpPr>
        <p:spPr>
          <a:xfrm>
            <a:off x="3370265" y="690694"/>
            <a:ext cx="3292680" cy="23794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sz="1158"/>
          </a:p>
        </p:txBody>
      </p:sp>
      <p:sp>
        <p:nvSpPr>
          <p:cNvPr id="26" name="Yuvarlatılmış Dikdörtgen 25"/>
          <p:cNvSpPr/>
          <p:nvPr/>
        </p:nvSpPr>
        <p:spPr>
          <a:xfrm>
            <a:off x="6724709" y="1191348"/>
            <a:ext cx="3292680" cy="23794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sz="1158"/>
          </a:p>
        </p:txBody>
      </p:sp>
      <p:sp>
        <p:nvSpPr>
          <p:cNvPr id="17" name="Yuvarlatılmış Dikdörtgen 16"/>
          <p:cNvSpPr/>
          <p:nvPr/>
        </p:nvSpPr>
        <p:spPr>
          <a:xfrm>
            <a:off x="13264" y="674353"/>
            <a:ext cx="3292680" cy="23794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sz="1158"/>
          </a:p>
        </p:txBody>
      </p:sp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2108135" y="1958065"/>
            <a:ext cx="214213" cy="23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none" lIns="75605" tIns="37802" rIns="75605" bIns="37802" anchor="t" anchorCtr="0" upright="1">
            <a:noAutofit/>
          </a:bodyPr>
          <a:lstStyle/>
          <a:p>
            <a:pPr algn="ctr" defTabSz="756026">
              <a:spcBef>
                <a:spcPts val="248"/>
              </a:spcBef>
              <a:spcAft>
                <a:spcPts val="248"/>
              </a:spcAft>
              <a:buClrTx/>
              <a:defRPr/>
            </a:pPr>
            <a:r>
              <a:rPr lang="tr-TR" sz="909" b="1" kern="1200" dirty="0"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 </a:t>
            </a:r>
            <a:endParaRPr lang="tr-TR" sz="909" kern="1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F92D73D7-5189-18FC-44A0-0CF15C93EDAF}"/>
              </a:ext>
            </a:extLst>
          </p:cNvPr>
          <p:cNvSpPr txBox="1"/>
          <p:nvPr/>
        </p:nvSpPr>
        <p:spPr>
          <a:xfrm>
            <a:off x="103253" y="2583430"/>
            <a:ext cx="838041" cy="346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54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THS 4</a:t>
            </a:r>
            <a:endParaRPr lang="tr-TR" sz="1654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58F5A922-3D83-B4CB-50F5-7145E4022B5E}"/>
              </a:ext>
            </a:extLst>
          </p:cNvPr>
          <p:cNvSpPr txBox="1"/>
          <p:nvPr/>
        </p:nvSpPr>
        <p:spPr>
          <a:xfrm>
            <a:off x="1160602" y="1612304"/>
            <a:ext cx="2125340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tr-TR" sz="1075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Konsept Geliştirme:  Tasarım ve üretim gerçekleştirildi. </a:t>
            </a: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80421BBA-3441-0BB4-789D-479FBB8DC7FF}"/>
              </a:ext>
            </a:extLst>
          </p:cNvPr>
          <p:cNvSpPr txBox="1"/>
          <p:nvPr/>
        </p:nvSpPr>
        <p:spPr>
          <a:xfrm>
            <a:off x="1189858" y="846624"/>
            <a:ext cx="2093429" cy="245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26">
              <a:buClrTx/>
              <a:defRPr/>
            </a:pPr>
            <a:r>
              <a:rPr lang="tr-TR" sz="1000" b="1" kern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P7</a:t>
            </a:r>
            <a:r>
              <a:rPr lang="en-US" sz="1000" b="1" kern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sz="1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Uçuş Kritik Parça Eİ Üretim</a:t>
            </a: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80421BBA-3441-0BB4-789D-479FBB8DC7FF}"/>
              </a:ext>
            </a:extLst>
          </p:cNvPr>
          <p:cNvSpPr txBox="1"/>
          <p:nvPr/>
        </p:nvSpPr>
        <p:spPr>
          <a:xfrm>
            <a:off x="4524200" y="826267"/>
            <a:ext cx="20149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26">
              <a:buClrTx/>
              <a:defRPr/>
            </a:pPr>
            <a:r>
              <a:rPr lang="tr-TR" sz="1000" b="1" kern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P8</a:t>
            </a:r>
            <a:r>
              <a:rPr lang="en-US" sz="1000" b="1" kern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sz="1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Uydu sistem Eİ Üretim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58F5A922-3D83-B4CB-50F5-7145E4022B5E}"/>
              </a:ext>
            </a:extLst>
          </p:cNvPr>
          <p:cNvSpPr txBox="1"/>
          <p:nvPr/>
        </p:nvSpPr>
        <p:spPr>
          <a:xfrm>
            <a:off x="5044728" y="1512773"/>
            <a:ext cx="1546647" cy="639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756026" fontAlgn="ctr">
              <a:buClrTx/>
              <a:defRPr/>
            </a:pPr>
            <a:r>
              <a:rPr lang="tr-TR" sz="1158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Yapısal tasarım </a:t>
            </a:r>
            <a:r>
              <a:rPr lang="en-US" sz="1158" b="1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elde</a:t>
            </a:r>
            <a:r>
              <a:rPr lang="en-US" sz="1158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158" b="1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edildi</a:t>
            </a:r>
            <a:r>
              <a:rPr lang="tr-TR" sz="1158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üretim gerçekleştirildi. 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F92D73D7-5189-18FC-44A0-0CF15C93EDAF}"/>
              </a:ext>
            </a:extLst>
          </p:cNvPr>
          <p:cNvSpPr txBox="1"/>
          <p:nvPr/>
        </p:nvSpPr>
        <p:spPr>
          <a:xfrm>
            <a:off x="3392641" y="2534280"/>
            <a:ext cx="1375585" cy="346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54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THS </a:t>
            </a:r>
            <a:r>
              <a:rPr lang="tr-TR" sz="1654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r-TR" sz="1654" dirty="0"/>
          </a:p>
        </p:txBody>
      </p:sp>
      <p:sp>
        <p:nvSpPr>
          <p:cNvPr id="28" name="TextBox 12">
            <a:extLst>
              <a:ext uri="{FF2B5EF4-FFF2-40B4-BE49-F238E27FC236}">
                <a16:creationId xmlns:a16="http://schemas.microsoft.com/office/drawing/2014/main" id="{A2087DAB-B12C-692A-B7A0-D46AD1E60AFC}"/>
              </a:ext>
            </a:extLst>
          </p:cNvPr>
          <p:cNvSpPr txBox="1"/>
          <p:nvPr/>
        </p:nvSpPr>
        <p:spPr>
          <a:xfrm>
            <a:off x="7934418" y="1305944"/>
            <a:ext cx="211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1000" dirty="0">
                <a:solidFill>
                  <a:srgbClr val="0000FF"/>
                </a:solidFill>
              </a:rPr>
              <a:t>P9</a:t>
            </a:r>
            <a:r>
              <a:rPr lang="en-US" sz="1000" dirty="0">
                <a:solidFill>
                  <a:srgbClr val="0000FF"/>
                </a:solidFill>
              </a:rPr>
              <a:t>: </a:t>
            </a:r>
            <a:r>
              <a:rPr lang="tr-TR" sz="1000" dirty="0">
                <a:solidFill>
                  <a:srgbClr val="0000FF"/>
                </a:solidFill>
              </a:rPr>
              <a:t>Titanyum Geri Dönüşüm</a:t>
            </a:r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633B138C-A032-052E-F144-F88CD00A6A21}"/>
              </a:ext>
            </a:extLst>
          </p:cNvPr>
          <p:cNvSpPr txBox="1"/>
          <p:nvPr/>
        </p:nvSpPr>
        <p:spPr>
          <a:xfrm>
            <a:off x="7883180" y="1906723"/>
            <a:ext cx="2173447" cy="448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158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Yenilikçi kompozisyonların oluşumu tamamlandı. </a:t>
            </a:r>
          </a:p>
        </p:txBody>
      </p:sp>
      <p:sp>
        <p:nvSpPr>
          <p:cNvPr id="34" name="TextBox 2">
            <a:extLst>
              <a:ext uri="{FF2B5EF4-FFF2-40B4-BE49-F238E27FC236}">
                <a16:creationId xmlns:a16="http://schemas.microsoft.com/office/drawing/2014/main" id="{17719BC6-61A9-9C4E-DA14-67C81CA051CA}"/>
              </a:ext>
            </a:extLst>
          </p:cNvPr>
          <p:cNvSpPr txBox="1"/>
          <p:nvPr/>
        </p:nvSpPr>
        <p:spPr>
          <a:xfrm>
            <a:off x="7780578" y="3209213"/>
            <a:ext cx="17769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26">
              <a:buClrTx/>
              <a:defRPr/>
            </a:pPr>
            <a:r>
              <a:rPr lang="tr-TR" sz="11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Malzeme Geliştirilmesi </a:t>
            </a:r>
          </a:p>
        </p:txBody>
      </p:sp>
      <p:sp>
        <p:nvSpPr>
          <p:cNvPr id="35" name="Metin kutusu 34">
            <a:extLst>
              <a:ext uri="{FF2B5EF4-FFF2-40B4-BE49-F238E27FC236}">
                <a16:creationId xmlns:a16="http://schemas.microsoft.com/office/drawing/2014/main" id="{F92D73D7-5189-18FC-44A0-0CF15C93EDAF}"/>
              </a:ext>
            </a:extLst>
          </p:cNvPr>
          <p:cNvSpPr txBox="1"/>
          <p:nvPr/>
        </p:nvSpPr>
        <p:spPr>
          <a:xfrm>
            <a:off x="6901424" y="3183960"/>
            <a:ext cx="1375585" cy="346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54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THS </a:t>
            </a:r>
            <a:r>
              <a:rPr lang="tr-TR" sz="1654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r-TR" sz="1654" dirty="0"/>
          </a:p>
        </p:txBody>
      </p:sp>
      <p:sp>
        <p:nvSpPr>
          <p:cNvPr id="37" name="TextBox 12">
            <a:extLst>
              <a:ext uri="{FF2B5EF4-FFF2-40B4-BE49-F238E27FC236}">
                <a16:creationId xmlns:a16="http://schemas.microsoft.com/office/drawing/2014/main" id="{1CE1A72D-A149-99D8-BB19-040C09BDEC8C}"/>
              </a:ext>
            </a:extLst>
          </p:cNvPr>
          <p:cNvSpPr txBox="1"/>
          <p:nvPr/>
        </p:nvSpPr>
        <p:spPr>
          <a:xfrm>
            <a:off x="990809" y="3341028"/>
            <a:ext cx="2313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756026">
              <a:buClrTx/>
              <a:defRPr/>
            </a:pPr>
            <a:r>
              <a:rPr lang="tr-TR" sz="1000" b="1" kern="1200" dirty="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P10</a:t>
            </a:r>
            <a:r>
              <a:rPr lang="en-US" sz="1000" b="1" kern="1200" dirty="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tr-TR" sz="1000" b="1" kern="1200" dirty="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Seramik eklemeli imalat teknolojisi kazanımı</a:t>
            </a:r>
          </a:p>
        </p:txBody>
      </p:sp>
      <p:sp>
        <p:nvSpPr>
          <p:cNvPr id="38" name="Metin kutusu 37">
            <a:extLst>
              <a:ext uri="{FF2B5EF4-FFF2-40B4-BE49-F238E27FC236}">
                <a16:creationId xmlns:a16="http://schemas.microsoft.com/office/drawing/2014/main" id="{7BE34266-1343-30F0-01BA-23EDB6FCBCD0}"/>
              </a:ext>
            </a:extLst>
          </p:cNvPr>
          <p:cNvSpPr txBox="1"/>
          <p:nvPr/>
        </p:nvSpPr>
        <p:spPr>
          <a:xfrm>
            <a:off x="1112544" y="4015613"/>
            <a:ext cx="2191754" cy="588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1075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Seramik eklemeli imalat ile seramik maça üretim teknolojisi kazanımı sağlandı.</a:t>
            </a:r>
          </a:p>
        </p:txBody>
      </p:sp>
      <p:sp>
        <p:nvSpPr>
          <p:cNvPr id="40" name="Metin kutusu 39">
            <a:extLst>
              <a:ext uri="{FF2B5EF4-FFF2-40B4-BE49-F238E27FC236}">
                <a16:creationId xmlns:a16="http://schemas.microsoft.com/office/drawing/2014/main" id="{153AB606-4901-4391-6E8F-594B006256AB}"/>
              </a:ext>
            </a:extLst>
          </p:cNvPr>
          <p:cNvSpPr txBox="1"/>
          <p:nvPr/>
        </p:nvSpPr>
        <p:spPr>
          <a:xfrm>
            <a:off x="135922" y="4989157"/>
            <a:ext cx="1375585" cy="346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54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THS </a:t>
            </a:r>
            <a:r>
              <a:rPr lang="tr-TR" sz="1654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r-TR" sz="1654" dirty="0"/>
          </a:p>
        </p:txBody>
      </p:sp>
      <p:sp>
        <p:nvSpPr>
          <p:cNvPr id="43" name="TextBox 12">
            <a:extLst>
              <a:ext uri="{FF2B5EF4-FFF2-40B4-BE49-F238E27FC236}">
                <a16:creationId xmlns:a16="http://schemas.microsoft.com/office/drawing/2014/main" id="{D2D8065A-972F-166D-92E5-0A72B602F362}"/>
              </a:ext>
            </a:extLst>
          </p:cNvPr>
          <p:cNvSpPr txBox="1"/>
          <p:nvPr/>
        </p:nvSpPr>
        <p:spPr>
          <a:xfrm>
            <a:off x="4614979" y="3299045"/>
            <a:ext cx="1786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26">
              <a:buClrTx/>
              <a:defRPr/>
            </a:pPr>
            <a:r>
              <a:rPr lang="tr-TR" sz="1000" b="1" kern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P11</a:t>
            </a:r>
            <a:r>
              <a:rPr lang="en-US" sz="1000" b="1" kern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sz="1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Inconel</a:t>
            </a:r>
            <a:r>
              <a:rPr lang="tr-TR" sz="1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738LC,  AISI 321 </a:t>
            </a:r>
            <a:r>
              <a:rPr lang="tr-TR" sz="1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ingot</a:t>
            </a:r>
            <a:r>
              <a:rPr lang="tr-TR" sz="1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üretimi</a:t>
            </a:r>
          </a:p>
        </p:txBody>
      </p:sp>
      <p:sp>
        <p:nvSpPr>
          <p:cNvPr id="45" name="Metin kutusu 44">
            <a:extLst>
              <a:ext uri="{FF2B5EF4-FFF2-40B4-BE49-F238E27FC236}">
                <a16:creationId xmlns:a16="http://schemas.microsoft.com/office/drawing/2014/main" id="{30EA5C21-11CD-CD14-44C0-4D04DF043388}"/>
              </a:ext>
            </a:extLst>
          </p:cNvPr>
          <p:cNvSpPr txBox="1"/>
          <p:nvPr/>
        </p:nvSpPr>
        <p:spPr>
          <a:xfrm>
            <a:off x="5119456" y="4022344"/>
            <a:ext cx="1543490" cy="448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158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Yerli İngot üretimi </a:t>
            </a:r>
            <a:r>
              <a:rPr lang="en-US" sz="1158" b="1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başarıldı</a:t>
            </a:r>
            <a:r>
              <a:rPr lang="en-US" sz="1158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8" name="Metin kutusu 47">
            <a:extLst>
              <a:ext uri="{FF2B5EF4-FFF2-40B4-BE49-F238E27FC236}">
                <a16:creationId xmlns:a16="http://schemas.microsoft.com/office/drawing/2014/main" id="{12DC2322-2B99-67BB-1FDC-A347D3EABC22}"/>
              </a:ext>
            </a:extLst>
          </p:cNvPr>
          <p:cNvSpPr txBox="1"/>
          <p:nvPr/>
        </p:nvSpPr>
        <p:spPr>
          <a:xfrm>
            <a:off x="3702784" y="5077824"/>
            <a:ext cx="1375585" cy="346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54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THS 6</a:t>
            </a:r>
            <a:endParaRPr lang="tr-TR" sz="1654" dirty="0"/>
          </a:p>
        </p:txBody>
      </p:sp>
      <p:sp>
        <p:nvSpPr>
          <p:cNvPr id="55" name="object 15"/>
          <p:cNvSpPr/>
          <p:nvPr/>
        </p:nvSpPr>
        <p:spPr>
          <a:xfrm>
            <a:off x="135922" y="853537"/>
            <a:ext cx="1053936" cy="5114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15"/>
          <p:cNvSpPr/>
          <p:nvPr/>
        </p:nvSpPr>
        <p:spPr>
          <a:xfrm>
            <a:off x="3499065" y="787056"/>
            <a:ext cx="1053936" cy="5114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10"/>
          <p:cNvSpPr/>
          <p:nvPr/>
        </p:nvSpPr>
        <p:spPr>
          <a:xfrm>
            <a:off x="233266" y="3275910"/>
            <a:ext cx="708028" cy="2949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15"/>
          <p:cNvSpPr/>
          <p:nvPr/>
        </p:nvSpPr>
        <p:spPr>
          <a:xfrm>
            <a:off x="6829244" y="1306448"/>
            <a:ext cx="1053936" cy="5114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8"/>
          <p:cNvSpPr/>
          <p:nvPr/>
        </p:nvSpPr>
        <p:spPr>
          <a:xfrm>
            <a:off x="3587803" y="3244782"/>
            <a:ext cx="762038" cy="6758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7" name="Resim 7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83"/>
          <a:stretch/>
        </p:blipFill>
        <p:spPr>
          <a:xfrm>
            <a:off x="3541197" y="4047622"/>
            <a:ext cx="808643" cy="949673"/>
          </a:xfrm>
          <a:prstGeom prst="rect">
            <a:avLst/>
          </a:prstGeom>
        </p:spPr>
      </p:pic>
      <p:pic>
        <p:nvPicPr>
          <p:cNvPr id="78" name="Picture 5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1" r="21185"/>
          <a:stretch/>
        </p:blipFill>
        <p:spPr>
          <a:xfrm rot="5400000">
            <a:off x="315703" y="3639040"/>
            <a:ext cx="616275" cy="866638"/>
          </a:xfrm>
          <a:prstGeom prst="rect">
            <a:avLst/>
          </a:prstGeom>
        </p:spPr>
      </p:pic>
      <p:pic>
        <p:nvPicPr>
          <p:cNvPr id="79" name="Picture 8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35" y="4376202"/>
            <a:ext cx="885325" cy="463926"/>
          </a:xfrm>
          <a:prstGeom prst="rect">
            <a:avLst/>
          </a:prstGeom>
        </p:spPr>
      </p:pic>
      <p:sp>
        <p:nvSpPr>
          <p:cNvPr id="80" name="TextBox 2">
            <a:extLst>
              <a:ext uri="{FF2B5EF4-FFF2-40B4-BE49-F238E27FC236}">
                <a16:creationId xmlns:a16="http://schemas.microsoft.com/office/drawing/2014/main" id="{17719BC6-61A9-9C4E-DA14-67C81CA051CA}"/>
              </a:ext>
            </a:extLst>
          </p:cNvPr>
          <p:cNvSpPr txBox="1"/>
          <p:nvPr/>
        </p:nvSpPr>
        <p:spPr>
          <a:xfrm>
            <a:off x="1070495" y="4972798"/>
            <a:ext cx="20927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1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Seramik eklemeli imalat ile maça üretimi</a:t>
            </a:r>
          </a:p>
        </p:txBody>
      </p:sp>
      <p:pic>
        <p:nvPicPr>
          <p:cNvPr id="81" name="Picture 3">
            <a:extLst>
              <a:ext uri="{FF2B5EF4-FFF2-40B4-BE49-F238E27FC236}">
                <a16:creationId xmlns:a16="http://schemas.microsoft.com/office/drawing/2014/main" id="{19527233-6B8F-4762-ABDA-6F3B1E3719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8582" y="3834508"/>
            <a:ext cx="565490" cy="1138290"/>
          </a:xfrm>
          <a:prstGeom prst="rect">
            <a:avLst/>
          </a:prstGeom>
        </p:spPr>
      </p:pic>
      <p:pic>
        <p:nvPicPr>
          <p:cNvPr id="82" name="Resim 8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47292" y="1879562"/>
            <a:ext cx="769220" cy="648400"/>
          </a:xfrm>
          <a:prstGeom prst="rect">
            <a:avLst/>
          </a:prstGeom>
        </p:spPr>
      </p:pic>
      <p:pic>
        <p:nvPicPr>
          <p:cNvPr id="83" name="Resim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98359" y="2484827"/>
            <a:ext cx="743415" cy="705868"/>
          </a:xfrm>
          <a:prstGeom prst="rect">
            <a:avLst/>
          </a:prstGeom>
        </p:spPr>
      </p:pic>
      <p:pic>
        <p:nvPicPr>
          <p:cNvPr id="84" name="Resim 8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47158" y="2484827"/>
            <a:ext cx="666840" cy="633498"/>
          </a:xfrm>
          <a:prstGeom prst="rect">
            <a:avLst/>
          </a:prstGeom>
        </p:spPr>
      </p:pic>
      <p:pic>
        <p:nvPicPr>
          <p:cNvPr id="85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C8116CC0-7EF6-1249-8D8B-2B09457F1883}"/>
              </a:ext>
            </a:extLst>
          </p:cNvPr>
          <p:cNvPicPr/>
          <p:nvPr/>
        </p:nvPicPr>
        <p:blipFill rotWithShape="1">
          <a:blip r:embed="rId12"/>
          <a:srcRect r="28787"/>
          <a:stretch/>
        </p:blipFill>
        <p:spPr>
          <a:xfrm>
            <a:off x="3438822" y="1512773"/>
            <a:ext cx="1472572" cy="803636"/>
          </a:xfrm>
          <a:prstGeom prst="rect">
            <a:avLst/>
          </a:prstGeom>
        </p:spPr>
      </p:pic>
      <p:sp>
        <p:nvSpPr>
          <p:cNvPr id="86" name="TextBox 2">
            <a:extLst>
              <a:ext uri="{FF2B5EF4-FFF2-40B4-BE49-F238E27FC236}">
                <a16:creationId xmlns:a16="http://schemas.microsoft.com/office/drawing/2014/main" id="{17719BC6-61A9-9C4E-DA14-67C81CA051CA}"/>
              </a:ext>
            </a:extLst>
          </p:cNvPr>
          <p:cNvSpPr txBox="1"/>
          <p:nvPr/>
        </p:nvSpPr>
        <p:spPr>
          <a:xfrm>
            <a:off x="4614979" y="5039345"/>
            <a:ext cx="19241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1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Hammadde </a:t>
            </a:r>
            <a:r>
              <a:rPr lang="tr-TR" sz="1100" b="1" dirty="0" err="1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İngot</a:t>
            </a:r>
            <a:r>
              <a:rPr lang="tr-TR" sz="11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Toz Üretim  Teknolojisi</a:t>
            </a:r>
          </a:p>
        </p:txBody>
      </p:sp>
      <p:sp>
        <p:nvSpPr>
          <p:cNvPr id="87" name="TextBox 2">
            <a:extLst>
              <a:ext uri="{FF2B5EF4-FFF2-40B4-BE49-F238E27FC236}">
                <a16:creationId xmlns:a16="http://schemas.microsoft.com/office/drawing/2014/main" id="{17719BC6-61A9-9C4E-DA14-67C81CA051CA}"/>
              </a:ext>
            </a:extLst>
          </p:cNvPr>
          <p:cNvSpPr txBox="1"/>
          <p:nvPr/>
        </p:nvSpPr>
        <p:spPr>
          <a:xfrm>
            <a:off x="4233975" y="2513794"/>
            <a:ext cx="20601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1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Uydu Sistem Parça Tasarım Geliştirilmesi </a:t>
            </a:r>
          </a:p>
        </p:txBody>
      </p:sp>
      <p:pic>
        <p:nvPicPr>
          <p:cNvPr id="88" name="Picture 9">
            <a:extLst>
              <a:ext uri="{FF2B5EF4-FFF2-40B4-BE49-F238E27FC236}">
                <a16:creationId xmlns:a16="http://schemas.microsoft.com/office/drawing/2014/main" id="{80279708-5739-4476-A7F6-0067D7F837D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233" t="9936"/>
          <a:stretch/>
        </p:blipFill>
        <p:spPr>
          <a:xfrm>
            <a:off x="46500" y="1269330"/>
            <a:ext cx="1211915" cy="702608"/>
          </a:xfrm>
          <a:prstGeom prst="rect">
            <a:avLst/>
          </a:prstGeom>
        </p:spPr>
      </p:pic>
      <p:pic>
        <p:nvPicPr>
          <p:cNvPr id="89" name="Picture 14">
            <a:extLst>
              <a:ext uri="{FF2B5EF4-FFF2-40B4-BE49-F238E27FC236}">
                <a16:creationId xmlns:a16="http://schemas.microsoft.com/office/drawing/2014/main" id="{4BEA3011-6971-4DAA-806D-43068DC22CFD}"/>
              </a:ext>
            </a:extLst>
          </p:cNvPr>
          <p:cNvPicPr/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8" t="3529" r="35886" b="7246"/>
          <a:stretch/>
        </p:blipFill>
        <p:spPr bwMode="auto">
          <a:xfrm rot="5400000">
            <a:off x="365336" y="1850779"/>
            <a:ext cx="570148" cy="8832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0" name="TextBox 2">
            <a:extLst>
              <a:ext uri="{FF2B5EF4-FFF2-40B4-BE49-F238E27FC236}">
                <a16:creationId xmlns:a16="http://schemas.microsoft.com/office/drawing/2014/main" id="{17719BC6-61A9-9C4E-DA14-67C81CA051CA}"/>
              </a:ext>
            </a:extLst>
          </p:cNvPr>
          <p:cNvSpPr txBox="1"/>
          <p:nvPr/>
        </p:nvSpPr>
        <p:spPr>
          <a:xfrm>
            <a:off x="1071910" y="2586049"/>
            <a:ext cx="19519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1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Uçuş Kritik Parça Tasarım Geliştirilmesi </a:t>
            </a:r>
          </a:p>
        </p:txBody>
      </p:sp>
      <p:sp>
        <p:nvSpPr>
          <p:cNvPr id="46" name="TextBox 1">
            <a:extLst>
              <a:ext uri="{FF2B5EF4-FFF2-40B4-BE49-F238E27FC236}">
                <a16:creationId xmlns:a16="http://schemas.microsoft.com/office/drawing/2014/main" id="{73D3CBD9-BF4E-48E3-37F7-E7AEE5696177}"/>
              </a:ext>
            </a:extLst>
          </p:cNvPr>
          <p:cNvSpPr txBox="1"/>
          <p:nvPr/>
        </p:nvSpPr>
        <p:spPr>
          <a:xfrm>
            <a:off x="159114" y="152192"/>
            <a:ext cx="7659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26">
              <a:buClrTx/>
              <a:defRPr/>
            </a:pPr>
            <a:r>
              <a:rPr lang="tr-TR" sz="1600" b="1" kern="1200" dirty="0">
                <a:solidFill>
                  <a:srgbClr val="C00000"/>
                </a:solidFill>
                <a:latin typeface="+mj-lt"/>
                <a:ea typeface="+mn-ea"/>
                <a:cs typeface="Calibri" panose="020F0502020204030204" pitchFamily="34" charset="0"/>
              </a:rPr>
              <a:t>3B-YİP Platformu </a:t>
            </a:r>
            <a:r>
              <a:rPr lang="en-US" sz="1600" b="1" kern="1200" dirty="0" err="1">
                <a:solidFill>
                  <a:srgbClr val="C00000"/>
                </a:solidFill>
                <a:latin typeface="+mj-lt"/>
                <a:ea typeface="+mn-ea"/>
                <a:cs typeface="Calibri" panose="020F0502020204030204" pitchFamily="34" charset="0"/>
              </a:rPr>
              <a:t>Teknoloji</a:t>
            </a:r>
            <a:r>
              <a:rPr lang="en-US" sz="1600" b="1" kern="1200" dirty="0">
                <a:solidFill>
                  <a:srgbClr val="C00000"/>
                </a:solidFill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lang="en-US" sz="1600" b="1" kern="1200" dirty="0" err="1">
                <a:solidFill>
                  <a:srgbClr val="C00000"/>
                </a:solidFill>
                <a:latin typeface="+mj-lt"/>
                <a:ea typeface="+mn-ea"/>
                <a:cs typeface="Calibri" panose="020F0502020204030204" pitchFamily="34" charset="0"/>
              </a:rPr>
              <a:t>Kazanımlarımızdan</a:t>
            </a:r>
            <a:r>
              <a:rPr lang="en-US" sz="1600" b="1" kern="1200" dirty="0">
                <a:solidFill>
                  <a:srgbClr val="C00000"/>
                </a:solidFill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lang="en-US" sz="1600" b="1" kern="1200" dirty="0" err="1">
                <a:solidFill>
                  <a:srgbClr val="C00000"/>
                </a:solidFill>
                <a:latin typeface="+mj-lt"/>
                <a:ea typeface="+mn-ea"/>
                <a:cs typeface="Calibri" panose="020F0502020204030204" pitchFamily="34" charset="0"/>
              </a:rPr>
              <a:t>Örnekler</a:t>
            </a:r>
            <a:endParaRPr lang="tr-TR" sz="1600" b="1" kern="1200" dirty="0">
              <a:solidFill>
                <a:srgbClr val="C00000"/>
              </a:solidFill>
              <a:latin typeface="+mj-lt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845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048" y="223882"/>
            <a:ext cx="3876502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tr-TR" sz="1600" dirty="0">
                <a:latin typeface="+mn-lt"/>
              </a:rPr>
              <a:t> 3B-YİP Platformu</a:t>
            </a:r>
            <a:r>
              <a:rPr lang="en-US" sz="1600" dirty="0">
                <a:latin typeface="+mn-lt"/>
              </a:rPr>
              <a:t> FSMH </a:t>
            </a:r>
            <a:r>
              <a:rPr lang="en-US" sz="1600" dirty="0" err="1">
                <a:latin typeface="+mn-lt"/>
              </a:rPr>
              <a:t>Portföyü</a:t>
            </a:r>
            <a:endParaRPr lang="tr-TR" sz="1600" dirty="0">
              <a:latin typeface="+mn-lt"/>
            </a:endParaRPr>
          </a:p>
        </p:txBody>
      </p:sp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id="{1EA26C3A-0AFB-4CA1-E4C7-B96837F0D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611016"/>
              </p:ext>
            </p:extLst>
          </p:nvPr>
        </p:nvGraphicFramePr>
        <p:xfrm>
          <a:off x="416648" y="1282436"/>
          <a:ext cx="8633973" cy="385731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46544">
                  <a:extLst>
                    <a:ext uri="{9D8B030D-6E8A-4147-A177-3AD203B41FA5}">
                      <a16:colId xmlns:a16="http://schemas.microsoft.com/office/drawing/2014/main" val="2360890091"/>
                    </a:ext>
                  </a:extLst>
                </a:gridCol>
                <a:gridCol w="4573608">
                  <a:extLst>
                    <a:ext uri="{9D8B030D-6E8A-4147-A177-3AD203B41FA5}">
                      <a16:colId xmlns:a16="http://schemas.microsoft.com/office/drawing/2014/main" val="3007077066"/>
                    </a:ext>
                  </a:extLst>
                </a:gridCol>
                <a:gridCol w="783123">
                  <a:extLst>
                    <a:ext uri="{9D8B030D-6E8A-4147-A177-3AD203B41FA5}">
                      <a16:colId xmlns:a16="http://schemas.microsoft.com/office/drawing/2014/main" val="2844842437"/>
                    </a:ext>
                  </a:extLst>
                </a:gridCol>
                <a:gridCol w="887448">
                  <a:extLst>
                    <a:ext uri="{9D8B030D-6E8A-4147-A177-3AD203B41FA5}">
                      <a16:colId xmlns:a16="http://schemas.microsoft.com/office/drawing/2014/main" val="3815368927"/>
                    </a:ext>
                  </a:extLst>
                </a:gridCol>
                <a:gridCol w="1843250">
                  <a:extLst>
                    <a:ext uri="{9D8B030D-6E8A-4147-A177-3AD203B41FA5}">
                      <a16:colId xmlns:a16="http://schemas.microsoft.com/office/drawing/2014/main" val="2780085486"/>
                    </a:ext>
                  </a:extLst>
                </a:gridCol>
              </a:tblGrid>
              <a:tr h="45340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50" b="1" u="none" strike="noStrike" dirty="0">
                          <a:effectLst/>
                        </a:rPr>
                        <a:t>No </a:t>
                      </a:r>
                      <a:endParaRPr lang="tr-TR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20" marR="2120" marT="21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50" b="1" u="none" strike="noStrike" dirty="0">
                          <a:effectLst/>
                        </a:rPr>
                        <a:t>Buluş</a:t>
                      </a:r>
                      <a:endParaRPr lang="tr-TR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20" marR="2120" marT="21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50" b="1" u="none" strike="noStrike" dirty="0">
                          <a:effectLst/>
                        </a:rPr>
                        <a:t>Kurum &amp; Paydaş</a:t>
                      </a:r>
                      <a:endParaRPr lang="tr-TR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20" marR="2120" marT="21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50" b="1" u="none" strike="noStrike" dirty="0">
                          <a:effectLst/>
                        </a:rPr>
                        <a:t>Proje</a:t>
                      </a:r>
                      <a:endParaRPr lang="tr-TR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20" marR="2120" marT="21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50" u="none" strike="noStrike" dirty="0">
                          <a:effectLst/>
                        </a:rPr>
                        <a:t>Ülkeler</a:t>
                      </a:r>
                      <a:endParaRPr lang="tr-TR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20" marR="2120" marT="2120" marB="0" anchor="ctr"/>
                </a:tc>
                <a:extLst>
                  <a:ext uri="{0D108BD9-81ED-4DB2-BD59-A6C34878D82A}">
                    <a16:rowId xmlns:a16="http://schemas.microsoft.com/office/drawing/2014/main" val="3824930539"/>
                  </a:ext>
                </a:extLst>
              </a:tr>
              <a:tr h="48430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 dirty="0">
                          <a:effectLst/>
                          <a:latin typeface="+mn-lt"/>
                        </a:rPr>
                        <a:t>1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20" marR="2120" marT="2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u="none" strike="noStrike" dirty="0">
                          <a:effectLst/>
                          <a:latin typeface="+mn-lt"/>
                        </a:rPr>
                        <a:t>  T</a:t>
                      </a:r>
                      <a:r>
                        <a:rPr lang="pl-PL" sz="900" u="none" strike="noStrike" dirty="0">
                          <a:effectLst/>
                          <a:latin typeface="+mn-lt"/>
                        </a:rPr>
                        <a:t>oz yataklı eklemeli imalat sistemi</a:t>
                      </a:r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20" marR="2120" marT="21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APYÖK- TUSAŞ</a:t>
                      </a:r>
                    </a:p>
                  </a:txBody>
                  <a:tcPr marL="2120" marR="2120" marT="21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u="none" strike="noStrike" dirty="0">
                          <a:effectLst/>
                          <a:latin typeface="+mn-lt"/>
                        </a:rPr>
                        <a:t>P7</a:t>
                      </a:r>
                      <a:r>
                        <a:rPr lang="tr-TR" sz="900" u="none" strike="noStrike" baseline="0" dirty="0">
                          <a:effectLst/>
                          <a:latin typeface="+mn-lt"/>
                        </a:rPr>
                        <a:t> , P8</a:t>
                      </a:r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20" marR="2120" marT="2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u="none" strike="noStrike" dirty="0">
                          <a:effectLst/>
                          <a:latin typeface="+mn-lt"/>
                        </a:rPr>
                        <a:t> Türk Patent, 2023</a:t>
                      </a:r>
                      <a:r>
                        <a:rPr lang="tr-TR" sz="900" u="none" strike="noStrike" baseline="0" dirty="0">
                          <a:effectLst/>
                          <a:latin typeface="+mn-lt"/>
                        </a:rPr>
                        <a:t> </a:t>
                      </a:r>
                      <a:endParaRPr lang="tr-TR" sz="900" u="none" strike="noStrike" dirty="0">
                        <a:effectLst/>
                        <a:latin typeface="+mn-lt"/>
                      </a:endParaRPr>
                    </a:p>
                    <a:p>
                      <a:pPr algn="l" fontAlgn="ctr"/>
                      <a:r>
                        <a:rPr lang="tr-TR" sz="900" u="none" strike="noStrike" dirty="0">
                          <a:effectLst/>
                          <a:latin typeface="+mn-lt"/>
                        </a:rPr>
                        <a:t> Başvuru No: 2023/007508</a:t>
                      </a:r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20" marR="2120" marT="2120" marB="0" anchor="ctr"/>
                </a:tc>
                <a:extLst>
                  <a:ext uri="{0D108BD9-81ED-4DB2-BD59-A6C34878D82A}">
                    <a16:rowId xmlns:a16="http://schemas.microsoft.com/office/drawing/2014/main" val="665652406"/>
                  </a:ext>
                </a:extLst>
              </a:tr>
              <a:tr h="403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2120" marR="2120" marT="212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Makale:</a:t>
                      </a:r>
                      <a:r>
                        <a:rPr lang="tr-TR" sz="9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Effect</a:t>
                      </a:r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of</a:t>
                      </a:r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Process Parameters on Selective Laser Melting of Ti6A14V-ELI Alloy and Parameter</a:t>
                      </a:r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Optimization via Response Surface Method</a:t>
                      </a:r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tr-TR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</a:t>
                      </a:r>
                      <a:r>
                        <a:rPr lang="en-US" sz="9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aterials</a:t>
                      </a:r>
                      <a:r>
                        <a:rPr lang="en-US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Science and Engineering A</a:t>
                      </a:r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</a:t>
                      </a:r>
                      <a:r>
                        <a:rPr lang="tr-TR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Kabul edildi. </a:t>
                      </a:r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20" marR="2120" marT="21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ETÜ, TEI</a:t>
                      </a:r>
                    </a:p>
                  </a:txBody>
                  <a:tcPr marL="2120" marR="2120" marT="21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P4</a:t>
                      </a:r>
                    </a:p>
                  </a:txBody>
                  <a:tcPr marL="2120" marR="2120" marT="212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20" marR="2120" marT="2120" marB="0" anchor="ctr"/>
                </a:tc>
                <a:extLst>
                  <a:ext uri="{0D108BD9-81ED-4DB2-BD59-A6C34878D82A}">
                    <a16:rowId xmlns:a16="http://schemas.microsoft.com/office/drawing/2014/main" val="1588417996"/>
                  </a:ext>
                </a:extLst>
              </a:tr>
              <a:tr h="4968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20" marR="2120" marT="2120" marB="0" anchor="ctr"/>
                </a:tc>
                <a:tc>
                  <a:txBody>
                    <a:bodyPr/>
                    <a:lstStyle/>
                    <a:p>
                      <a:r>
                        <a:rPr lang="tr-TR" sz="900" b="1" i="0" u="none" strike="noStrike" cap="none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Makale</a:t>
                      </a:r>
                      <a:r>
                        <a:rPr lang="tr-TR" sz="900" b="0" i="0" u="none" strike="noStrike" cap="none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: </a:t>
                      </a:r>
                      <a:r>
                        <a:rPr lang="en-US" sz="900" b="0" i="0" u="none" strike="noStrike" cap="none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900" b="0" i="0" u="none" strike="noStrike" cap="none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Aktas</a:t>
                      </a:r>
                      <a:r>
                        <a:rPr lang="en-US" sz="900" b="0" i="0" u="none" strike="noStrike" cap="none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, A., </a:t>
                      </a:r>
                      <a:r>
                        <a:rPr lang="en-US" sz="900" b="0" i="0" u="none" strike="noStrike" cap="none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Ozturk</a:t>
                      </a:r>
                      <a:r>
                        <a:rPr lang="en-US" sz="900" b="0" i="0" u="none" strike="noStrike" cap="none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, H.N., </a:t>
                      </a:r>
                      <a:r>
                        <a:rPr lang="en-US" sz="900" b="0" i="0" u="none" strike="noStrike" cap="none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Aktas</a:t>
                      </a:r>
                      <a:r>
                        <a:rPr lang="en-US" sz="900" b="0" i="0" u="none" strike="noStrike" cap="none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900" b="0" i="0" u="none" strike="noStrike" cap="none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Potur</a:t>
                      </a:r>
                      <a:r>
                        <a:rPr lang="en-US" sz="900" b="0" i="0" u="none" strike="noStrike" cap="none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, E., </a:t>
                      </a:r>
                      <a:r>
                        <a:rPr lang="en-US" sz="900" b="0" i="0" u="none" strike="noStrike" cap="none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Kabak</a:t>
                      </a:r>
                      <a:r>
                        <a:rPr lang="en-US" sz="900" b="0" i="0" u="none" strike="noStrike" cap="none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, M., </a:t>
                      </a:r>
                      <a:r>
                        <a:rPr lang="en-US" sz="900" b="0" i="0" u="none" strike="noStrike" cap="none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Adem</a:t>
                      </a:r>
                      <a:r>
                        <a:rPr lang="en-US" sz="900" b="0" i="0" u="none" strike="noStrike" cap="none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, A. Evaluatıon of the Effects of a Research Program on Strategic Goals of a Country: An Analysis with BOCR – ANP Approach, Arabian Journal for Science and Engineering (AJSE), (Under review) </a:t>
                      </a:r>
                      <a:endParaRPr lang="tr-TR" sz="900" b="0" i="0" u="none" strike="noStrike" cap="none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2120" marR="2120" marT="21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Gazi Ün. </a:t>
                      </a:r>
                    </a:p>
                  </a:txBody>
                  <a:tcPr marL="2120" marR="2120" marT="212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P12</a:t>
                      </a:r>
                    </a:p>
                  </a:txBody>
                  <a:tcPr marL="2120" marR="2120" marT="212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20" marR="2120" marT="2120" marB="0" anchor="ctr"/>
                </a:tc>
                <a:extLst>
                  <a:ext uri="{0D108BD9-81ED-4DB2-BD59-A6C34878D82A}">
                    <a16:rowId xmlns:a16="http://schemas.microsoft.com/office/drawing/2014/main" val="2740381348"/>
                  </a:ext>
                </a:extLst>
              </a:tr>
              <a:tr h="47985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20" marR="2120" marT="2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Bildiri :</a:t>
                      </a:r>
                      <a:r>
                        <a:rPr lang="en-US" sz="900" b="0" i="0" u="none" strike="noStrike" cap="none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900" b="0" i="0" u="none" strike="noStrike" cap="none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Ertem</a:t>
                      </a:r>
                      <a:r>
                        <a:rPr lang="en-US" sz="900" b="0" i="0" u="none" strike="noStrike" cap="none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, N.S., </a:t>
                      </a:r>
                      <a:r>
                        <a:rPr lang="en-US" sz="900" b="0" i="0" u="none" strike="noStrike" cap="none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Günaydin</a:t>
                      </a:r>
                      <a:r>
                        <a:rPr lang="en-US" sz="900" b="0" i="0" u="none" strike="noStrike" cap="none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, G., </a:t>
                      </a:r>
                      <a:r>
                        <a:rPr lang="en-US" sz="900" b="0" i="0" u="none" strike="noStrike" cap="none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Ozceylan,E</a:t>
                      </a:r>
                      <a:r>
                        <a:rPr lang="en-US" sz="900" b="0" i="0" u="none" strike="noStrike" cap="none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. The Role of Stakeholders and Their Participation in Additive Manufacturing Technology </a:t>
                      </a:r>
                      <a:r>
                        <a:rPr lang="en-US" sz="900" b="0" i="0" u="none" strike="noStrike" cap="none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Roadmapping</a:t>
                      </a:r>
                      <a:r>
                        <a:rPr lang="en-US" sz="900" b="0" i="0" u="none" strike="noStrike" cap="none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: A Case of a Defense Industry, Proceedings – 4th South American Conference, 8-11 May 2023, Peru. </a:t>
                      </a:r>
                      <a:endParaRPr lang="tr-TR" sz="900" b="0" i="0" u="none" strike="noStrike" cap="none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2120" marR="2120" marT="21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Gazi Ün. </a:t>
                      </a:r>
                    </a:p>
                  </a:txBody>
                  <a:tcPr marL="2120" marR="2120" marT="212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P12</a:t>
                      </a:r>
                    </a:p>
                  </a:txBody>
                  <a:tcPr marL="2120" marR="2120" marT="212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20" marR="2120" marT="2120" marB="0" anchor="ctr"/>
                </a:tc>
                <a:extLst>
                  <a:ext uri="{0D108BD9-81ED-4DB2-BD59-A6C34878D82A}">
                    <a16:rowId xmlns:a16="http://schemas.microsoft.com/office/drawing/2014/main" val="3141140126"/>
                  </a:ext>
                </a:extLst>
              </a:tr>
              <a:tr h="42782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20" marR="2120" marT="2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Bildiri :</a:t>
                      </a:r>
                      <a:r>
                        <a:rPr lang="en-US" sz="900" b="0" i="0" u="none" strike="noStrike" cap="none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900" b="0" i="0" u="none" strike="noStrike" cap="none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Ertem</a:t>
                      </a:r>
                      <a:r>
                        <a:rPr lang="en-US" sz="900" b="0" i="0" u="none" strike="noStrike" cap="none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, N.S., </a:t>
                      </a:r>
                      <a:r>
                        <a:rPr lang="en-US" sz="900" b="0" i="0" u="none" strike="noStrike" cap="none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Günaydin</a:t>
                      </a:r>
                      <a:r>
                        <a:rPr lang="en-US" sz="900" b="0" i="0" u="none" strike="noStrike" cap="none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, G., </a:t>
                      </a:r>
                      <a:r>
                        <a:rPr lang="en-US" sz="900" b="0" i="0" u="none" strike="noStrike" cap="none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Ozceylan,E</a:t>
                      </a:r>
                      <a:r>
                        <a:rPr lang="en-US" sz="900" b="0" i="0" u="none" strike="noStrike" cap="none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. 3D-Printing Impacts on </a:t>
                      </a:r>
                      <a:r>
                        <a:rPr lang="en-US" sz="900" b="0" i="0" u="none" strike="noStrike" cap="none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Türkiye’s</a:t>
                      </a:r>
                      <a:r>
                        <a:rPr lang="en-US" sz="900" b="0" i="0" u="none" strike="noStrike" cap="none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Defense Industry: A SWOT-based Approach, 6th European Conference on Industrial Engineering and Operations Management in Lisbon, Portugal, July 18-20, 2023</a:t>
                      </a:r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20" marR="2120" marT="21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Gazi Ün. </a:t>
                      </a:r>
                    </a:p>
                  </a:txBody>
                  <a:tcPr marL="2120" marR="2120" marT="212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P12</a:t>
                      </a:r>
                    </a:p>
                  </a:txBody>
                  <a:tcPr marL="2120" marR="2120" marT="212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20" marR="2120" marT="2120" marB="0" anchor="ctr"/>
                </a:tc>
                <a:extLst>
                  <a:ext uri="{0D108BD9-81ED-4DB2-BD59-A6C34878D82A}">
                    <a16:rowId xmlns:a16="http://schemas.microsoft.com/office/drawing/2014/main" val="9873856"/>
                  </a:ext>
                </a:extLst>
              </a:tr>
              <a:tr h="38753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20" marR="2120" marT="2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Bildiri :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Kabak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M.,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Ozturk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H.N.,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Aktas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Potur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E.,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Adem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A.,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Aktas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A. Evaluation of the Effects of a Center of Excellence Support Program on National Technology-Based Strategic Goals of a Country: A Case Study, Proceedings – 4th South American Conference, 8-11 May 2023, Peru.</a:t>
                      </a:r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20" marR="2120" marT="21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Gazi Ün. </a:t>
                      </a:r>
                    </a:p>
                  </a:txBody>
                  <a:tcPr marL="2120" marR="2120" marT="212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P12</a:t>
                      </a:r>
                    </a:p>
                  </a:txBody>
                  <a:tcPr marL="2120" marR="2120" marT="212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20" marR="2120" marT="2120" marB="0" anchor="ctr"/>
                </a:tc>
                <a:extLst>
                  <a:ext uri="{0D108BD9-81ED-4DB2-BD59-A6C34878D82A}">
                    <a16:rowId xmlns:a16="http://schemas.microsoft.com/office/drawing/2014/main" val="2213236222"/>
                  </a:ext>
                </a:extLst>
              </a:tr>
              <a:tr h="31365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20" marR="2120" marT="2120" marB="0" anchor="ctr"/>
                </a:tc>
                <a:tc>
                  <a:txBody>
                    <a:bodyPr/>
                    <a:lstStyle/>
                    <a:p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Bildiri : </a:t>
                      </a:r>
                      <a:r>
                        <a:rPr lang="tr-TR" sz="9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Kabak, M., </a:t>
                      </a:r>
                      <a:r>
                        <a:rPr lang="tr-TR" sz="9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Aktas</a:t>
                      </a:r>
                      <a:r>
                        <a:rPr lang="tr-TR" sz="9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Potur, E., </a:t>
                      </a:r>
                      <a:r>
                        <a:rPr lang="tr-TR" sz="9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Ozturk</a:t>
                      </a:r>
                      <a:r>
                        <a:rPr lang="tr-TR" sz="9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H.N., </a:t>
                      </a:r>
                      <a:r>
                        <a:rPr lang="tr-TR" sz="9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Aktas</a:t>
                      </a:r>
                      <a:r>
                        <a:rPr lang="tr-TR" sz="9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A., Adem, A. BOCR-ANP </a:t>
                      </a:r>
                      <a:r>
                        <a:rPr lang="tr-TR" sz="9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Approach</a:t>
                      </a:r>
                      <a:r>
                        <a:rPr lang="tr-TR" sz="9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tr-TR" sz="9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to</a:t>
                      </a:r>
                      <a:r>
                        <a:rPr lang="tr-TR" sz="9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tr-TR" sz="9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Research</a:t>
                      </a:r>
                      <a:r>
                        <a:rPr lang="tr-TR" sz="9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Program Evaluation in </a:t>
                      </a:r>
                      <a:r>
                        <a:rPr lang="tr-TR" sz="9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Views</a:t>
                      </a:r>
                      <a:r>
                        <a:rPr lang="tr-TR" sz="9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of </a:t>
                      </a:r>
                      <a:r>
                        <a:rPr lang="tr-TR" sz="9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Social</a:t>
                      </a:r>
                      <a:r>
                        <a:rPr lang="tr-TR" sz="9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tr-TR" sz="9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Effects</a:t>
                      </a:r>
                      <a:r>
                        <a:rPr lang="tr-TR" sz="9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: A Case </a:t>
                      </a:r>
                      <a:r>
                        <a:rPr lang="tr-TR" sz="9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Study</a:t>
                      </a:r>
                      <a:r>
                        <a:rPr lang="tr-TR" sz="9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. 6th </a:t>
                      </a:r>
                      <a:r>
                        <a:rPr lang="tr-TR" sz="9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European</a:t>
                      </a:r>
                      <a:r>
                        <a:rPr lang="tr-TR" sz="9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Conference on </a:t>
                      </a:r>
                      <a:r>
                        <a:rPr lang="tr-TR" sz="9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Industrial</a:t>
                      </a:r>
                      <a:r>
                        <a:rPr lang="tr-TR" sz="9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tr-TR" sz="9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Engineering</a:t>
                      </a:r>
                      <a:r>
                        <a:rPr lang="tr-TR" sz="9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tr-TR" sz="9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and</a:t>
                      </a:r>
                      <a:r>
                        <a:rPr lang="tr-TR" sz="9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Operations Management in </a:t>
                      </a:r>
                      <a:r>
                        <a:rPr lang="tr-TR" sz="9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Lisbon</a:t>
                      </a:r>
                      <a:r>
                        <a:rPr lang="tr-TR" sz="9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tr-TR" sz="9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Portugal</a:t>
                      </a:r>
                      <a:r>
                        <a:rPr lang="tr-TR" sz="9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tr-TR" sz="9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July</a:t>
                      </a:r>
                      <a:r>
                        <a:rPr lang="tr-TR" sz="9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18-20, 2023 </a:t>
                      </a:r>
                    </a:p>
                  </a:txBody>
                  <a:tcPr marL="2120" marR="2120" marT="21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Gazi Ün. </a:t>
                      </a:r>
                    </a:p>
                  </a:txBody>
                  <a:tcPr marL="2120" marR="2120" marT="212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P12</a:t>
                      </a:r>
                    </a:p>
                  </a:txBody>
                  <a:tcPr marL="2120" marR="2120" marT="212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20" marR="2120" marT="2120" marB="0" anchor="ctr"/>
                </a:tc>
                <a:extLst>
                  <a:ext uri="{0D108BD9-81ED-4DB2-BD59-A6C34878D82A}">
                    <a16:rowId xmlns:a16="http://schemas.microsoft.com/office/drawing/2014/main" val="1345238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6733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3DSystems – ATO Lab – Drukarki 3D – 3D Lab Sp. z o.o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04" y="1898952"/>
            <a:ext cx="1124649" cy="33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AGH Bilim Ve Teknoloji Üniversitesi Tanıtımı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21" y="2972616"/>
            <a:ext cx="865525" cy="86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Resim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0818" y="3760070"/>
            <a:ext cx="970793" cy="724090"/>
          </a:xfrm>
          <a:prstGeom prst="rect">
            <a:avLst/>
          </a:prstGeom>
        </p:spPr>
      </p:pic>
      <p:sp>
        <p:nvSpPr>
          <p:cNvPr id="58" name="object 15"/>
          <p:cNvSpPr/>
          <p:nvPr/>
        </p:nvSpPr>
        <p:spPr>
          <a:xfrm>
            <a:off x="5684481" y="3557952"/>
            <a:ext cx="1055616" cy="5241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val 6"/>
          <p:cNvSpPr/>
          <p:nvPr/>
        </p:nvSpPr>
        <p:spPr>
          <a:xfrm>
            <a:off x="1362075" y="10931"/>
            <a:ext cx="6835689" cy="5614026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Oval 5"/>
          <p:cNvSpPr/>
          <p:nvPr/>
        </p:nvSpPr>
        <p:spPr>
          <a:xfrm rot="1293091">
            <a:off x="3338090" y="678533"/>
            <a:ext cx="3862020" cy="4512777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Oval 4"/>
          <p:cNvSpPr/>
          <p:nvPr/>
        </p:nvSpPr>
        <p:spPr>
          <a:xfrm rot="1293091">
            <a:off x="3976794" y="1529316"/>
            <a:ext cx="2436547" cy="2633472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Metin kutusu 7"/>
          <p:cNvSpPr txBox="1"/>
          <p:nvPr/>
        </p:nvSpPr>
        <p:spPr>
          <a:xfrm>
            <a:off x="4652311" y="2506290"/>
            <a:ext cx="923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Gazi Ün.</a:t>
            </a:r>
          </a:p>
        </p:txBody>
      </p:sp>
      <p:sp>
        <p:nvSpPr>
          <p:cNvPr id="24" name="Metin kutusu 23"/>
          <p:cNvSpPr txBox="1"/>
          <p:nvPr/>
        </p:nvSpPr>
        <p:spPr>
          <a:xfrm>
            <a:off x="7421488" y="3530364"/>
            <a:ext cx="923544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/>
          </a:lstStyle>
          <a:p>
            <a:r>
              <a:rPr lang="tr-TR" dirty="0"/>
              <a:t>FIT</a:t>
            </a:r>
          </a:p>
        </p:txBody>
      </p:sp>
      <p:sp>
        <p:nvSpPr>
          <p:cNvPr id="31" name="Metin kutusu 30"/>
          <p:cNvSpPr txBox="1"/>
          <p:nvPr/>
        </p:nvSpPr>
        <p:spPr>
          <a:xfrm>
            <a:off x="1141598" y="792677"/>
            <a:ext cx="1947193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r-TR" sz="1200" dirty="0"/>
              <a:t>İşbirliği Kurulan</a:t>
            </a:r>
          </a:p>
          <a:p>
            <a:pPr algn="ctr"/>
            <a:r>
              <a:rPr lang="tr-TR" sz="1200" dirty="0"/>
              <a:t>Ulusal/Uluslararası Diğer Platformlar/Kurumlar/ Yapılar</a:t>
            </a:r>
          </a:p>
        </p:txBody>
      </p:sp>
      <p:sp>
        <p:nvSpPr>
          <p:cNvPr id="28" name="Metin kutusu 27"/>
          <p:cNvSpPr txBox="1"/>
          <p:nvPr/>
        </p:nvSpPr>
        <p:spPr>
          <a:xfrm>
            <a:off x="7984820" y="4684214"/>
            <a:ext cx="1964172" cy="26161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r-TR" sz="1100" dirty="0"/>
              <a:t>Platform Ortakları</a:t>
            </a:r>
          </a:p>
        </p:txBody>
      </p:sp>
      <p:sp>
        <p:nvSpPr>
          <p:cNvPr id="27" name="Oval 26"/>
          <p:cNvSpPr/>
          <p:nvPr/>
        </p:nvSpPr>
        <p:spPr>
          <a:xfrm rot="1293091">
            <a:off x="7953345" y="4719816"/>
            <a:ext cx="217034" cy="190407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Metin kutusu 31"/>
          <p:cNvSpPr txBox="1"/>
          <p:nvPr/>
        </p:nvSpPr>
        <p:spPr>
          <a:xfrm>
            <a:off x="8061862" y="4983038"/>
            <a:ext cx="1964172" cy="5078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r-TR" sz="900" dirty="0"/>
              <a:t>İşbirliği Kurulan</a:t>
            </a:r>
          </a:p>
          <a:p>
            <a:pPr algn="ctr"/>
            <a:r>
              <a:rPr lang="tr-TR" sz="900" dirty="0"/>
              <a:t>Ulusal/Uluslararası Diğer Platformlar/Kurumlar/ Yapılar</a:t>
            </a:r>
          </a:p>
        </p:txBody>
      </p:sp>
      <p:sp>
        <p:nvSpPr>
          <p:cNvPr id="33" name="Oval 32"/>
          <p:cNvSpPr/>
          <p:nvPr/>
        </p:nvSpPr>
        <p:spPr>
          <a:xfrm rot="1293091">
            <a:off x="7953345" y="5067201"/>
            <a:ext cx="217034" cy="190407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34" name="Unvan 1"/>
          <p:cNvSpPr>
            <a:spLocks noGrp="1"/>
          </p:cNvSpPr>
          <p:nvPr>
            <p:ph type="title"/>
          </p:nvPr>
        </p:nvSpPr>
        <p:spPr>
          <a:xfrm>
            <a:off x="144970" y="148667"/>
            <a:ext cx="4158941" cy="246221"/>
          </a:xfr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>
                <a:srgbClr val="000000"/>
              </a:buClr>
            </a:pPr>
            <a:r>
              <a:rPr lang="tr-TR" sz="1600" b="1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Ekosistem Yönetimi: Paydaşlar</a:t>
            </a:r>
          </a:p>
        </p:txBody>
      </p:sp>
      <p:pic>
        <p:nvPicPr>
          <p:cNvPr id="36" name="Imag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5071" y="2490947"/>
            <a:ext cx="1026542" cy="1026542"/>
          </a:xfrm>
          <a:prstGeom prst="rect">
            <a:avLst/>
          </a:prstGeom>
        </p:spPr>
      </p:pic>
      <p:sp>
        <p:nvSpPr>
          <p:cNvPr id="44" name="Metin kutusu 43"/>
          <p:cNvSpPr txBox="1"/>
          <p:nvPr/>
        </p:nvSpPr>
        <p:spPr>
          <a:xfrm>
            <a:off x="5657625" y="3367960"/>
            <a:ext cx="1170228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/>
          </a:lstStyle>
          <a:p>
            <a:r>
              <a:rPr lang="tr-TR" dirty="0"/>
              <a:t>TUSAŞ</a:t>
            </a:r>
          </a:p>
        </p:txBody>
      </p:sp>
      <p:sp>
        <p:nvSpPr>
          <p:cNvPr id="45" name="Metin kutusu 44"/>
          <p:cNvSpPr txBox="1"/>
          <p:nvPr/>
        </p:nvSpPr>
        <p:spPr>
          <a:xfrm>
            <a:off x="3620717" y="2534383"/>
            <a:ext cx="832239" cy="3385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/>
          </a:lstStyle>
          <a:p>
            <a:r>
              <a:rPr lang="tr-TR" sz="1600" dirty="0"/>
              <a:t>TEI</a:t>
            </a:r>
          </a:p>
        </p:txBody>
      </p:sp>
      <p:sp>
        <p:nvSpPr>
          <p:cNvPr id="47" name="Metin kutusu 46"/>
          <p:cNvSpPr txBox="1"/>
          <p:nvPr/>
        </p:nvSpPr>
        <p:spPr>
          <a:xfrm>
            <a:off x="2379670" y="2021463"/>
            <a:ext cx="1453874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/>
          </a:lstStyle>
          <a:p>
            <a:r>
              <a:rPr lang="tr-TR" dirty="0"/>
              <a:t>MAM – Malzeme </a:t>
            </a:r>
            <a:r>
              <a:rPr lang="tr-TR" dirty="0" err="1"/>
              <a:t>Enst</a:t>
            </a:r>
            <a:r>
              <a:rPr lang="tr-TR" dirty="0"/>
              <a:t>. </a:t>
            </a:r>
          </a:p>
        </p:txBody>
      </p:sp>
      <p:sp>
        <p:nvSpPr>
          <p:cNvPr id="48" name="Metin kutusu 47"/>
          <p:cNvSpPr txBox="1"/>
          <p:nvPr/>
        </p:nvSpPr>
        <p:spPr>
          <a:xfrm>
            <a:off x="2097252" y="2593362"/>
            <a:ext cx="1579343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/>
          </a:lstStyle>
          <a:p>
            <a:r>
              <a:rPr lang="tr-TR" dirty="0"/>
              <a:t>MAM – Kimyasal Proses </a:t>
            </a:r>
            <a:r>
              <a:rPr lang="tr-TR" dirty="0" err="1"/>
              <a:t>Tekn</a:t>
            </a:r>
            <a:r>
              <a:rPr lang="tr-TR" dirty="0"/>
              <a:t>.</a:t>
            </a:r>
          </a:p>
        </p:txBody>
      </p:sp>
      <p:sp>
        <p:nvSpPr>
          <p:cNvPr id="37" name="Metin kutusu 36"/>
          <p:cNvSpPr txBox="1"/>
          <p:nvPr/>
        </p:nvSpPr>
        <p:spPr>
          <a:xfrm>
            <a:off x="4532868" y="2173351"/>
            <a:ext cx="1186366" cy="33855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/>
          </a:lstStyle>
          <a:p>
            <a:r>
              <a:rPr lang="tr-TR" sz="1600" dirty="0"/>
              <a:t>EKTAM </a:t>
            </a:r>
          </a:p>
        </p:txBody>
      </p:sp>
      <p:sp>
        <p:nvSpPr>
          <p:cNvPr id="38" name="Metin kutusu 37"/>
          <p:cNvSpPr txBox="1"/>
          <p:nvPr/>
        </p:nvSpPr>
        <p:spPr>
          <a:xfrm>
            <a:off x="1152700" y="1599779"/>
            <a:ext cx="1186366" cy="30777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/>
          </a:lstStyle>
          <a:p>
            <a:r>
              <a:rPr lang="tr-TR" dirty="0"/>
              <a:t>3D-LAB </a:t>
            </a:r>
          </a:p>
        </p:txBody>
      </p:sp>
      <p:sp>
        <p:nvSpPr>
          <p:cNvPr id="39" name="Metin kutusu 38"/>
          <p:cNvSpPr txBox="1"/>
          <p:nvPr/>
        </p:nvSpPr>
        <p:spPr>
          <a:xfrm>
            <a:off x="789357" y="2714658"/>
            <a:ext cx="1186366" cy="30777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/>
          </a:lstStyle>
          <a:p>
            <a:r>
              <a:rPr lang="tr-TR" dirty="0"/>
              <a:t>AGH </a:t>
            </a:r>
            <a:r>
              <a:rPr lang="tr-TR" dirty="0" err="1"/>
              <a:t>Univ</a:t>
            </a:r>
            <a:r>
              <a:rPr lang="tr-TR" dirty="0"/>
              <a:t>. </a:t>
            </a:r>
          </a:p>
        </p:txBody>
      </p:sp>
      <p:sp>
        <p:nvSpPr>
          <p:cNvPr id="49" name="Metin kutusu 48"/>
          <p:cNvSpPr txBox="1"/>
          <p:nvPr/>
        </p:nvSpPr>
        <p:spPr>
          <a:xfrm>
            <a:off x="4974481" y="478610"/>
            <a:ext cx="1018764" cy="307777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r-TR" dirty="0" err="1"/>
              <a:t>Addpark</a:t>
            </a:r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8"/>
          <a:srcRect t="23114" b="21699"/>
          <a:stretch/>
        </p:blipFill>
        <p:spPr>
          <a:xfrm>
            <a:off x="5366802" y="732231"/>
            <a:ext cx="1296295" cy="325369"/>
          </a:xfrm>
          <a:prstGeom prst="rect">
            <a:avLst/>
          </a:prstGeom>
        </p:spPr>
      </p:pic>
      <p:sp>
        <p:nvSpPr>
          <p:cNvPr id="51" name="object 6"/>
          <p:cNvSpPr/>
          <p:nvPr/>
        </p:nvSpPr>
        <p:spPr>
          <a:xfrm>
            <a:off x="5766233" y="2775953"/>
            <a:ext cx="1042486" cy="27516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7"/>
          <p:cNvSpPr/>
          <p:nvPr/>
        </p:nvSpPr>
        <p:spPr>
          <a:xfrm>
            <a:off x="4935189" y="3946911"/>
            <a:ext cx="831043" cy="71836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8"/>
          <p:cNvSpPr/>
          <p:nvPr/>
        </p:nvSpPr>
        <p:spPr>
          <a:xfrm>
            <a:off x="4032318" y="1686788"/>
            <a:ext cx="695931" cy="4714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9"/>
          <p:cNvSpPr/>
          <p:nvPr/>
        </p:nvSpPr>
        <p:spPr>
          <a:xfrm>
            <a:off x="3676595" y="3517489"/>
            <a:ext cx="1105754" cy="42942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10"/>
          <p:cNvSpPr/>
          <p:nvPr/>
        </p:nvSpPr>
        <p:spPr>
          <a:xfrm>
            <a:off x="3639899" y="2835758"/>
            <a:ext cx="762716" cy="33685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4"/>
          <p:cNvSpPr/>
          <p:nvPr/>
        </p:nvSpPr>
        <p:spPr>
          <a:xfrm>
            <a:off x="4724334" y="1320877"/>
            <a:ext cx="1349423" cy="29980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Metin kutusu 58"/>
          <p:cNvSpPr txBox="1"/>
          <p:nvPr/>
        </p:nvSpPr>
        <p:spPr>
          <a:xfrm>
            <a:off x="4779919" y="1143987"/>
            <a:ext cx="1091761" cy="307777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ASELSAN</a:t>
            </a:r>
          </a:p>
        </p:txBody>
      </p:sp>
    </p:spTree>
    <p:extLst>
      <p:ext uri="{BB962C8B-B14F-4D97-AF65-F5344CB8AC3E}">
        <p14:creationId xmlns:p14="http://schemas.microsoft.com/office/powerpoint/2010/main" val="3664035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 txBox="1">
            <a:spLocks/>
          </p:cNvSpPr>
          <p:nvPr/>
        </p:nvSpPr>
        <p:spPr>
          <a:xfrm>
            <a:off x="60634" y="119305"/>
            <a:ext cx="599726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Clr>
                <a:srgbClr val="000000"/>
              </a:buClr>
            </a:pPr>
            <a:r>
              <a:rPr lang="tr-TR" sz="1600" b="1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Ekosistem Yönetimi: Tamamlayıcı Finansal Araçlar</a:t>
            </a:r>
          </a:p>
        </p:txBody>
      </p:sp>
      <p:sp>
        <p:nvSpPr>
          <p:cNvPr id="6" name="Yuvarlatılmış Dikdörtgen 5"/>
          <p:cNvSpPr/>
          <p:nvPr/>
        </p:nvSpPr>
        <p:spPr>
          <a:xfrm>
            <a:off x="338328" y="944014"/>
            <a:ext cx="2990088" cy="431596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Yuvarlatılmış Dikdörtgen 6"/>
          <p:cNvSpPr/>
          <p:nvPr/>
        </p:nvSpPr>
        <p:spPr>
          <a:xfrm>
            <a:off x="3517392" y="971331"/>
            <a:ext cx="2990088" cy="431596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Yuvarlatılmış Dikdörtgen 7"/>
          <p:cNvSpPr/>
          <p:nvPr/>
        </p:nvSpPr>
        <p:spPr>
          <a:xfrm>
            <a:off x="6725412" y="971329"/>
            <a:ext cx="2990088" cy="431596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675572" y="1033087"/>
            <a:ext cx="23156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Clr>
                <a:srgbClr val="000000"/>
              </a:buClr>
            </a:pPr>
            <a:r>
              <a:rPr lang="tr-TR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İnsan Kaynakları Destekleri</a:t>
            </a: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3824946" y="1080592"/>
            <a:ext cx="23156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buClr>
                <a:srgbClr val="000000"/>
              </a:buClr>
            </a:pPr>
            <a:r>
              <a:rPr lang="tr-TR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İlave Proje Destekleri</a:t>
            </a: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6757485" y="998566"/>
            <a:ext cx="2917444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buClr>
                <a:srgbClr val="000000"/>
              </a:buClr>
            </a:pPr>
            <a:r>
              <a:rPr lang="tr-TR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Yayılım-</a:t>
            </a:r>
          </a:p>
          <a:p>
            <a:pPr algn="ctr">
              <a:lnSpc>
                <a:spcPct val="100000"/>
              </a:lnSpc>
              <a:buClr>
                <a:srgbClr val="000000"/>
              </a:buClr>
            </a:pPr>
            <a:r>
              <a:rPr lang="tr-TR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Ticarileştirme ve Girişimcilik Destekleri</a:t>
            </a:r>
          </a:p>
        </p:txBody>
      </p:sp>
      <p:sp>
        <p:nvSpPr>
          <p:cNvPr id="12" name="5-Nokta Yıldız 11"/>
          <p:cNvSpPr/>
          <p:nvPr/>
        </p:nvSpPr>
        <p:spPr>
          <a:xfrm>
            <a:off x="395688" y="5298064"/>
            <a:ext cx="205672" cy="1905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5-Nokta Yıldız 12"/>
          <p:cNvSpPr/>
          <p:nvPr/>
        </p:nvSpPr>
        <p:spPr>
          <a:xfrm>
            <a:off x="2026920" y="5324562"/>
            <a:ext cx="205672" cy="190500"/>
          </a:xfrm>
          <a:prstGeom prst="star5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Unvan 1"/>
          <p:cNvSpPr txBox="1">
            <a:spLocks/>
          </p:cNvSpPr>
          <p:nvPr/>
        </p:nvSpPr>
        <p:spPr>
          <a:xfrm>
            <a:off x="675572" y="5323464"/>
            <a:ext cx="231560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Clr>
                <a:srgbClr val="000000"/>
              </a:buClr>
            </a:pPr>
            <a:r>
              <a:rPr lang="tr-TR" sz="1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Ulusal Kaynaklı</a:t>
            </a:r>
          </a:p>
        </p:txBody>
      </p:sp>
      <p:sp>
        <p:nvSpPr>
          <p:cNvPr id="15" name="Unvan 1"/>
          <p:cNvSpPr txBox="1">
            <a:spLocks/>
          </p:cNvSpPr>
          <p:nvPr/>
        </p:nvSpPr>
        <p:spPr>
          <a:xfrm>
            <a:off x="2276460" y="5348622"/>
            <a:ext cx="231560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Clr>
                <a:srgbClr val="000000"/>
              </a:buClr>
            </a:pPr>
            <a:r>
              <a:rPr lang="tr-TR" sz="1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Uluslararası Kaynaklı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3EAA4EF-5396-4521-AD6A-263CB55A972B}"/>
              </a:ext>
            </a:extLst>
          </p:cNvPr>
          <p:cNvSpPr txBox="1">
            <a:spLocks noChangeArrowheads="1"/>
          </p:cNvSpPr>
          <p:nvPr/>
        </p:nvSpPr>
        <p:spPr>
          <a:xfrm>
            <a:off x="446972" y="1669667"/>
            <a:ext cx="2852488" cy="32857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None/>
            </a:pPr>
            <a:r>
              <a:rPr lang="tr-T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1 BİÇABA </a:t>
            </a:r>
            <a:r>
              <a:rPr 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Bursiyeri</a:t>
            </a:r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None/>
            </a:pPr>
            <a:endParaRPr lang="tr-TR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None/>
            </a:pPr>
            <a:r>
              <a:rPr lang="tr-T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    TEI </a:t>
            </a:r>
            <a:r>
              <a:rPr lang="tr-TR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Özkaynak</a:t>
            </a:r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None/>
            </a:pPr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None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    EU-COFUND </a:t>
            </a:r>
            <a:r>
              <a:rPr lang="en-US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(Advanced Materials and Advanced Manufacturing Technologies- A2M2TECH)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None/>
            </a:pPr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None/>
            </a:pPr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None/>
            </a:pPr>
            <a:endParaRPr lang="en-GB" altLang="tr-T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5-Nokta Yıldız 21"/>
          <p:cNvSpPr/>
          <p:nvPr/>
        </p:nvSpPr>
        <p:spPr>
          <a:xfrm>
            <a:off x="469900" y="1739833"/>
            <a:ext cx="205672" cy="1905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5-Nokta Yıldız 22"/>
          <p:cNvSpPr/>
          <p:nvPr/>
        </p:nvSpPr>
        <p:spPr>
          <a:xfrm>
            <a:off x="476662" y="2290524"/>
            <a:ext cx="194294" cy="20608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5-Nokta Yıldız 18"/>
          <p:cNvSpPr/>
          <p:nvPr/>
        </p:nvSpPr>
        <p:spPr>
          <a:xfrm>
            <a:off x="3648964" y="1743811"/>
            <a:ext cx="205672" cy="1905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3EAA4EF-5396-4521-AD6A-263CB55A972B}"/>
              </a:ext>
            </a:extLst>
          </p:cNvPr>
          <p:cNvSpPr txBox="1">
            <a:spLocks noChangeArrowheads="1"/>
          </p:cNvSpPr>
          <p:nvPr/>
        </p:nvSpPr>
        <p:spPr>
          <a:xfrm>
            <a:off x="3669123" y="1666318"/>
            <a:ext cx="2796991" cy="32857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None/>
            </a:pPr>
            <a:r>
              <a:rPr lang="tr-T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   TEI </a:t>
            </a:r>
            <a:r>
              <a:rPr lang="tr-TR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Özkaynak</a:t>
            </a:r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None/>
            </a:pPr>
            <a:endParaRPr lang="tr-TR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None/>
            </a:pPr>
            <a:r>
              <a:rPr lang="tr-T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   ASELSAN </a:t>
            </a:r>
            <a:r>
              <a:rPr lang="tr-TR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Özkaynak</a:t>
            </a:r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None/>
            </a:pPr>
            <a:endParaRPr lang="tr-TR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None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1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EU-COFUND </a:t>
            </a:r>
            <a:r>
              <a:rPr lang="en-US" sz="12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(Advanced Materials and Advanced Manufacturing Technologies- A2M2TECH)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None/>
            </a:pPr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None/>
            </a:pPr>
            <a:endParaRPr lang="en-GB" altLang="tr-T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5-Nokta Yıldız 23"/>
          <p:cNvSpPr/>
          <p:nvPr/>
        </p:nvSpPr>
        <p:spPr>
          <a:xfrm>
            <a:off x="3648964" y="2268772"/>
            <a:ext cx="205672" cy="1905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5-Nokta Yıldız 19"/>
          <p:cNvSpPr/>
          <p:nvPr/>
        </p:nvSpPr>
        <p:spPr>
          <a:xfrm>
            <a:off x="481149" y="2811298"/>
            <a:ext cx="205672" cy="216683"/>
          </a:xfrm>
          <a:prstGeom prst="star5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5-Nokta Yıldız 25"/>
          <p:cNvSpPr/>
          <p:nvPr/>
        </p:nvSpPr>
        <p:spPr>
          <a:xfrm>
            <a:off x="3665724" y="2803838"/>
            <a:ext cx="211568" cy="209340"/>
          </a:xfrm>
          <a:prstGeom prst="star5">
            <a:avLst>
              <a:gd name="adj" fmla="val 21738"/>
              <a:gd name="hf" fmla="val 105146"/>
              <a:gd name="vf" fmla="val 11055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73EAA4EF-5396-4521-AD6A-263CB55A972B}"/>
              </a:ext>
            </a:extLst>
          </p:cNvPr>
          <p:cNvSpPr txBox="1">
            <a:spLocks noChangeArrowheads="1"/>
          </p:cNvSpPr>
          <p:nvPr/>
        </p:nvSpPr>
        <p:spPr>
          <a:xfrm>
            <a:off x="6825996" y="1794965"/>
            <a:ext cx="2796991" cy="32857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None/>
            </a:pPr>
            <a:r>
              <a:rPr lang="en-US" sz="1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EU-COFUND </a:t>
            </a:r>
            <a:r>
              <a:rPr lang="en-US" sz="12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(Advanced Materials and Advanced Manufacturing Technologies- A2M2TECH)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None/>
            </a:pPr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None/>
            </a:pPr>
            <a:endParaRPr lang="en-GB" altLang="tr-T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5-Nokta Yıldız 27"/>
          <p:cNvSpPr/>
          <p:nvPr/>
        </p:nvSpPr>
        <p:spPr>
          <a:xfrm>
            <a:off x="6899788" y="1857784"/>
            <a:ext cx="211568" cy="209340"/>
          </a:xfrm>
          <a:prstGeom prst="star5">
            <a:avLst>
              <a:gd name="adj" fmla="val 21738"/>
              <a:gd name="hf" fmla="val 105146"/>
              <a:gd name="vf" fmla="val 11055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71291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2"/>
          <p:cNvSpPr/>
          <p:nvPr/>
        </p:nvSpPr>
        <p:spPr>
          <a:xfrm>
            <a:off x="504159" y="1457277"/>
            <a:ext cx="9068803" cy="32856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>
              <a:lnSpc>
                <a:spcPct val="100000"/>
              </a:lnSpc>
            </a:pPr>
            <a:endParaRPr lang="tr-TR" sz="2000" spc="-1" dirty="0">
              <a:latin typeface="Arial"/>
            </a:endParaRP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60808" y="119396"/>
            <a:ext cx="907168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Clr>
                <a:srgbClr val="000000"/>
              </a:buClr>
            </a:pPr>
            <a:r>
              <a:rPr lang="tr-TR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3B-YİP Platformu: Toplumsal Etki Boyutu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9F3999AB-B09F-2B58-128A-5D12BFE16B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8" y="480995"/>
            <a:ext cx="2832205" cy="2097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CD94ED40-9731-431C-65DC-4C6371AAB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8644" y="703837"/>
            <a:ext cx="2256207" cy="595021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EE097DA6-D613-4A7D-8661-952A1739003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112000" y="1346306"/>
            <a:ext cx="4378773" cy="2177811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555BCDF6-4F23-FEA2-8265-35C05E3A4D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9406" y="3793738"/>
            <a:ext cx="4816578" cy="1390262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60808" y="545417"/>
            <a:ext cx="9947192" cy="5041783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 sz="1800" dirty="0"/>
          </a:p>
        </p:txBody>
      </p:sp>
      <p:sp>
        <p:nvSpPr>
          <p:cNvPr id="3" name="Yuvarlatılmış Dikdörtgen 2"/>
          <p:cNvSpPr/>
          <p:nvPr/>
        </p:nvSpPr>
        <p:spPr>
          <a:xfrm>
            <a:off x="119521" y="2654559"/>
            <a:ext cx="4690078" cy="339628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900" b="1" dirty="0">
                <a:solidFill>
                  <a:schemeClr val="tx1"/>
                </a:solidFill>
              </a:rPr>
              <a:t>İşbirliği 1: </a:t>
            </a:r>
            <a:r>
              <a:rPr lang="tr-TR" sz="900" dirty="0">
                <a:solidFill>
                  <a:schemeClr val="tx1"/>
                </a:solidFill>
              </a:rPr>
              <a:t>Yerlileşme ve millileşme politikaları ile bölgesel ve küresel işbirlikleri arasında bir denge ve etkileşim oluşturulması </a:t>
            </a:r>
          </a:p>
        </p:txBody>
      </p:sp>
      <p:sp>
        <p:nvSpPr>
          <p:cNvPr id="14" name="Yuvarlatılmış Dikdörtgen 13"/>
          <p:cNvSpPr/>
          <p:nvPr/>
        </p:nvSpPr>
        <p:spPr>
          <a:xfrm>
            <a:off x="111208" y="3058609"/>
            <a:ext cx="4690079" cy="32798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900" b="1" dirty="0">
                <a:solidFill>
                  <a:schemeClr val="tx1"/>
                </a:solidFill>
              </a:rPr>
              <a:t>İşbirliği 2: </a:t>
            </a:r>
            <a:r>
              <a:rPr lang="tr-TR" sz="900" dirty="0">
                <a:solidFill>
                  <a:schemeClr val="tx1"/>
                </a:solidFill>
              </a:rPr>
              <a:t>Üniversite-Sanayi İşbirliğinin Sürdürülmesi, Geliştirilmesi</a:t>
            </a:r>
          </a:p>
        </p:txBody>
      </p:sp>
      <p:sp>
        <p:nvSpPr>
          <p:cNvPr id="16" name="Yuvarlatılmış Dikdörtgen 15"/>
          <p:cNvSpPr/>
          <p:nvPr/>
        </p:nvSpPr>
        <p:spPr>
          <a:xfrm>
            <a:off x="434431" y="3419788"/>
            <a:ext cx="3659866" cy="2937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800" dirty="0">
                <a:solidFill>
                  <a:schemeClr val="tx1"/>
                </a:solidFill>
              </a:rPr>
              <a:t>Savunma ve uzay sanayisindeki gelişmelerin tutarlı, istikrarlı ve öngörülebilir bir dış politika ajandası ve pratiğiyle de desteklenmesi gerekmekte</a:t>
            </a:r>
          </a:p>
        </p:txBody>
      </p:sp>
      <p:sp>
        <p:nvSpPr>
          <p:cNvPr id="17" name="Yuvarlatılmış Dikdörtgen 16"/>
          <p:cNvSpPr/>
          <p:nvPr/>
        </p:nvSpPr>
        <p:spPr>
          <a:xfrm>
            <a:off x="424330" y="3753892"/>
            <a:ext cx="3650163" cy="2937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800" dirty="0" err="1">
                <a:solidFill>
                  <a:schemeClr val="tx1"/>
                </a:solidFill>
              </a:rPr>
              <a:t>Disiplinlerarası</a:t>
            </a:r>
            <a:r>
              <a:rPr lang="tr-TR" sz="800" dirty="0">
                <a:solidFill>
                  <a:schemeClr val="tx1"/>
                </a:solidFill>
              </a:rPr>
              <a:t> bir biçimde sosyologlar, iktisatçılar, sosyal politikacılar, eğitimciler tarafından hazırlanan politikalara duyulan ihtiyaç</a:t>
            </a:r>
          </a:p>
        </p:txBody>
      </p:sp>
      <p:sp>
        <p:nvSpPr>
          <p:cNvPr id="18" name="Yuvarlatılmış Dikdörtgen 17"/>
          <p:cNvSpPr/>
          <p:nvPr/>
        </p:nvSpPr>
        <p:spPr>
          <a:xfrm>
            <a:off x="444134" y="4419775"/>
            <a:ext cx="3650163" cy="1929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800" dirty="0">
                <a:solidFill>
                  <a:schemeClr val="tx1"/>
                </a:solidFill>
              </a:rPr>
              <a:t>Makro politikaların yanında yerel çözümlerin ortaya koyulması</a:t>
            </a:r>
          </a:p>
        </p:txBody>
      </p:sp>
      <p:sp>
        <p:nvSpPr>
          <p:cNvPr id="19" name="Yuvarlatılmış Dikdörtgen 18"/>
          <p:cNvSpPr/>
          <p:nvPr/>
        </p:nvSpPr>
        <p:spPr>
          <a:xfrm>
            <a:off x="438884" y="4660905"/>
            <a:ext cx="3640460" cy="1929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800" dirty="0">
                <a:solidFill>
                  <a:schemeClr val="tx1"/>
                </a:solidFill>
              </a:rPr>
              <a:t>yerli ve milli üretim için bilim ve teknolojinin geliştirilmesine odaklanılması</a:t>
            </a:r>
          </a:p>
        </p:txBody>
      </p:sp>
      <p:sp>
        <p:nvSpPr>
          <p:cNvPr id="20" name="Yuvarlatılmış Dikdörtgen 19"/>
          <p:cNvSpPr/>
          <p:nvPr/>
        </p:nvSpPr>
        <p:spPr>
          <a:xfrm>
            <a:off x="443736" y="4888384"/>
            <a:ext cx="3650163" cy="1929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800" dirty="0">
                <a:solidFill>
                  <a:schemeClr val="tx1"/>
                </a:solidFill>
              </a:rPr>
              <a:t>Özgürlükçü düşünce ortamının sağlanması ve beyin göçünün engellenmesi </a:t>
            </a:r>
          </a:p>
        </p:txBody>
      </p:sp>
      <p:sp>
        <p:nvSpPr>
          <p:cNvPr id="21" name="Yuvarlatılmış Dikdörtgen 20"/>
          <p:cNvSpPr/>
          <p:nvPr/>
        </p:nvSpPr>
        <p:spPr>
          <a:xfrm>
            <a:off x="443736" y="4076112"/>
            <a:ext cx="3630757" cy="3026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800" dirty="0">
                <a:solidFill>
                  <a:schemeClr val="tx1"/>
                </a:solidFill>
              </a:rPr>
              <a:t>Yüksek teknolojinin gerektirdiği nitelikli işgücünün yetiştirilmesi için gerekli olan eğitim altyapısının oluşturulması</a:t>
            </a:r>
          </a:p>
        </p:txBody>
      </p:sp>
      <p:sp>
        <p:nvSpPr>
          <p:cNvPr id="22" name="Yuvarlatılmış Dikdörtgen 21"/>
          <p:cNvSpPr/>
          <p:nvPr/>
        </p:nvSpPr>
        <p:spPr>
          <a:xfrm>
            <a:off x="424329" y="5123499"/>
            <a:ext cx="3650163" cy="1929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800" dirty="0">
                <a:solidFill>
                  <a:schemeClr val="tx1"/>
                </a:solidFill>
              </a:rPr>
              <a:t>Planlama sürecinde şeffaflığın ön plana alınması</a:t>
            </a:r>
          </a:p>
        </p:txBody>
      </p:sp>
      <p:sp>
        <p:nvSpPr>
          <p:cNvPr id="23" name="Yuvarlatılmış Dikdörtgen 22"/>
          <p:cNvSpPr/>
          <p:nvPr/>
        </p:nvSpPr>
        <p:spPr>
          <a:xfrm>
            <a:off x="434430" y="5350978"/>
            <a:ext cx="3640061" cy="1929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800" dirty="0">
                <a:solidFill>
                  <a:schemeClr val="tx1"/>
                </a:solidFill>
              </a:rPr>
              <a:t>Kaynak aktarımın doğru yapılması</a:t>
            </a:r>
          </a:p>
        </p:txBody>
      </p:sp>
    </p:spTree>
    <p:extLst>
      <p:ext uri="{BB962C8B-B14F-4D97-AF65-F5344CB8AC3E}">
        <p14:creationId xmlns:p14="http://schemas.microsoft.com/office/powerpoint/2010/main" val="23598101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7;p2"/>
          <p:cNvSpPr/>
          <p:nvPr/>
        </p:nvSpPr>
        <p:spPr>
          <a:xfrm>
            <a:off x="604133" y="1581596"/>
            <a:ext cx="9069120" cy="3285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32000" marR="0" lvl="0" indent="-2643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None/>
            </a:pPr>
            <a:endParaRPr sz="20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518DF445-E76C-440C-8D2F-A1DBEDB77DBD}"/>
              </a:ext>
            </a:extLst>
          </p:cNvPr>
          <p:cNvSpPr txBox="1"/>
          <p:nvPr/>
        </p:nvSpPr>
        <p:spPr>
          <a:xfrm>
            <a:off x="165314" y="818211"/>
            <a:ext cx="8322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Stratejik Ortaklık Kavramının Sürdürülmesi ve Geliştirilmesi</a:t>
            </a: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A782768A-F5FD-4AC7-ACDA-AFC3ADDD149E}"/>
              </a:ext>
            </a:extLst>
          </p:cNvPr>
          <p:cNvSpPr txBox="1"/>
          <p:nvPr/>
        </p:nvSpPr>
        <p:spPr>
          <a:xfrm>
            <a:off x="303028" y="1452279"/>
            <a:ext cx="7444587" cy="728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  <a:buClr>
                <a:srgbClr val="C00000"/>
              </a:buClr>
            </a:pPr>
            <a:r>
              <a:rPr lang="tr-TR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Devam niteliğinde ve yeni alanlarda ortaklıklar örnekleri ve planlar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C00000"/>
              </a:buClr>
            </a:pPr>
            <a:endParaRPr lang="tr-TR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229256" y="216351"/>
            <a:ext cx="45360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Clr>
                <a:srgbClr val="000000"/>
              </a:buClr>
            </a:pPr>
            <a:r>
              <a:rPr lang="tr-TR" sz="1600" b="1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3D-YİP Platformunun Sürdürülebilirliği</a:t>
            </a: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60CA025D-5823-43ED-8433-384835E00F64}"/>
              </a:ext>
            </a:extLst>
          </p:cNvPr>
          <p:cNvSpPr txBox="1"/>
          <p:nvPr/>
        </p:nvSpPr>
        <p:spPr>
          <a:xfrm>
            <a:off x="300194" y="1924237"/>
            <a:ext cx="5785908" cy="1682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200"/>
              </a:spcBef>
              <a:spcAft>
                <a:spcPts val="2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sz="1800" dirty="0">
                <a:latin typeface="Calibri" panose="020F0502020204030204" pitchFamily="34" charset="0"/>
                <a:cs typeface="Calibri" panose="020F0502020204030204" pitchFamily="34" charset="0"/>
              </a:rPr>
              <a:t>TÜBİTAK SAYEM P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latformu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içerisinde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yer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alan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p</a:t>
            </a:r>
            <a:r>
              <a:rPr lang="tr-T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roje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ler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sz="1800" dirty="0">
                <a:latin typeface="Calibri" panose="020F0502020204030204" pitchFamily="34" charset="0"/>
                <a:cs typeface="Calibri" panose="020F0502020204030204" pitchFamily="34" charset="0"/>
              </a:rPr>
              <a:t>AB, </a:t>
            </a:r>
            <a:r>
              <a:rPr lang="tr-T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Horizon</a:t>
            </a:r>
            <a:r>
              <a:rPr lang="tr-TR" sz="1800" dirty="0">
                <a:latin typeface="Calibri" panose="020F0502020204030204" pitchFamily="34" charset="0"/>
                <a:cs typeface="Calibri" panose="020F0502020204030204" pitchFamily="34" charset="0"/>
              </a:rPr>
              <a:t> 2020 - </a:t>
            </a:r>
            <a:r>
              <a:rPr lang="tr-T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Cofund</a:t>
            </a:r>
            <a:r>
              <a:rPr lang="tr-TR" sz="1800" dirty="0">
                <a:latin typeface="Calibri" panose="020F0502020204030204" pitchFamily="34" charset="0"/>
                <a:cs typeface="Calibri" panose="020F0502020204030204" pitchFamily="34" charset="0"/>
              </a:rPr>
              <a:t> Projesi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C00000"/>
              </a:buClr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    (Advanced Materials and Advanced 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C00000"/>
              </a:buClr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     Manufacturing Technologies                      )</a:t>
            </a:r>
            <a:r>
              <a:rPr lang="tr-T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sz="1800" dirty="0">
                <a:latin typeface="Calibri" panose="020F0502020204030204" pitchFamily="34" charset="0"/>
                <a:cs typeface="Calibri" panose="020F0502020204030204" pitchFamily="34" charset="0"/>
              </a:rPr>
              <a:t>TÜBİTAK 2244 Projesi, </a:t>
            </a:r>
            <a:r>
              <a:rPr lang="tr-T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TUSAŞ MOTOR</a:t>
            </a:r>
            <a:endParaRPr lang="tr-TR" sz="16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2" descr="AGH Bilim Ve Teknoloji Üniversitesi Tanıtım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980" y="2402511"/>
            <a:ext cx="1238097" cy="123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Dikdörtgen 14"/>
          <p:cNvSpPr/>
          <p:nvPr/>
        </p:nvSpPr>
        <p:spPr>
          <a:xfrm>
            <a:off x="6120013" y="3543242"/>
            <a:ext cx="20805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/>
              <a:t>AGH Bilim ve Teknoloji Üniversitesi </a:t>
            </a:r>
          </a:p>
        </p:txBody>
      </p:sp>
      <p:pic>
        <p:nvPicPr>
          <p:cNvPr id="16" name="Picture 2" descr="3DSystems – ATO Lab – Drukarki 3D – 3D Lab Sp. z o.o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350" y="2689761"/>
            <a:ext cx="1418210" cy="41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5">
            <a:extLst>
              <a:ext uri="{FF2B5EF4-FFF2-40B4-BE49-F238E27FC236}">
                <a16:creationId xmlns:a16="http://schemas.microsoft.com/office/drawing/2014/main" id="{A782768A-F5FD-4AC7-ACDA-AFC3ADDD149E}"/>
              </a:ext>
            </a:extLst>
          </p:cNvPr>
          <p:cNvSpPr txBox="1"/>
          <p:nvPr/>
        </p:nvSpPr>
        <p:spPr>
          <a:xfrm>
            <a:off x="7087441" y="2073175"/>
            <a:ext cx="2151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  <a:buClr>
                <a:srgbClr val="C00000"/>
              </a:buClr>
            </a:pPr>
            <a:r>
              <a:rPr lang="tr-TR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Yurtdışı ortaklıklar</a:t>
            </a:r>
          </a:p>
        </p:txBody>
      </p:sp>
      <p:pic>
        <p:nvPicPr>
          <p:cNvPr id="19" name="Resim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5438" y="2710144"/>
            <a:ext cx="744678" cy="555436"/>
          </a:xfrm>
          <a:prstGeom prst="rect">
            <a:avLst/>
          </a:prstGeom>
        </p:spPr>
      </p:pic>
      <p:pic>
        <p:nvPicPr>
          <p:cNvPr id="1028" name="Picture 4" descr="https://www.a2m2tech.org.tr/Thema/img/LOGO_250_width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892" y="2935555"/>
            <a:ext cx="1016858" cy="25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5">
            <a:extLst>
              <a:ext uri="{FF2B5EF4-FFF2-40B4-BE49-F238E27FC236}">
                <a16:creationId xmlns:a16="http://schemas.microsoft.com/office/drawing/2014/main" id="{60CA025D-5823-43ED-8433-384835E00F64}"/>
              </a:ext>
            </a:extLst>
          </p:cNvPr>
          <p:cNvSpPr txBox="1"/>
          <p:nvPr/>
        </p:nvSpPr>
        <p:spPr>
          <a:xfrm>
            <a:off x="951357" y="3543242"/>
            <a:ext cx="4867551" cy="1774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5" indent="-285750">
              <a:spcBef>
                <a:spcPts val="200"/>
              </a:spcBef>
              <a:spcAft>
                <a:spcPts val="200"/>
              </a:spcAft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İleri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Malzeme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US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İleri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Üretim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Teknoloji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Kümelenmesi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Planlanan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lvl="4" indent="-285750">
              <a:spcBef>
                <a:spcPts val="200"/>
              </a:spcBef>
              <a:spcAft>
                <a:spcPts val="200"/>
              </a:spcAft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1004 </a:t>
            </a:r>
            <a:r>
              <a:rPr lang="en-US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Platformu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Devamı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Planlanan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lvl="4" indent="-285750">
              <a:spcBef>
                <a:spcPts val="200"/>
              </a:spcBef>
              <a:spcAft>
                <a:spcPts val="200"/>
              </a:spcAft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SAYEM </a:t>
            </a:r>
            <a:r>
              <a:rPr lang="en-US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Platformu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Planlanan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lvl="4" indent="-285750">
              <a:spcBef>
                <a:spcPts val="200"/>
              </a:spcBef>
              <a:spcAft>
                <a:spcPts val="200"/>
              </a:spcAft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EU </a:t>
            </a:r>
            <a:r>
              <a:rPr lang="en-US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Destekli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Fonlar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Planlanan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lvl="4" indent="-285750">
              <a:spcBef>
                <a:spcPts val="200"/>
              </a:spcBef>
              <a:spcAft>
                <a:spcPts val="200"/>
              </a:spcAft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IPA Projesi </a:t>
            </a:r>
            <a:r>
              <a:rPr lang="en-US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hazırlığı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Planlanan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tr-TR" sz="16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87860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7"/>
          <p:cNvSpPr/>
          <p:nvPr/>
        </p:nvSpPr>
        <p:spPr>
          <a:xfrm>
            <a:off x="2567527" y="2545305"/>
            <a:ext cx="6542053" cy="128692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 dirty="0">
                <a:solidFill>
                  <a:srgbClr val="7F7F7F"/>
                </a:solidFill>
              </a:rPr>
              <a:t>Platform web adresi:</a:t>
            </a:r>
          </a:p>
          <a:p>
            <a:pPr lvl="0"/>
            <a:r>
              <a:rPr lang="tr-TR" sz="2400" dirty="0">
                <a:hlinkClick r:id="rId3"/>
              </a:rPr>
              <a:t>https://3byip1004.gazi.edu.tr/</a:t>
            </a:r>
            <a:endParaRPr sz="1800" b="1" dirty="0">
              <a:solidFill>
                <a:srgbClr val="0000FF"/>
              </a:solidFill>
            </a:endParaRPr>
          </a:p>
        </p:txBody>
      </p:sp>
      <p:sp>
        <p:nvSpPr>
          <p:cNvPr id="523" name="Google Shape;523;p27"/>
          <p:cNvSpPr/>
          <p:nvPr/>
        </p:nvSpPr>
        <p:spPr>
          <a:xfrm>
            <a:off x="3367341" y="1852341"/>
            <a:ext cx="4370839" cy="2127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strike="noStrik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Teşekkürler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000" b="1" strike="noStrik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51"/>
          <a:stretch/>
        </p:blipFill>
        <p:spPr>
          <a:xfrm>
            <a:off x="0" y="120852"/>
            <a:ext cx="1987854" cy="1940768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7943850" y="0"/>
            <a:ext cx="2136775" cy="1838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4819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65212" y="1354813"/>
            <a:ext cx="3317505" cy="507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5605" tIns="37802" rIns="75605" bIns="37802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3B-YİP Platformu</a:t>
            </a:r>
            <a:endParaRPr lang="tr-TR" altLang="tr-TR" sz="800" b="1" dirty="0">
              <a:solidFill>
                <a:srgbClr val="0432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D371407A-1A87-CFA6-B8EC-21A5A3C3EA68}"/>
              </a:ext>
            </a:extLst>
          </p:cNvPr>
          <p:cNvSpPr txBox="1"/>
          <p:nvPr/>
        </p:nvSpPr>
        <p:spPr>
          <a:xfrm>
            <a:off x="926910" y="617106"/>
            <a:ext cx="7082447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TEMA :</a:t>
            </a:r>
            <a:r>
              <a:rPr lang="en-GB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tr-TR" sz="1800" b="1" kern="1200" dirty="0">
                <a:solidFill>
                  <a:srgbClr val="242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NACE 30.3 Havacılık taşıtları ve uzay araçları ile ilgili imalat için ihtiyaç duyulan ileri üretim teknolojilerini millileştirmek </a:t>
            </a:r>
            <a:r>
              <a:rPr lang="en-US" sz="1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en-US" sz="1800" b="1" kern="1200" dirty="0">
              <a:solidFill>
                <a:srgbClr val="242D5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" name="Resim 36"/>
          <p:cNvPicPr>
            <a:picLocks noChangeAspect="1"/>
          </p:cNvPicPr>
          <p:nvPr/>
        </p:nvPicPr>
        <p:blipFill rotWithShape="1">
          <a:blip r:embed="rId3"/>
          <a:srcRect l="14180" b="12683"/>
          <a:stretch/>
        </p:blipFill>
        <p:spPr>
          <a:xfrm>
            <a:off x="8009357" y="1295421"/>
            <a:ext cx="2008754" cy="1145193"/>
          </a:xfrm>
          <a:prstGeom prst="rect">
            <a:avLst/>
          </a:prstGeom>
        </p:spPr>
      </p:pic>
      <p:grpSp>
        <p:nvGrpSpPr>
          <p:cNvPr id="16" name="Grup 15"/>
          <p:cNvGrpSpPr/>
          <p:nvPr/>
        </p:nvGrpSpPr>
        <p:grpSpPr>
          <a:xfrm>
            <a:off x="3099076" y="1657808"/>
            <a:ext cx="4510370" cy="3346646"/>
            <a:chOff x="2638403" y="1183864"/>
            <a:chExt cx="6841084" cy="4627278"/>
          </a:xfrm>
        </p:grpSpPr>
        <p:sp>
          <p:nvSpPr>
            <p:cNvPr id="17" name="object 4"/>
            <p:cNvSpPr/>
            <p:nvPr/>
          </p:nvSpPr>
          <p:spPr>
            <a:xfrm>
              <a:off x="4327638" y="2464523"/>
              <a:ext cx="2618232" cy="261823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6"/>
            <p:cNvSpPr/>
            <p:nvPr/>
          </p:nvSpPr>
          <p:spPr>
            <a:xfrm>
              <a:off x="7225489" y="3760834"/>
              <a:ext cx="2253998" cy="39014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7"/>
            <p:cNvSpPr/>
            <p:nvPr/>
          </p:nvSpPr>
          <p:spPr>
            <a:xfrm>
              <a:off x="2929308" y="2457526"/>
              <a:ext cx="1386243" cy="130330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8"/>
            <p:cNvSpPr/>
            <p:nvPr/>
          </p:nvSpPr>
          <p:spPr>
            <a:xfrm>
              <a:off x="4874893" y="1183864"/>
              <a:ext cx="1475231" cy="101803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9"/>
            <p:cNvSpPr/>
            <p:nvPr/>
          </p:nvSpPr>
          <p:spPr>
            <a:xfrm>
              <a:off x="2638403" y="4257917"/>
              <a:ext cx="1677148" cy="75866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0"/>
            <p:cNvSpPr/>
            <p:nvPr/>
          </p:nvSpPr>
          <p:spPr>
            <a:xfrm>
              <a:off x="5004340" y="5345381"/>
              <a:ext cx="1156848" cy="46576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4"/>
            <p:cNvSpPr/>
            <p:nvPr/>
          </p:nvSpPr>
          <p:spPr>
            <a:xfrm>
              <a:off x="6972727" y="2396783"/>
              <a:ext cx="2046731" cy="41452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5"/>
            <p:cNvSpPr/>
            <p:nvPr/>
          </p:nvSpPr>
          <p:spPr>
            <a:xfrm>
              <a:off x="6864749" y="4335063"/>
              <a:ext cx="2479881" cy="102638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Unvan 1"/>
          <p:cNvSpPr txBox="1">
            <a:spLocks/>
          </p:cNvSpPr>
          <p:nvPr/>
        </p:nvSpPr>
        <p:spPr>
          <a:xfrm>
            <a:off x="93690" y="200459"/>
            <a:ext cx="6131360" cy="357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90000"/>
              </a:lnSpc>
              <a:buSzPts val="4400"/>
              <a:buNone/>
              <a:defRPr sz="1600" b="1">
                <a:solidFill>
                  <a:srgbClr val="C00000"/>
                </a:solidFill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tr-TR" dirty="0"/>
              <a:t>3B-YİP </a:t>
            </a:r>
            <a:r>
              <a:rPr lang="en-US" dirty="0"/>
              <a:t>PLATFORMU</a:t>
            </a:r>
            <a:r>
              <a:rPr lang="tr-TR" dirty="0"/>
              <a:t> KÜNYESİ - 1</a:t>
            </a:r>
          </a:p>
        </p:txBody>
      </p:sp>
    </p:spTree>
    <p:extLst>
      <p:ext uri="{BB962C8B-B14F-4D97-AF65-F5344CB8AC3E}">
        <p14:creationId xmlns:p14="http://schemas.microsoft.com/office/powerpoint/2010/main" val="2365198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D8B5E9BA-ABA5-FE4F-98E1-AAC070D28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46" y="642510"/>
            <a:ext cx="8536929" cy="8617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xia" pitchFamily="34" charset="-94"/>
              </a:defRPr>
            </a:lvl1pPr>
            <a:lvl2pPr marL="742950" indent="-285750">
              <a:spcBef>
                <a:spcPts val="2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xia" pitchFamily="34" charset="-94"/>
              </a:defRPr>
            </a:lvl2pPr>
            <a:lvl3pPr marL="1143000" indent="-228600">
              <a:spcBef>
                <a:spcPts val="2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xia" pitchFamily="34" charset="-94"/>
              </a:defRPr>
            </a:lvl3pPr>
            <a:lvl4pPr marL="1600200" indent="-228600">
              <a:spcBef>
                <a:spcPts val="2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xia" pitchFamily="34" charset="-94"/>
              </a:defRPr>
            </a:lvl4pPr>
            <a:lvl5pPr marL="2057400" indent="-228600">
              <a:spcBef>
                <a:spcPts val="2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xia" pitchFamily="34" charset="-94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xia" pitchFamily="34" charset="-94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xia" pitchFamily="34" charset="-94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xia" pitchFamily="34" charset="-94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xia" pitchFamily="34" charset="-94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tr-TR" alt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Teknik Proje , 1 Toplumsal Etki Projesi, 8 Kurum/Kuruluş, 154 Araştırmacı ile</a:t>
            </a:r>
            <a:endParaRPr lang="tr-T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Yeni Nesil 3 Boyutlu Yazıcı İmalat Teknolojileri Platformu</a:t>
            </a:r>
          </a:p>
        </p:txBody>
      </p:sp>
      <p:sp>
        <p:nvSpPr>
          <p:cNvPr id="52" name="Unvan 1"/>
          <p:cNvSpPr txBox="1">
            <a:spLocks/>
          </p:cNvSpPr>
          <p:nvPr/>
        </p:nvSpPr>
        <p:spPr>
          <a:xfrm>
            <a:off x="401906" y="3745654"/>
            <a:ext cx="23156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Clr>
                <a:srgbClr val="000000"/>
              </a:buClr>
            </a:pPr>
            <a:endParaRPr lang="tr-TR" sz="1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buClr>
                <a:srgbClr val="000000"/>
              </a:buClr>
            </a:pPr>
            <a:endParaRPr lang="tr-TR" sz="1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288297" y="3054546"/>
            <a:ext cx="321066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tr-TR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İnsan Kaynağı Kazanımları</a:t>
            </a:r>
          </a:p>
          <a:p>
            <a:pPr>
              <a:buClr>
                <a:srgbClr val="C00000"/>
              </a:buClr>
            </a:pPr>
            <a:endParaRPr lang="tr-TR" sz="10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Toplam 154 Araştırmacı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Yeni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Araştırmacı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İstihdamı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Bursiyer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Dikdörtgen 56">
            <a:hlinkClick r:id="" action="ppaction://noaction"/>
          </p:cNvPr>
          <p:cNvSpPr/>
          <p:nvPr/>
        </p:nvSpPr>
        <p:spPr>
          <a:xfrm>
            <a:off x="75217" y="4496498"/>
            <a:ext cx="41398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tr-TR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Toplam Bütçe: </a:t>
            </a:r>
            <a:r>
              <a:rPr lang="tr-TR" sz="1800" b="1" kern="1200" spc="-5" dirty="0">
                <a:solidFill>
                  <a:schemeClr val="tx1"/>
                </a:solidFill>
                <a:latin typeface="Corbel" panose="020B0503020204020204" pitchFamily="34" charset="0"/>
              </a:rPr>
              <a:t>51.1 Milyon  TL </a:t>
            </a:r>
            <a:r>
              <a:rPr lang="tr-TR" sz="1800" kern="1200" spc="-5" dirty="0">
                <a:solidFill>
                  <a:schemeClr val="tx1"/>
                </a:solidFill>
                <a:latin typeface="Corbel" panose="020B0503020204020204" pitchFamily="34" charset="0"/>
              </a:rPr>
              <a:t>(15.11.2021)</a:t>
            </a:r>
          </a:p>
        </p:txBody>
      </p:sp>
      <p:graphicFrame>
        <p:nvGraphicFramePr>
          <p:cNvPr id="28" name="Grafik 3"/>
          <p:cNvGraphicFramePr/>
          <p:nvPr>
            <p:extLst>
              <p:ext uri="{D42A27DB-BD31-4B8C-83A1-F6EECF244321}">
                <p14:modId xmlns:p14="http://schemas.microsoft.com/office/powerpoint/2010/main" val="1265960124"/>
              </p:ext>
            </p:extLst>
          </p:nvPr>
        </p:nvGraphicFramePr>
        <p:xfrm>
          <a:off x="4280419" y="2456659"/>
          <a:ext cx="6176294" cy="3155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7">
            <a:extLst>
              <a:ext uri="{FF2B5EF4-FFF2-40B4-BE49-F238E27FC236}">
                <a16:creationId xmlns:a16="http://schemas.microsoft.com/office/drawing/2014/main" id="{0100BC3F-854F-5AAA-B501-55EB5B957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08" y="1622797"/>
            <a:ext cx="766069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xia" pitchFamily="34" charset="-94"/>
              </a:defRPr>
            </a:lvl1pPr>
            <a:lvl2pPr marL="742950" indent="-285750">
              <a:spcBef>
                <a:spcPts val="2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xia" pitchFamily="34" charset="-94"/>
              </a:defRPr>
            </a:lvl2pPr>
            <a:lvl3pPr marL="1143000" indent="-228600">
              <a:spcBef>
                <a:spcPts val="2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xia" pitchFamily="34" charset="-94"/>
              </a:defRPr>
            </a:lvl3pPr>
            <a:lvl4pPr marL="1600200" indent="-228600">
              <a:spcBef>
                <a:spcPts val="2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xia" pitchFamily="34" charset="-94"/>
              </a:defRPr>
            </a:lvl4pPr>
            <a:lvl5pPr marL="2057400" indent="-228600">
              <a:spcBef>
                <a:spcPts val="2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xia" pitchFamily="34" charset="-94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xia" pitchFamily="34" charset="-94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xia" pitchFamily="34" charset="-94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xia" pitchFamily="34" charset="-94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xia" pitchFamily="34" charset="-94"/>
              </a:defRPr>
            </a:lvl9pPr>
          </a:lstStyle>
          <a:p>
            <a:pPr eaLnBrk="1" hangingPunct="1">
              <a:spcBef>
                <a:spcPts val="0"/>
              </a:spcBef>
              <a:buFontTx/>
              <a:buNone/>
            </a:pPr>
            <a:r>
              <a:rPr lang="tr-TR" alt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Araştırma Üniversitesi (Gazi Ün.)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tr-TR" alt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2 Üniversite (Sabancı Ün. – Erzurum Teknik Ün.)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tr-TR" altLang="en-US" sz="2000" dirty="0">
                <a:solidFill>
                  <a:srgbClr val="242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Savuma Sanayi sektörüne hizmet eden   </a:t>
            </a:r>
            <a:r>
              <a:rPr lang="tr-TR" alt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Özel Sektör Kuruluş </a:t>
            </a:r>
            <a:r>
              <a:rPr lang="tr-TR" altLang="en-US" sz="2000" dirty="0">
                <a:solidFill>
                  <a:srgbClr val="242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  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tr-TR" alt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Kamu Araştırma Merkezi, TÜBİTAK-MAM</a:t>
            </a:r>
            <a:endParaRPr lang="tr-TR" altLang="en-US" sz="2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93690" y="200459"/>
            <a:ext cx="6131360" cy="357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90000"/>
              </a:lnSpc>
              <a:buSzPts val="4400"/>
              <a:buNone/>
              <a:defRPr sz="1600" b="1">
                <a:solidFill>
                  <a:srgbClr val="C00000"/>
                </a:solidFill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tr-TR" dirty="0"/>
              <a:t>3B-YİP </a:t>
            </a:r>
            <a:r>
              <a:rPr lang="en-US" dirty="0"/>
              <a:t>PLATFORMU</a:t>
            </a:r>
            <a:r>
              <a:rPr lang="tr-TR" dirty="0"/>
              <a:t> KÜNYESİ - 2</a:t>
            </a:r>
          </a:p>
        </p:txBody>
      </p:sp>
    </p:spTree>
    <p:extLst>
      <p:ext uri="{BB962C8B-B14F-4D97-AF65-F5344CB8AC3E}">
        <p14:creationId xmlns:p14="http://schemas.microsoft.com/office/powerpoint/2010/main" val="648127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986236" y="909915"/>
            <a:ext cx="5219917" cy="362788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tr-TR" sz="2315" b="1" dirty="0">
                <a:solidFill>
                  <a:srgbClr val="FF0000"/>
                </a:solidFill>
              </a:rPr>
              <a:t>Yüksek önceliğe sahip konular</a:t>
            </a:r>
          </a:p>
        </p:txBody>
      </p:sp>
      <p:sp>
        <p:nvSpPr>
          <p:cNvPr id="4" name="İçerik Yer Tutucusu 4"/>
          <p:cNvSpPr txBox="1">
            <a:spLocks/>
          </p:cNvSpPr>
          <p:nvPr/>
        </p:nvSpPr>
        <p:spPr>
          <a:xfrm>
            <a:off x="526312" y="4286322"/>
            <a:ext cx="8873154" cy="4179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tr-TR" sz="1600" dirty="0"/>
              <a:t> </a:t>
            </a:r>
            <a:r>
              <a:rPr lang="tr-TR" sz="1600" b="1" dirty="0"/>
              <a:t>MALZEME GERİ DÖNÜŞÜMÜ  </a:t>
            </a:r>
            <a:r>
              <a:rPr lang="tr-TR" sz="1600" dirty="0"/>
              <a:t>yeniden kullanımı</a:t>
            </a:r>
          </a:p>
        </p:txBody>
      </p:sp>
      <p:sp>
        <p:nvSpPr>
          <p:cNvPr id="6" name="İçerik Yer Tutucusu 4"/>
          <p:cNvSpPr txBox="1">
            <a:spLocks/>
          </p:cNvSpPr>
          <p:nvPr/>
        </p:nvSpPr>
        <p:spPr>
          <a:xfrm>
            <a:off x="526314" y="1776220"/>
            <a:ext cx="8779612" cy="4093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tr-TR" sz="1600" dirty="0"/>
              <a:t> </a:t>
            </a:r>
            <a:r>
              <a:rPr lang="tr-TR" sz="1600" b="1" dirty="0"/>
              <a:t>TOZ</a:t>
            </a:r>
            <a:r>
              <a:rPr lang="tr-TR" sz="1600" dirty="0"/>
              <a:t>,  Ham malzeme üretimi, karakterizasyonu için test yöntemleri</a:t>
            </a:r>
          </a:p>
        </p:txBody>
      </p:sp>
      <p:sp>
        <p:nvSpPr>
          <p:cNvPr id="7" name="İçerik Yer Tutucusu 4"/>
          <p:cNvSpPr txBox="1">
            <a:spLocks/>
          </p:cNvSpPr>
          <p:nvPr/>
        </p:nvSpPr>
        <p:spPr>
          <a:xfrm>
            <a:off x="510807" y="3243057"/>
            <a:ext cx="8966415" cy="3908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tr-TR" sz="1600" b="1" dirty="0"/>
              <a:t> PARAMETRE</a:t>
            </a:r>
            <a:r>
              <a:rPr lang="tr-TR" sz="1600" dirty="0"/>
              <a:t>, Eİ üretim Yöntemi SLM, EBM, DED Üretim parametre setlerinin belirlenmesi</a:t>
            </a:r>
          </a:p>
        </p:txBody>
      </p:sp>
      <p:sp>
        <p:nvSpPr>
          <p:cNvPr id="9" name="İçerik Yer Tutucusu 4"/>
          <p:cNvSpPr txBox="1">
            <a:spLocks/>
          </p:cNvSpPr>
          <p:nvPr/>
        </p:nvSpPr>
        <p:spPr>
          <a:xfrm>
            <a:off x="510807" y="4803640"/>
            <a:ext cx="8271243" cy="4763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tr-TR" sz="1600" dirty="0"/>
              <a:t> </a:t>
            </a:r>
            <a:r>
              <a:rPr lang="tr-TR" sz="1600" b="1" dirty="0"/>
              <a:t>KALİFİKASYON</a:t>
            </a:r>
            <a:r>
              <a:rPr lang="tr-TR" sz="1600" dirty="0"/>
              <a:t> ve sertifikasyon yöntemleri</a:t>
            </a:r>
          </a:p>
        </p:txBody>
      </p:sp>
      <p:sp>
        <p:nvSpPr>
          <p:cNvPr id="10" name="İçerik Yer Tutucusu 4"/>
          <p:cNvSpPr txBox="1">
            <a:spLocks/>
          </p:cNvSpPr>
          <p:nvPr/>
        </p:nvSpPr>
        <p:spPr>
          <a:xfrm>
            <a:off x="526312" y="3751966"/>
            <a:ext cx="8528417" cy="4167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tr-TR" sz="1600" dirty="0"/>
              <a:t> </a:t>
            </a:r>
            <a:r>
              <a:rPr lang="tr-TR" sz="1600" b="1" dirty="0"/>
              <a:t>İKİNCİL İŞLEM </a:t>
            </a:r>
            <a:r>
              <a:rPr lang="tr-TR" sz="1600" dirty="0"/>
              <a:t>(post proses) teknoloji/tekniklerinin geliştirilmesi</a:t>
            </a:r>
          </a:p>
        </p:txBody>
      </p:sp>
      <p:sp>
        <p:nvSpPr>
          <p:cNvPr id="11" name="İçerik Yer Tutucusu 4"/>
          <p:cNvSpPr txBox="1">
            <a:spLocks/>
          </p:cNvSpPr>
          <p:nvPr/>
        </p:nvSpPr>
        <p:spPr>
          <a:xfrm>
            <a:off x="526312" y="2269247"/>
            <a:ext cx="7576976" cy="3688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tr-TR" sz="1600" dirty="0"/>
              <a:t> </a:t>
            </a:r>
            <a:r>
              <a:rPr lang="tr-TR" sz="1600" b="1" dirty="0"/>
              <a:t>TEZGAH</a:t>
            </a:r>
            <a:r>
              <a:rPr lang="tr-TR" sz="1600" dirty="0"/>
              <a:t>, Eklemeli imalata (Eİ) yönelik milli metal yazıcı üretimi</a:t>
            </a: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47" y="649429"/>
            <a:ext cx="1593953" cy="883760"/>
          </a:xfrm>
          <a:prstGeom prst="rect">
            <a:avLst/>
          </a:prstGeom>
        </p:spPr>
      </p:pic>
      <p:sp>
        <p:nvSpPr>
          <p:cNvPr id="17" name="Unvan 1"/>
          <p:cNvSpPr txBox="1">
            <a:spLocks/>
          </p:cNvSpPr>
          <p:nvPr/>
        </p:nvSpPr>
        <p:spPr>
          <a:xfrm>
            <a:off x="93690" y="200459"/>
            <a:ext cx="6131360" cy="357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90000"/>
              </a:lnSpc>
              <a:buSzPts val="4400"/>
              <a:buNone/>
              <a:defRPr sz="1600" b="1">
                <a:solidFill>
                  <a:srgbClr val="C00000"/>
                </a:solidFill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tr-TR" dirty="0"/>
              <a:t>3B-YİP </a:t>
            </a:r>
            <a:r>
              <a:rPr lang="en-US" dirty="0"/>
              <a:t>PLATFORMU</a:t>
            </a:r>
            <a:r>
              <a:rPr lang="tr-TR" dirty="0"/>
              <a:t> Stratejik Hedefi</a:t>
            </a:r>
          </a:p>
        </p:txBody>
      </p:sp>
      <p:sp>
        <p:nvSpPr>
          <p:cNvPr id="13" name="İçerik Yer Tutucusu 4"/>
          <p:cNvSpPr txBox="1">
            <a:spLocks/>
          </p:cNvSpPr>
          <p:nvPr/>
        </p:nvSpPr>
        <p:spPr>
          <a:xfrm>
            <a:off x="510807" y="2756152"/>
            <a:ext cx="8632992" cy="3688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tr-TR" sz="1600" b="1" dirty="0"/>
              <a:t> TASARIM, </a:t>
            </a:r>
            <a:r>
              <a:rPr lang="tr-TR" sz="1600" dirty="0"/>
              <a:t>Eİ özgün tasarım yöntemleri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9789" y="937340"/>
            <a:ext cx="1804686" cy="22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92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721741" y="1442852"/>
            <a:ext cx="3549600" cy="2978743"/>
          </a:xfrm>
          <a:prstGeom prst="ellipse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>
                <a:solidFill>
                  <a:schemeClr val="tx1"/>
                </a:solidFill>
              </a:rPr>
              <a:t>NACE 30.3 Hava taşıtları ve uzay araçları</a:t>
            </a:r>
          </a:p>
        </p:txBody>
      </p:sp>
      <p:sp>
        <p:nvSpPr>
          <p:cNvPr id="5" name="Oval 4"/>
          <p:cNvSpPr/>
          <p:nvPr/>
        </p:nvSpPr>
        <p:spPr>
          <a:xfrm>
            <a:off x="5628903" y="3021370"/>
            <a:ext cx="2206819" cy="2108770"/>
          </a:xfrm>
          <a:prstGeom prst="ellipse">
            <a:avLst/>
          </a:prstGeom>
          <a:solidFill>
            <a:schemeClr val="accent3">
              <a:lumMod val="60000"/>
              <a:lumOff val="40000"/>
              <a:alpha val="53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Yeni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Alaşım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ve </a:t>
            </a:r>
          </a:p>
          <a:p>
            <a:pPr algn="ctr"/>
            <a:r>
              <a:rPr lang="tr-TR" dirty="0">
                <a:solidFill>
                  <a:schemeClr val="tx1"/>
                </a:solidFill>
              </a:rPr>
              <a:t>Metal Toz Malzemeler</a:t>
            </a:r>
          </a:p>
        </p:txBody>
      </p:sp>
      <p:sp>
        <p:nvSpPr>
          <p:cNvPr id="6" name="Oval 5"/>
          <p:cNvSpPr/>
          <p:nvPr/>
        </p:nvSpPr>
        <p:spPr>
          <a:xfrm>
            <a:off x="5427023" y="570016"/>
            <a:ext cx="2173185" cy="1957926"/>
          </a:xfrm>
          <a:prstGeom prst="ellipse">
            <a:avLst/>
          </a:prstGeom>
          <a:solidFill>
            <a:schemeClr val="accent6">
              <a:lumMod val="40000"/>
              <a:lumOff val="60000"/>
              <a:alpha val="53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>
                <a:solidFill>
                  <a:schemeClr val="tx1"/>
                </a:solidFill>
              </a:rPr>
              <a:t>Eİ Üretim Parametre Setleri</a:t>
            </a:r>
          </a:p>
        </p:txBody>
      </p:sp>
      <p:sp>
        <p:nvSpPr>
          <p:cNvPr id="7" name="Yatay Kaydırma 6"/>
          <p:cNvSpPr/>
          <p:nvPr/>
        </p:nvSpPr>
        <p:spPr>
          <a:xfrm>
            <a:off x="7421173" y="1300462"/>
            <a:ext cx="1049882" cy="492188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990000"/>
                </a:solidFill>
                <a:latin typeface="Arial Rounded MT Bold" panose="020F0704030504030204" pitchFamily="34" charset="0"/>
              </a:rPr>
              <a:t>EBM</a:t>
            </a:r>
          </a:p>
        </p:txBody>
      </p:sp>
      <p:sp>
        <p:nvSpPr>
          <p:cNvPr id="8" name="Yatay Kaydırma 7"/>
          <p:cNvSpPr/>
          <p:nvPr/>
        </p:nvSpPr>
        <p:spPr>
          <a:xfrm>
            <a:off x="7417993" y="855023"/>
            <a:ext cx="1055049" cy="495213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990000"/>
                </a:solidFill>
                <a:latin typeface="Arial Rounded MT Bold" panose="020F0704030504030204" pitchFamily="34" charset="0"/>
              </a:rPr>
              <a:t>SLM</a:t>
            </a:r>
          </a:p>
        </p:txBody>
      </p:sp>
      <p:sp>
        <p:nvSpPr>
          <p:cNvPr id="9" name="Yatay Kaydırma 8"/>
          <p:cNvSpPr/>
          <p:nvPr/>
        </p:nvSpPr>
        <p:spPr>
          <a:xfrm>
            <a:off x="7434459" y="1738790"/>
            <a:ext cx="1029675" cy="536857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990000"/>
                </a:solidFill>
                <a:latin typeface="Arial Rounded MT Bold" panose="020F0704030504030204" pitchFamily="34" charset="0"/>
              </a:rPr>
              <a:t>DED</a:t>
            </a:r>
          </a:p>
        </p:txBody>
      </p:sp>
      <p:sp>
        <p:nvSpPr>
          <p:cNvPr id="10" name="Oval 9"/>
          <p:cNvSpPr/>
          <p:nvPr/>
        </p:nvSpPr>
        <p:spPr>
          <a:xfrm>
            <a:off x="1169719" y="849086"/>
            <a:ext cx="2208812" cy="2059470"/>
          </a:xfrm>
          <a:prstGeom prst="ellipse">
            <a:avLst/>
          </a:prstGeom>
          <a:solidFill>
            <a:schemeClr val="tx2">
              <a:lumMod val="75000"/>
              <a:alpha val="53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>
                <a:solidFill>
                  <a:schemeClr val="tx1"/>
                </a:solidFill>
              </a:rPr>
              <a:t>Eklemeli İmalat (Eİ) Tezgah Üretim</a:t>
            </a:r>
            <a:r>
              <a:rPr lang="en-US" dirty="0" err="1">
                <a:solidFill>
                  <a:schemeClr val="tx1"/>
                </a:solidFill>
              </a:rPr>
              <a:t>i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1" name="Yatay Kaydırma 10"/>
          <p:cNvSpPr/>
          <p:nvPr/>
        </p:nvSpPr>
        <p:spPr>
          <a:xfrm>
            <a:off x="347610" y="1972237"/>
            <a:ext cx="1049882" cy="492188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990000"/>
                </a:solidFill>
                <a:latin typeface="Arial Rounded MT Bold" panose="020F0704030504030204" pitchFamily="34" charset="0"/>
              </a:rPr>
              <a:t>EBM</a:t>
            </a:r>
          </a:p>
        </p:txBody>
      </p:sp>
      <p:sp>
        <p:nvSpPr>
          <p:cNvPr id="12" name="Yatay Kaydırma 11"/>
          <p:cNvSpPr/>
          <p:nvPr/>
        </p:nvSpPr>
        <p:spPr>
          <a:xfrm>
            <a:off x="351009" y="2393058"/>
            <a:ext cx="1029675" cy="536857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990000"/>
                </a:solidFill>
                <a:latin typeface="Arial Rounded MT Bold" panose="020F0704030504030204" pitchFamily="34" charset="0"/>
              </a:rPr>
              <a:t>SLM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252249" y="245106"/>
            <a:ext cx="48341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3B</a:t>
            </a:r>
            <a:r>
              <a:rPr lang="tr-TR" sz="1600" b="1" dirty="0">
                <a:solidFill>
                  <a:srgbClr val="C00000"/>
                </a:solidFill>
                <a:cs typeface="Calibri" panose="020F0502020204030204" pitchFamily="34" charset="0"/>
              </a:rPr>
              <a:t> – </a:t>
            </a:r>
            <a:r>
              <a:rPr lang="tr-TR" sz="16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YİP Platformu – Odak Alanlar </a:t>
            </a:r>
          </a:p>
        </p:txBody>
      </p:sp>
      <p:sp>
        <p:nvSpPr>
          <p:cNvPr id="14" name="Dikdörtgen 13"/>
          <p:cNvSpPr/>
          <p:nvPr/>
        </p:nvSpPr>
        <p:spPr>
          <a:xfrm>
            <a:off x="7716966" y="3497287"/>
            <a:ext cx="1215600" cy="1889986"/>
          </a:xfrm>
          <a:prstGeom prst="rect">
            <a:avLst/>
          </a:prstGeom>
          <a:solidFill>
            <a:schemeClr val="accent3">
              <a:lumMod val="60000"/>
              <a:lumOff val="40000"/>
              <a:alpha val="53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</a:rPr>
              <a:t>IN 738LC</a:t>
            </a:r>
          </a:p>
          <a:p>
            <a:pPr algn="ctr"/>
            <a:r>
              <a:rPr lang="tr-TR" b="1" dirty="0">
                <a:solidFill>
                  <a:schemeClr val="tx1"/>
                </a:solidFill>
              </a:rPr>
              <a:t>SS 321</a:t>
            </a:r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tr-TR" dirty="0">
              <a:solidFill>
                <a:schemeClr val="tx1"/>
              </a:solidFill>
            </a:endParaRPr>
          </a:p>
          <a:p>
            <a:pPr algn="ctr"/>
            <a:r>
              <a:rPr lang="tr-TR" dirty="0" err="1">
                <a:solidFill>
                  <a:schemeClr val="tx1"/>
                </a:solidFill>
              </a:rPr>
              <a:t>Co</a:t>
            </a:r>
            <a:r>
              <a:rPr lang="en-US" dirty="0">
                <a:solidFill>
                  <a:schemeClr val="tx1"/>
                </a:solidFill>
              </a:rPr>
              <a:t>-</a:t>
            </a:r>
            <a:r>
              <a:rPr lang="tr-TR" dirty="0">
                <a:solidFill>
                  <a:schemeClr val="tx1"/>
                </a:solidFill>
              </a:rPr>
              <a:t>Cr</a:t>
            </a:r>
          </a:p>
          <a:p>
            <a:pPr algn="ctr"/>
            <a:r>
              <a:rPr lang="tr-TR" dirty="0">
                <a:solidFill>
                  <a:schemeClr val="tx1"/>
                </a:solidFill>
              </a:rPr>
              <a:t>Ti64</a:t>
            </a:r>
          </a:p>
          <a:p>
            <a:pPr algn="ctr"/>
            <a:r>
              <a:rPr lang="tr-TR" dirty="0">
                <a:solidFill>
                  <a:schemeClr val="tx1"/>
                </a:solidFill>
              </a:rPr>
              <a:t>AlSi10Mg</a:t>
            </a:r>
          </a:p>
          <a:p>
            <a:pPr algn="ctr"/>
            <a:r>
              <a:rPr lang="tr-TR" dirty="0" err="1">
                <a:solidFill>
                  <a:schemeClr val="tx1"/>
                </a:solidFill>
              </a:rPr>
              <a:t>Mo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866576" y="3378533"/>
            <a:ext cx="1779148" cy="1727859"/>
          </a:xfrm>
          <a:prstGeom prst="ellipse">
            <a:avLst/>
          </a:prstGeom>
          <a:solidFill>
            <a:srgbClr val="002060">
              <a:alpha val="32000"/>
            </a:srgb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>
                <a:solidFill>
                  <a:schemeClr val="tx1"/>
                </a:solidFill>
              </a:rPr>
              <a:t>Metal Toz Üretim</a:t>
            </a:r>
          </a:p>
        </p:txBody>
      </p:sp>
    </p:spTree>
    <p:extLst>
      <p:ext uri="{BB962C8B-B14F-4D97-AF65-F5344CB8AC3E}">
        <p14:creationId xmlns:p14="http://schemas.microsoft.com/office/powerpoint/2010/main" val="391734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44339"/>
            <a:ext cx="6829425" cy="468409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000000"/>
              </a:buClr>
            </a:pPr>
            <a:r>
              <a:rPr lang="tr-TR" sz="1600" b="1" dirty="0">
                <a:solidFill>
                  <a:srgbClr val="C00000"/>
                </a:solidFill>
              </a:rPr>
              <a:t>3B-YİP </a:t>
            </a:r>
            <a:r>
              <a:rPr lang="en-US" sz="1600" b="1" dirty="0">
                <a:solidFill>
                  <a:srgbClr val="C00000"/>
                </a:solidFill>
              </a:rPr>
              <a:t>PLATFORMU </a:t>
            </a:r>
            <a:r>
              <a:rPr lang="tr-TR" sz="1600" b="1" dirty="0">
                <a:solidFill>
                  <a:srgbClr val="C00000"/>
                </a:solidFill>
              </a:rPr>
              <a:t>Araştırma Programı Alanları</a:t>
            </a:r>
          </a:p>
        </p:txBody>
      </p:sp>
      <p:sp>
        <p:nvSpPr>
          <p:cNvPr id="20" name="Patlama 2 19"/>
          <p:cNvSpPr/>
          <p:nvPr/>
        </p:nvSpPr>
        <p:spPr>
          <a:xfrm>
            <a:off x="69719" y="406212"/>
            <a:ext cx="1820007" cy="904876"/>
          </a:xfrm>
          <a:prstGeom prst="irregularSeal2">
            <a:avLst/>
          </a:prstGeom>
          <a:solidFill>
            <a:srgbClr val="FFC00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50" b="1" dirty="0">
                <a:solidFill>
                  <a:srgbClr val="C00000"/>
                </a:solidFill>
              </a:rPr>
              <a:t> </a:t>
            </a:r>
            <a:r>
              <a:rPr lang="en-US" sz="1050" b="1" dirty="0">
                <a:solidFill>
                  <a:srgbClr val="C00000"/>
                </a:solidFill>
              </a:rPr>
              <a:t>Ham</a:t>
            </a:r>
            <a:r>
              <a:rPr lang="tr-TR" sz="1050" b="1" dirty="0">
                <a:solidFill>
                  <a:srgbClr val="C00000"/>
                </a:solidFill>
              </a:rPr>
              <a:t> </a:t>
            </a:r>
            <a:r>
              <a:rPr lang="en-US" sz="1050" b="1" dirty="0">
                <a:solidFill>
                  <a:srgbClr val="C00000"/>
                </a:solidFill>
              </a:rPr>
              <a:t>Malzeme Üretimi</a:t>
            </a:r>
            <a:endParaRPr lang="tr-TR" sz="1050" b="1" dirty="0">
              <a:solidFill>
                <a:srgbClr val="C00000"/>
              </a:solidFill>
            </a:endParaRPr>
          </a:p>
        </p:txBody>
      </p:sp>
      <p:pic>
        <p:nvPicPr>
          <p:cNvPr id="22" name="Resim 2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83"/>
          <a:stretch/>
        </p:blipFill>
        <p:spPr>
          <a:xfrm>
            <a:off x="123767" y="1531595"/>
            <a:ext cx="1019597" cy="1288591"/>
          </a:xfrm>
          <a:prstGeom prst="rect">
            <a:avLst/>
          </a:prstGeom>
        </p:spPr>
      </p:pic>
      <p:pic>
        <p:nvPicPr>
          <p:cNvPr id="24" name="Picture 8" descr="Titanium Alloy Powder: TC4 (Ti-6AL-4V) - 3D Powder Hu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078" y="1719145"/>
            <a:ext cx="1229321" cy="112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Metin kutusu 24"/>
          <p:cNvSpPr txBox="1"/>
          <p:nvPr/>
        </p:nvSpPr>
        <p:spPr>
          <a:xfrm>
            <a:off x="423962" y="1277425"/>
            <a:ext cx="12352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b="1" i="1" dirty="0">
                <a:solidFill>
                  <a:schemeClr val="bg2">
                    <a:lumMod val="50000"/>
                  </a:schemeClr>
                </a:solidFill>
              </a:rPr>
              <a:t>Odak Alan 1</a:t>
            </a:r>
          </a:p>
        </p:txBody>
      </p:sp>
      <p:sp>
        <p:nvSpPr>
          <p:cNvPr id="26" name="Metin kutusu 25"/>
          <p:cNvSpPr txBox="1"/>
          <p:nvPr/>
        </p:nvSpPr>
        <p:spPr>
          <a:xfrm>
            <a:off x="3185881" y="1616973"/>
            <a:ext cx="15941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b="1" i="1" dirty="0">
                <a:solidFill>
                  <a:schemeClr val="bg2">
                    <a:lumMod val="50000"/>
                  </a:schemeClr>
                </a:solidFill>
              </a:rPr>
              <a:t>Odak Alan 2</a:t>
            </a:r>
          </a:p>
        </p:txBody>
      </p:sp>
      <p:sp>
        <p:nvSpPr>
          <p:cNvPr id="27" name="Patlama 2 26"/>
          <p:cNvSpPr/>
          <p:nvPr/>
        </p:nvSpPr>
        <p:spPr>
          <a:xfrm>
            <a:off x="3149090" y="604712"/>
            <a:ext cx="1820007" cy="904876"/>
          </a:xfrm>
          <a:prstGeom prst="irregularSeal2">
            <a:avLst/>
          </a:prstGeom>
          <a:solidFill>
            <a:srgbClr val="FFC00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50" b="1" dirty="0">
                <a:solidFill>
                  <a:srgbClr val="C00000"/>
                </a:solidFill>
              </a:rPr>
              <a:t>Tezgah</a:t>
            </a:r>
          </a:p>
          <a:p>
            <a:pPr algn="ctr"/>
            <a:r>
              <a:rPr lang="en-US" sz="1050" b="1" dirty="0" err="1">
                <a:solidFill>
                  <a:srgbClr val="C00000"/>
                </a:solidFill>
              </a:rPr>
              <a:t>Üretimi</a:t>
            </a:r>
            <a:endParaRPr lang="tr-TR" sz="1050" b="1" dirty="0">
              <a:solidFill>
                <a:srgbClr val="C00000"/>
              </a:solidFill>
            </a:endParaRPr>
          </a:p>
        </p:txBody>
      </p:sp>
      <p:pic>
        <p:nvPicPr>
          <p:cNvPr id="29" name="Picture 19">
            <a:extLst>
              <a:ext uri="{FF2B5EF4-FFF2-40B4-BE49-F238E27FC236}">
                <a16:creationId xmlns:a16="http://schemas.microsoft.com/office/drawing/2014/main" id="{99524BD8-F215-4599-BFEC-BC17225F05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9" r="20574"/>
          <a:stretch/>
        </p:blipFill>
        <p:spPr bwMode="auto">
          <a:xfrm>
            <a:off x="2873380" y="2538619"/>
            <a:ext cx="2568911" cy="2804849"/>
          </a:xfrm>
          <a:prstGeom prst="rect">
            <a:avLst/>
          </a:prstGeom>
        </p:spPr>
      </p:pic>
      <p:sp>
        <p:nvSpPr>
          <p:cNvPr id="30" name="Yatay Kaydırma 29"/>
          <p:cNvSpPr/>
          <p:nvPr/>
        </p:nvSpPr>
        <p:spPr>
          <a:xfrm>
            <a:off x="3169475" y="2141617"/>
            <a:ext cx="1049882" cy="492188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990000"/>
                </a:solidFill>
                <a:latin typeface="Arial Rounded MT Bold" panose="020F0704030504030204" pitchFamily="34" charset="0"/>
              </a:rPr>
              <a:t>EBM</a:t>
            </a:r>
          </a:p>
        </p:txBody>
      </p:sp>
      <p:sp>
        <p:nvSpPr>
          <p:cNvPr id="31" name="Yatay Kaydırma 30"/>
          <p:cNvSpPr/>
          <p:nvPr/>
        </p:nvSpPr>
        <p:spPr>
          <a:xfrm>
            <a:off x="4269315" y="1900003"/>
            <a:ext cx="1029675" cy="536857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990000"/>
                </a:solidFill>
                <a:latin typeface="Arial Rounded MT Bold" panose="020F0704030504030204" pitchFamily="34" charset="0"/>
              </a:rPr>
              <a:t>SLM</a:t>
            </a:r>
          </a:p>
        </p:txBody>
      </p:sp>
      <p:sp>
        <p:nvSpPr>
          <p:cNvPr id="32" name="Metin kutusu 31"/>
          <p:cNvSpPr txBox="1"/>
          <p:nvPr/>
        </p:nvSpPr>
        <p:spPr>
          <a:xfrm>
            <a:off x="6958585" y="1366856"/>
            <a:ext cx="11163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b="1" i="1" dirty="0">
                <a:solidFill>
                  <a:schemeClr val="bg2">
                    <a:lumMod val="50000"/>
                  </a:schemeClr>
                </a:solidFill>
              </a:rPr>
              <a:t>Odak Alan 3</a:t>
            </a:r>
          </a:p>
        </p:txBody>
      </p:sp>
      <p:sp>
        <p:nvSpPr>
          <p:cNvPr id="33" name="Patlama 2 32"/>
          <p:cNvSpPr/>
          <p:nvPr/>
        </p:nvSpPr>
        <p:spPr>
          <a:xfrm>
            <a:off x="6592147" y="410387"/>
            <a:ext cx="2017242" cy="904876"/>
          </a:xfrm>
          <a:prstGeom prst="irregularSeal2">
            <a:avLst/>
          </a:prstGeom>
          <a:solidFill>
            <a:srgbClr val="FFC00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50" b="1" dirty="0">
                <a:solidFill>
                  <a:srgbClr val="C00000"/>
                </a:solidFill>
              </a:rPr>
              <a:t>Parametre Geliştirme</a:t>
            </a:r>
          </a:p>
        </p:txBody>
      </p:sp>
      <p:pic>
        <p:nvPicPr>
          <p:cNvPr id="34" name="Resim 3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460" y="1239242"/>
            <a:ext cx="1495230" cy="1017071"/>
          </a:xfrm>
          <a:prstGeom prst="rect">
            <a:avLst/>
          </a:prstGeom>
        </p:spPr>
      </p:pic>
      <p:pic>
        <p:nvPicPr>
          <p:cNvPr id="35" name="Resim 34"/>
          <p:cNvPicPr/>
          <p:nvPr/>
        </p:nvPicPr>
        <p:blipFill>
          <a:blip r:embed="rId7"/>
          <a:stretch>
            <a:fillRect/>
          </a:stretch>
        </p:blipFill>
        <p:spPr>
          <a:xfrm>
            <a:off x="7521512" y="2420947"/>
            <a:ext cx="2501363" cy="1387499"/>
          </a:xfrm>
          <a:prstGeom prst="rect">
            <a:avLst/>
          </a:prstGeom>
        </p:spPr>
      </p:pic>
      <p:pic>
        <p:nvPicPr>
          <p:cNvPr id="36" name="Resim 35" descr="C:\Users\fatih\Downloads\30_10_2022_Rapor_2_resimler\30_10_2022\Mikroyapı.jpg">
            <a:extLst>
              <a:ext uri="{FF2B5EF4-FFF2-40B4-BE49-F238E27FC236}">
                <a16:creationId xmlns:a16="http://schemas.microsoft.com/office/drawing/2014/main" id="{99FFAE91-91A7-480D-A8D4-180832ABEA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530" y="4096893"/>
            <a:ext cx="1761090" cy="1271161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Patlama 2 36"/>
          <p:cNvSpPr/>
          <p:nvPr/>
        </p:nvSpPr>
        <p:spPr>
          <a:xfrm>
            <a:off x="5801186" y="5051719"/>
            <a:ext cx="2097259" cy="583497"/>
          </a:xfrm>
          <a:prstGeom prst="irregularSeal2">
            <a:avLst/>
          </a:prstGeom>
          <a:solidFill>
            <a:schemeClr val="accent3">
              <a:lumMod val="40000"/>
              <a:lumOff val="60000"/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b="1" i="1" dirty="0">
                <a:solidFill>
                  <a:srgbClr val="C00000"/>
                </a:solidFill>
              </a:rPr>
              <a:t>DAYANIM</a:t>
            </a:r>
          </a:p>
        </p:txBody>
      </p:sp>
      <p:sp>
        <p:nvSpPr>
          <p:cNvPr id="38" name="Dikdörtgen 37"/>
          <p:cNvSpPr/>
          <p:nvPr/>
        </p:nvSpPr>
        <p:spPr>
          <a:xfrm>
            <a:off x="7693289" y="5327278"/>
            <a:ext cx="23439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latin typeface="Arial" panose="020B0604020202020204" pitchFamily="34" charset="0"/>
                <a:ea typeface="Times New Roman" panose="02020603050405020304" pitchFamily="18" charset="0"/>
              </a:rPr>
              <a:t>Mikroyapı SEM görüntüleri </a:t>
            </a:r>
            <a:endParaRPr lang="tr-TR" dirty="0"/>
          </a:p>
        </p:txBody>
      </p:sp>
      <p:sp>
        <p:nvSpPr>
          <p:cNvPr id="39" name="Dikdörtgen 38"/>
          <p:cNvSpPr/>
          <p:nvPr/>
        </p:nvSpPr>
        <p:spPr>
          <a:xfrm>
            <a:off x="8734862" y="2171383"/>
            <a:ext cx="11512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latin typeface="Arial" panose="020B0604020202020204" pitchFamily="34" charset="0"/>
                <a:ea typeface="Times New Roman" panose="02020603050405020304" pitchFamily="18" charset="0"/>
              </a:rPr>
              <a:t>Post Proses</a:t>
            </a:r>
            <a:endParaRPr lang="tr-TR" dirty="0"/>
          </a:p>
        </p:txBody>
      </p:sp>
      <p:pic>
        <p:nvPicPr>
          <p:cNvPr id="40" name="Picture 9">
            <a:extLst>
              <a:ext uri="{FF2B5EF4-FFF2-40B4-BE49-F238E27FC236}">
                <a16:creationId xmlns:a16="http://schemas.microsoft.com/office/drawing/2014/main" id="{A81E3785-47D8-3059-05CE-FC565EF958A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482" t="43222" r="12570" b="38866"/>
          <a:stretch/>
        </p:blipFill>
        <p:spPr>
          <a:xfrm flipV="1">
            <a:off x="5699928" y="4369799"/>
            <a:ext cx="2116108" cy="695732"/>
          </a:xfrm>
          <a:prstGeom prst="rect">
            <a:avLst/>
          </a:prstGeom>
        </p:spPr>
      </p:pic>
      <p:pic>
        <p:nvPicPr>
          <p:cNvPr id="41" name="Picture 2" descr="Optomec advances aluminum Directed Energy Deposition (DED) additive  manufacturing - 3D Printing Industr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169" y="3331452"/>
            <a:ext cx="1794985" cy="100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Resim 41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43"/>
          <a:stretch/>
        </p:blipFill>
        <p:spPr bwMode="auto">
          <a:xfrm>
            <a:off x="5648162" y="806942"/>
            <a:ext cx="926877" cy="10747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5" name="Resim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842" y="4856415"/>
            <a:ext cx="930772" cy="784577"/>
          </a:xfrm>
          <a:prstGeom prst="rect">
            <a:avLst/>
          </a:prstGeom>
        </p:spPr>
      </p:pic>
      <p:pic>
        <p:nvPicPr>
          <p:cNvPr id="46" name="Resim 4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5677" y="4751710"/>
            <a:ext cx="951480" cy="903425"/>
          </a:xfrm>
          <a:prstGeom prst="rect">
            <a:avLst/>
          </a:prstGeom>
        </p:spPr>
      </p:pic>
      <p:pic>
        <p:nvPicPr>
          <p:cNvPr id="47" name="Resim 4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84102" y="4709506"/>
            <a:ext cx="751466" cy="964648"/>
          </a:xfrm>
          <a:prstGeom prst="rect">
            <a:avLst/>
          </a:prstGeom>
        </p:spPr>
      </p:pic>
      <p:pic>
        <p:nvPicPr>
          <p:cNvPr id="48" name="Resim 4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23437" y="4811265"/>
            <a:ext cx="825594" cy="784314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 rotWithShape="1">
          <a:blip r:embed="rId16"/>
          <a:srcRect r="5681"/>
          <a:stretch/>
        </p:blipFill>
        <p:spPr>
          <a:xfrm>
            <a:off x="178691" y="3044065"/>
            <a:ext cx="1847755" cy="1688409"/>
          </a:xfrm>
          <a:prstGeom prst="rect">
            <a:avLst/>
          </a:prstGeom>
        </p:spPr>
      </p:pic>
      <p:pic>
        <p:nvPicPr>
          <p:cNvPr id="52" name="Resim 3" descr="http://s416756919.initial-website.co.uk/s/cc_images/cache_2419554318.jpg?t=133854962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863" y="815083"/>
            <a:ext cx="932887" cy="90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Dikdörtgen 52"/>
          <p:cNvSpPr/>
          <p:nvPr/>
        </p:nvSpPr>
        <p:spPr>
          <a:xfrm>
            <a:off x="498340" y="2777807"/>
            <a:ext cx="582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latin typeface="Arial" panose="020B0604020202020204" pitchFamily="34" charset="0"/>
                <a:ea typeface="Times New Roman" panose="02020603050405020304" pitchFamily="18" charset="0"/>
              </a:rPr>
              <a:t>İngot</a:t>
            </a:r>
            <a:endParaRPr lang="tr-TR" dirty="0"/>
          </a:p>
        </p:txBody>
      </p:sp>
      <p:sp>
        <p:nvSpPr>
          <p:cNvPr id="54" name="Dikdörtgen 53"/>
          <p:cNvSpPr/>
          <p:nvPr/>
        </p:nvSpPr>
        <p:spPr>
          <a:xfrm>
            <a:off x="1822950" y="2777808"/>
            <a:ext cx="9701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latin typeface="Arial" panose="020B0604020202020204" pitchFamily="34" charset="0"/>
                <a:ea typeface="Times New Roman" panose="02020603050405020304" pitchFamily="18" charset="0"/>
              </a:rPr>
              <a:t>Metal Toz</a:t>
            </a:r>
            <a:endParaRPr lang="tr-TR" dirty="0"/>
          </a:p>
        </p:txBody>
      </p:sp>
      <p:sp>
        <p:nvSpPr>
          <p:cNvPr id="55" name="Dikdörtgen 54"/>
          <p:cNvSpPr/>
          <p:nvPr/>
        </p:nvSpPr>
        <p:spPr>
          <a:xfrm>
            <a:off x="3885173" y="5291338"/>
            <a:ext cx="11897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latin typeface="Arial" panose="020B0604020202020204" pitchFamily="34" charset="0"/>
                <a:ea typeface="Times New Roman" panose="02020603050405020304" pitchFamily="18" charset="0"/>
              </a:rPr>
              <a:t>Yerli Tezgah</a:t>
            </a:r>
            <a:endParaRPr lang="tr-TR" dirty="0"/>
          </a:p>
        </p:txBody>
      </p:sp>
      <p:pic>
        <p:nvPicPr>
          <p:cNvPr id="43" name="Picture 8" descr="ADDITIVE MANUFACTURING | SU-IMC">
            <a:extLst>
              <a:ext uri="{FF2B5EF4-FFF2-40B4-BE49-F238E27FC236}">
                <a16:creationId xmlns:a16="http://schemas.microsoft.com/office/drawing/2014/main" id="{BF44ED89-B065-47C1-24AB-57A0E188216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9928" y="1985617"/>
            <a:ext cx="1757555" cy="1318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13">
            <a:extLst>
              <a:ext uri="{FF2B5EF4-FFF2-40B4-BE49-F238E27FC236}">
                <a16:creationId xmlns:a16="http://schemas.microsoft.com/office/drawing/2014/main" id="{07C885A5-79FA-43E9-87A1-38E00E185087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83" b="24188"/>
          <a:stretch/>
        </p:blipFill>
        <p:spPr>
          <a:xfrm>
            <a:off x="4515256" y="2582332"/>
            <a:ext cx="927035" cy="698725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282668" y="3836291"/>
            <a:ext cx="988707" cy="66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72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9" t="16181" r="12179" b="14363"/>
          <a:stretch/>
        </p:blipFill>
        <p:spPr>
          <a:xfrm>
            <a:off x="8252913" y="1142798"/>
            <a:ext cx="1259879" cy="712482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63643"/>
            <a:ext cx="6181725" cy="533586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000000"/>
              </a:buClr>
            </a:pPr>
            <a:r>
              <a:rPr lang="tr-TR" sz="1600" b="1" dirty="0">
                <a:solidFill>
                  <a:srgbClr val="C00000"/>
                </a:solidFill>
              </a:rPr>
              <a:t>3B-YİP </a:t>
            </a:r>
            <a:r>
              <a:rPr lang="en-US" sz="1600" b="1" dirty="0">
                <a:solidFill>
                  <a:srgbClr val="C00000"/>
                </a:solidFill>
              </a:rPr>
              <a:t>PLATFORMU </a:t>
            </a:r>
            <a:r>
              <a:rPr lang="tr-TR" sz="1600" b="1" dirty="0">
                <a:solidFill>
                  <a:srgbClr val="C00000"/>
                </a:solidFill>
              </a:rPr>
              <a:t>Araştırma Programı Alanları</a:t>
            </a:r>
          </a:p>
        </p:txBody>
      </p:sp>
      <p:sp>
        <p:nvSpPr>
          <p:cNvPr id="20" name="Patlama 2 19"/>
          <p:cNvSpPr/>
          <p:nvPr/>
        </p:nvSpPr>
        <p:spPr>
          <a:xfrm>
            <a:off x="116344" y="558425"/>
            <a:ext cx="2296257" cy="904876"/>
          </a:xfrm>
          <a:prstGeom prst="irregularSeal2">
            <a:avLst/>
          </a:prstGeom>
          <a:solidFill>
            <a:srgbClr val="FFC00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50" b="1" dirty="0">
                <a:solidFill>
                  <a:srgbClr val="C00000"/>
                </a:solidFill>
              </a:rPr>
              <a:t> </a:t>
            </a:r>
            <a:r>
              <a:rPr lang="tr-TR" sz="1050" b="1" dirty="0" err="1">
                <a:solidFill>
                  <a:srgbClr val="C00000"/>
                </a:solidFill>
              </a:rPr>
              <a:t>Nace</a:t>
            </a:r>
            <a:r>
              <a:rPr lang="tr-TR" sz="1050" b="1" dirty="0">
                <a:solidFill>
                  <a:srgbClr val="C00000"/>
                </a:solidFill>
              </a:rPr>
              <a:t> 30.3</a:t>
            </a:r>
          </a:p>
          <a:p>
            <a:pPr algn="ctr"/>
            <a:r>
              <a:rPr lang="tr-TR" sz="1050" b="1" dirty="0">
                <a:solidFill>
                  <a:srgbClr val="C00000"/>
                </a:solidFill>
              </a:rPr>
              <a:t>Nihai Ürün</a:t>
            </a:r>
          </a:p>
        </p:txBody>
      </p:sp>
      <p:sp>
        <p:nvSpPr>
          <p:cNvPr id="25" name="Metin kutusu 24"/>
          <p:cNvSpPr txBox="1"/>
          <p:nvPr/>
        </p:nvSpPr>
        <p:spPr>
          <a:xfrm>
            <a:off x="667246" y="1442412"/>
            <a:ext cx="12352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b="1" i="1" dirty="0">
                <a:solidFill>
                  <a:schemeClr val="bg2">
                    <a:lumMod val="50000"/>
                  </a:schemeClr>
                </a:solidFill>
              </a:rPr>
              <a:t>Odak Alan 4</a:t>
            </a:r>
          </a:p>
        </p:txBody>
      </p:sp>
      <p:pic>
        <p:nvPicPr>
          <p:cNvPr id="21" name="Picture 10" descr="C:\Documents and Settings\Metin\Desktop\SUNUMSSMAddMan\Roketsan25-T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4035" y="1653329"/>
            <a:ext cx="1792289" cy="310018"/>
          </a:xfrm>
          <a:prstGeom prst="rect">
            <a:avLst/>
          </a:prstGeom>
          <a:noFill/>
        </p:spPr>
      </p:pic>
      <p:sp>
        <p:nvSpPr>
          <p:cNvPr id="23" name="object 15"/>
          <p:cNvSpPr/>
          <p:nvPr/>
        </p:nvSpPr>
        <p:spPr>
          <a:xfrm>
            <a:off x="3886593" y="640240"/>
            <a:ext cx="2086606" cy="794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Picture 9">
            <a:extLst>
              <a:ext uri="{FF2B5EF4-FFF2-40B4-BE49-F238E27FC236}">
                <a16:creationId xmlns:a16="http://schemas.microsoft.com/office/drawing/2014/main" id="{80279708-5739-4476-A7F6-0067D7F837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33" t="9936"/>
          <a:stretch/>
        </p:blipFill>
        <p:spPr>
          <a:xfrm>
            <a:off x="4009678" y="1384849"/>
            <a:ext cx="1639121" cy="1328880"/>
          </a:xfrm>
          <a:prstGeom prst="rect">
            <a:avLst/>
          </a:prstGeom>
        </p:spPr>
      </p:pic>
      <p:pic>
        <p:nvPicPr>
          <p:cNvPr id="40" name="Picture 1"/>
          <p:cNvPicPr>
            <a:picLocks noChangeAspect="1"/>
          </p:cNvPicPr>
          <p:nvPr/>
        </p:nvPicPr>
        <p:blipFill rotWithShape="1">
          <a:blip r:embed="rId7"/>
          <a:srcRect b="13067"/>
          <a:stretch/>
        </p:blipFill>
        <p:spPr>
          <a:xfrm>
            <a:off x="6148882" y="3737833"/>
            <a:ext cx="1537451" cy="769990"/>
          </a:xfrm>
          <a:prstGeom prst="rect">
            <a:avLst/>
          </a:prstGeom>
        </p:spPr>
      </p:pic>
      <p:pic>
        <p:nvPicPr>
          <p:cNvPr id="42" name="Picture 12"/>
          <p:cNvPicPr/>
          <p:nvPr/>
        </p:nvPicPr>
        <p:blipFill>
          <a:blip r:embed="rId8"/>
          <a:stretch>
            <a:fillRect/>
          </a:stretch>
        </p:blipFill>
        <p:spPr>
          <a:xfrm>
            <a:off x="8316037" y="3477285"/>
            <a:ext cx="1395089" cy="1291087"/>
          </a:xfrm>
          <a:prstGeom prst="rect">
            <a:avLst/>
          </a:prstGeom>
        </p:spPr>
      </p:pic>
      <p:pic>
        <p:nvPicPr>
          <p:cNvPr id="43" name="Picture 2" descr="Mikro uydunun fırlatılmasında hedef: 202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2" r="33668"/>
          <a:stretch/>
        </p:blipFill>
        <p:spPr bwMode="auto">
          <a:xfrm>
            <a:off x="2528944" y="619125"/>
            <a:ext cx="1286015" cy="188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4">
            <a:extLst>
              <a:ext uri="{FF2B5EF4-FFF2-40B4-BE49-F238E27FC236}">
                <a16:creationId xmlns:a16="http://schemas.microsoft.com/office/drawing/2014/main" id="{1418429B-B28D-478E-A2E4-8616928D9B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137" y="1249328"/>
            <a:ext cx="1851782" cy="710993"/>
          </a:xfrm>
          <a:prstGeom prst="rect">
            <a:avLst/>
          </a:prstGeom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7" t="26367" r="18019" b="20959"/>
          <a:stretch/>
        </p:blipFill>
        <p:spPr bwMode="auto">
          <a:xfrm flipH="1">
            <a:off x="5408567" y="4044"/>
            <a:ext cx="3052872" cy="1338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243030" y="5113475"/>
            <a:ext cx="30761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Uydu Fırlatma Sistem Parçalarının (Gövde vb.) Eİ Üretimi </a:t>
            </a:r>
            <a:endParaRPr lang="tr-TR" dirty="0"/>
          </a:p>
        </p:txBody>
      </p:sp>
      <p:sp>
        <p:nvSpPr>
          <p:cNvPr id="4" name="Dikdörtgen 3"/>
          <p:cNvSpPr/>
          <p:nvPr/>
        </p:nvSpPr>
        <p:spPr>
          <a:xfrm>
            <a:off x="4023470" y="4928536"/>
            <a:ext cx="29219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Uçuş Kritik Parça ve Uydu Sistem ve Parçalarının Eİ Üretimi </a:t>
            </a:r>
            <a:endParaRPr lang="tr-TR" dirty="0"/>
          </a:p>
        </p:txBody>
      </p:sp>
      <p:pic>
        <p:nvPicPr>
          <p:cNvPr id="47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58032" y="2263780"/>
            <a:ext cx="2464707" cy="1069683"/>
          </a:xfrm>
          <a:prstGeom prst="rect">
            <a:avLst/>
          </a:prstGeom>
        </p:spPr>
      </p:pic>
      <p:pic>
        <p:nvPicPr>
          <p:cNvPr id="38" name="Picture 14">
            <a:extLst>
              <a:ext uri="{FF2B5EF4-FFF2-40B4-BE49-F238E27FC236}">
                <a16:creationId xmlns:a16="http://schemas.microsoft.com/office/drawing/2014/main" id="{4BEA3011-6971-4DAA-806D-43068DC22CFD}"/>
              </a:ext>
            </a:extLst>
          </p:cNvPr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8" t="3529" r="35886" b="7246"/>
          <a:stretch/>
        </p:blipFill>
        <p:spPr bwMode="auto">
          <a:xfrm rot="5400000">
            <a:off x="4700174" y="2305631"/>
            <a:ext cx="833950" cy="18940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8" name="Dikdörtgen 47"/>
          <p:cNvSpPr/>
          <p:nvPr/>
        </p:nvSpPr>
        <p:spPr>
          <a:xfrm>
            <a:off x="7895550" y="4768372"/>
            <a:ext cx="19746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Jet Motoru:  Hassas Bileşenlerin Eİ Üretimi </a:t>
            </a:r>
            <a:endParaRPr lang="tr-TR" dirty="0"/>
          </a:p>
        </p:txBody>
      </p:sp>
      <p:pic>
        <p:nvPicPr>
          <p:cNvPr id="50" name="Picture 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7" t="4573" b="6050"/>
          <a:stretch/>
        </p:blipFill>
        <p:spPr>
          <a:xfrm flipH="1">
            <a:off x="3879161" y="3767515"/>
            <a:ext cx="1909405" cy="989457"/>
          </a:xfrm>
          <a:prstGeom prst="rect">
            <a:avLst/>
          </a:prstGeom>
        </p:spPr>
      </p:pic>
      <p:pic>
        <p:nvPicPr>
          <p:cNvPr id="22" name="Picture 2" descr="ceramic core ile ilgili gÃ¶rsel sonucu"/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23629" y="1855280"/>
            <a:ext cx="1658287" cy="128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Resim 6">
            <a:extLst>
              <a:ext uri="{FF2B5EF4-FFF2-40B4-BE49-F238E27FC236}">
                <a16:creationId xmlns:a16="http://schemas.microsoft.com/office/drawing/2014/main" id="{9F7D2DA9-64DD-4127-BDC2-C2D44BF773EC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4"/>
          <a:stretch/>
        </p:blipFill>
        <p:spPr>
          <a:xfrm>
            <a:off x="26878" y="1963347"/>
            <a:ext cx="1220784" cy="1790825"/>
          </a:xfrm>
          <a:prstGeom prst="rect">
            <a:avLst/>
          </a:prstGeom>
        </p:spPr>
      </p:pic>
      <p:pic>
        <p:nvPicPr>
          <p:cNvPr id="29" name="Picture 2" descr="image003">
            <a:extLst>
              <a:ext uri="{FF2B5EF4-FFF2-40B4-BE49-F238E27FC236}">
                <a16:creationId xmlns:a16="http://schemas.microsoft.com/office/drawing/2014/main" id="{711AC9E3-B6AC-4539-B09E-F0482EB697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3" r="25025"/>
          <a:stretch/>
        </p:blipFill>
        <p:spPr bwMode="auto">
          <a:xfrm>
            <a:off x="1242096" y="2180813"/>
            <a:ext cx="1133399" cy="151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8">
            <a:extLst>
              <a:ext uri="{FF2B5EF4-FFF2-40B4-BE49-F238E27FC236}">
                <a16:creationId xmlns:a16="http://schemas.microsoft.com/office/drawing/2014/main" id="{273DC324-C1F1-4DED-A657-FAE9993640F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30" y="3669646"/>
            <a:ext cx="3414018" cy="1514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Resim 1">
            <a:extLst>
              <a:ext uri="{FF2B5EF4-FFF2-40B4-BE49-F238E27FC236}">
                <a16:creationId xmlns:a16="http://schemas.microsoft.com/office/drawing/2014/main" id="{87A47D99-F7C9-4993-8AAB-C0206BDD6F6B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8" r="10498"/>
          <a:stretch/>
        </p:blipFill>
        <p:spPr>
          <a:xfrm>
            <a:off x="-769" y="3676845"/>
            <a:ext cx="1246696" cy="1443289"/>
          </a:xfrm>
          <a:prstGeom prst="rect">
            <a:avLst/>
          </a:prstGeom>
        </p:spPr>
      </p:pic>
      <p:pic>
        <p:nvPicPr>
          <p:cNvPr id="31" name="Resim 8">
            <a:extLst>
              <a:ext uri="{FF2B5EF4-FFF2-40B4-BE49-F238E27FC236}">
                <a16:creationId xmlns:a16="http://schemas.microsoft.com/office/drawing/2014/main" id="{865807CA-5B14-4FE1-B419-916AB1CA68E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" t="-8509" r="23700" b="8509"/>
          <a:stretch/>
        </p:blipFill>
        <p:spPr>
          <a:xfrm>
            <a:off x="2485464" y="2689102"/>
            <a:ext cx="1327795" cy="101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46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252249" y="245106"/>
            <a:ext cx="48341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3B</a:t>
            </a:r>
            <a:r>
              <a:rPr lang="tr-TR" sz="1600" b="1" dirty="0">
                <a:solidFill>
                  <a:srgbClr val="C00000"/>
                </a:solidFill>
                <a:cs typeface="Calibri" panose="020F0502020204030204" pitchFamily="34" charset="0"/>
              </a:rPr>
              <a:t> – </a:t>
            </a:r>
            <a:r>
              <a:rPr lang="tr-TR" sz="16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YİP Platformu – Projeler Arası Etkileşim</a:t>
            </a:r>
          </a:p>
        </p:txBody>
      </p:sp>
      <p:graphicFrame>
        <p:nvGraphicFramePr>
          <p:cNvPr id="6" name="Diyagram 5"/>
          <p:cNvGraphicFramePr/>
          <p:nvPr>
            <p:extLst>
              <p:ext uri="{D42A27DB-BD31-4B8C-83A1-F6EECF244321}">
                <p14:modId xmlns:p14="http://schemas.microsoft.com/office/powerpoint/2010/main" val="1216255999"/>
              </p:ext>
            </p:extLst>
          </p:nvPr>
        </p:nvGraphicFramePr>
        <p:xfrm>
          <a:off x="385599" y="552883"/>
          <a:ext cx="9301326" cy="4790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16856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Resim 41"/>
          <p:cNvPicPr>
            <a:picLocks noChangeAspect="1"/>
          </p:cNvPicPr>
          <p:nvPr/>
        </p:nvPicPr>
        <p:blipFill rotWithShape="1">
          <a:blip r:embed="rId3"/>
          <a:srcRect r="27613"/>
          <a:stretch/>
        </p:blipFill>
        <p:spPr>
          <a:xfrm>
            <a:off x="3551100" y="4158714"/>
            <a:ext cx="6232023" cy="476558"/>
          </a:xfrm>
          <a:prstGeom prst="rect">
            <a:avLst/>
          </a:prstGeom>
        </p:spPr>
      </p:pic>
      <p:pic>
        <p:nvPicPr>
          <p:cNvPr id="34" name="Resim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569" y="1384790"/>
            <a:ext cx="6354465" cy="476558"/>
          </a:xfrm>
          <a:prstGeom prst="rect">
            <a:avLst/>
          </a:prstGeom>
        </p:spPr>
      </p:pic>
      <p:pic>
        <p:nvPicPr>
          <p:cNvPr id="33" name="Resim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569" y="2182917"/>
            <a:ext cx="6354465" cy="476558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0" y="228573"/>
            <a:ext cx="71770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Teknoloji Kazanım Yol Haritası – Hedeflenen Ürünler – Gelinen Aşama</a:t>
            </a:r>
            <a:endParaRPr lang="en-GB" sz="1600" b="1" dirty="0">
              <a:solidFill>
                <a:srgbClr val="C00000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9" name="5-Nokta Yıldız 18"/>
          <p:cNvSpPr/>
          <p:nvPr/>
        </p:nvSpPr>
        <p:spPr>
          <a:xfrm>
            <a:off x="265080" y="5325309"/>
            <a:ext cx="203200" cy="1397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5-Nokta Yıldız 19"/>
          <p:cNvSpPr/>
          <p:nvPr/>
        </p:nvSpPr>
        <p:spPr>
          <a:xfrm>
            <a:off x="5042806" y="5441534"/>
            <a:ext cx="183713" cy="139700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Metin kutusu 20"/>
          <p:cNvSpPr txBox="1"/>
          <p:nvPr/>
        </p:nvSpPr>
        <p:spPr>
          <a:xfrm>
            <a:off x="607980" y="5223709"/>
            <a:ext cx="3337339" cy="317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Planlandığı şekilde aşama tamamlandı</a:t>
            </a:r>
          </a:p>
        </p:txBody>
      </p:sp>
      <p:sp>
        <p:nvSpPr>
          <p:cNvPr id="22" name="Metin kutusu 21"/>
          <p:cNvSpPr txBox="1"/>
          <p:nvPr/>
        </p:nvSpPr>
        <p:spPr>
          <a:xfrm>
            <a:off x="5385706" y="5327234"/>
            <a:ext cx="2584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Planlananın gerisinde</a:t>
            </a:r>
          </a:p>
        </p:txBody>
      </p:sp>
      <p:pic>
        <p:nvPicPr>
          <p:cNvPr id="25" name="Picture 10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3" t="90947" r="10990" b="7689"/>
          <a:stretch/>
        </p:blipFill>
        <p:spPr bwMode="auto">
          <a:xfrm>
            <a:off x="3345823" y="4991053"/>
            <a:ext cx="6421898" cy="324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Resim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571" y="1796780"/>
            <a:ext cx="6354465" cy="476558"/>
          </a:xfrm>
          <a:prstGeom prst="rect">
            <a:avLst/>
          </a:prstGeom>
        </p:spPr>
      </p:pic>
      <p:pic>
        <p:nvPicPr>
          <p:cNvPr id="38" name="Resim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570" y="3350292"/>
            <a:ext cx="6354465" cy="476558"/>
          </a:xfrm>
          <a:prstGeom prst="rect">
            <a:avLst/>
          </a:prstGeom>
        </p:spPr>
      </p:pic>
      <p:pic>
        <p:nvPicPr>
          <p:cNvPr id="39" name="Resim 38"/>
          <p:cNvPicPr>
            <a:picLocks noChangeAspect="1"/>
          </p:cNvPicPr>
          <p:nvPr/>
        </p:nvPicPr>
        <p:blipFill rotWithShape="1">
          <a:blip r:embed="rId3"/>
          <a:srcRect r="27613"/>
          <a:stretch/>
        </p:blipFill>
        <p:spPr>
          <a:xfrm>
            <a:off x="3547421" y="3765976"/>
            <a:ext cx="6235701" cy="476558"/>
          </a:xfrm>
          <a:prstGeom prst="rect">
            <a:avLst/>
          </a:prstGeom>
        </p:spPr>
      </p:pic>
      <p:pic>
        <p:nvPicPr>
          <p:cNvPr id="41" name="Resim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049" y="4559403"/>
            <a:ext cx="6354465" cy="476558"/>
          </a:xfrm>
          <a:prstGeom prst="rect">
            <a:avLst/>
          </a:prstGeom>
        </p:spPr>
      </p:pic>
      <p:sp>
        <p:nvSpPr>
          <p:cNvPr id="45" name="5-Nokta Yıldız 44"/>
          <p:cNvSpPr/>
          <p:nvPr/>
        </p:nvSpPr>
        <p:spPr>
          <a:xfrm>
            <a:off x="8624751" y="1502407"/>
            <a:ext cx="203200" cy="1397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6" name="5-Nokta Yıldız 45"/>
          <p:cNvSpPr/>
          <p:nvPr/>
        </p:nvSpPr>
        <p:spPr>
          <a:xfrm>
            <a:off x="6198487" y="1807573"/>
            <a:ext cx="203200" cy="1397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7" name="5-Nokta Yıldız 46"/>
          <p:cNvSpPr/>
          <p:nvPr/>
        </p:nvSpPr>
        <p:spPr>
          <a:xfrm>
            <a:off x="6096887" y="3375733"/>
            <a:ext cx="203200" cy="1397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5-Nokta Yıldız 22"/>
          <p:cNvSpPr/>
          <p:nvPr/>
        </p:nvSpPr>
        <p:spPr>
          <a:xfrm>
            <a:off x="5962977" y="4685008"/>
            <a:ext cx="203200" cy="1397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5-Nokta Yıldız 23"/>
          <p:cNvSpPr/>
          <p:nvPr/>
        </p:nvSpPr>
        <p:spPr>
          <a:xfrm>
            <a:off x="6556772" y="4252284"/>
            <a:ext cx="203200" cy="1397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5-Nokta Yıldız 27"/>
          <p:cNvSpPr/>
          <p:nvPr/>
        </p:nvSpPr>
        <p:spPr>
          <a:xfrm>
            <a:off x="6502501" y="3864555"/>
            <a:ext cx="203200" cy="1397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Metin kutusu 29"/>
          <p:cNvSpPr txBox="1"/>
          <p:nvPr/>
        </p:nvSpPr>
        <p:spPr>
          <a:xfrm>
            <a:off x="29448" y="4957671"/>
            <a:ext cx="35590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>
                <a:solidFill>
                  <a:srgbClr val="0000FF"/>
                </a:solidFill>
              </a:rPr>
              <a:t>P1</a:t>
            </a:r>
            <a:r>
              <a:rPr lang="tr-TR" sz="1200" b="1" dirty="0">
                <a:solidFill>
                  <a:srgbClr val="0000FF"/>
                </a:solidFill>
                <a:cs typeface="Calibri" panose="020F0502020204030204" pitchFamily="34" charset="0"/>
              </a:rPr>
              <a:t> – </a:t>
            </a:r>
            <a:r>
              <a:rPr lang="tr-TR" sz="1200" b="1" dirty="0">
                <a:solidFill>
                  <a:srgbClr val="0000FF"/>
                </a:solidFill>
              </a:rPr>
              <a:t>P11 Projelerin Başlangıç THS Düzeyi : 3 </a:t>
            </a:r>
          </a:p>
        </p:txBody>
      </p:sp>
      <p:sp>
        <p:nvSpPr>
          <p:cNvPr id="31" name="Metin kutusu 30"/>
          <p:cNvSpPr txBox="1"/>
          <p:nvPr/>
        </p:nvSpPr>
        <p:spPr>
          <a:xfrm>
            <a:off x="5724393" y="926392"/>
            <a:ext cx="1151387" cy="461665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rgbClr val="0000FF"/>
                </a:solidFill>
              </a:rPr>
              <a:t>Tamamlanan Dönem</a:t>
            </a:r>
          </a:p>
        </p:txBody>
      </p:sp>
      <p:sp>
        <p:nvSpPr>
          <p:cNvPr id="32" name="Metin kutusu 31"/>
          <p:cNvSpPr txBox="1"/>
          <p:nvPr/>
        </p:nvSpPr>
        <p:spPr>
          <a:xfrm>
            <a:off x="29448" y="565796"/>
            <a:ext cx="35590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>
                <a:solidFill>
                  <a:srgbClr val="0000FF"/>
                </a:solidFill>
              </a:rPr>
              <a:t>Proje Başlangıç Tarihi: 15.11.2021</a:t>
            </a:r>
          </a:p>
        </p:txBody>
      </p:sp>
      <p:pic>
        <p:nvPicPr>
          <p:cNvPr id="35" name="Resim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046" y="2568072"/>
            <a:ext cx="6354465" cy="476558"/>
          </a:xfrm>
          <a:prstGeom prst="rect">
            <a:avLst/>
          </a:prstGeom>
        </p:spPr>
      </p:pic>
      <p:sp>
        <p:nvSpPr>
          <p:cNvPr id="37" name="5-Nokta Yıldız 36"/>
          <p:cNvSpPr/>
          <p:nvPr/>
        </p:nvSpPr>
        <p:spPr>
          <a:xfrm>
            <a:off x="7000275" y="2265106"/>
            <a:ext cx="244738" cy="220297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7" name="5-Nokta Yıldız 26"/>
          <p:cNvSpPr/>
          <p:nvPr/>
        </p:nvSpPr>
        <p:spPr>
          <a:xfrm>
            <a:off x="5842525" y="2691621"/>
            <a:ext cx="203200" cy="1397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4" name="Düz Bağlayıcı 3"/>
          <p:cNvCxnSpPr/>
          <p:nvPr/>
        </p:nvCxnSpPr>
        <p:spPr>
          <a:xfrm>
            <a:off x="6302860" y="1384790"/>
            <a:ext cx="0" cy="3384000"/>
          </a:xfrm>
          <a:prstGeom prst="line">
            <a:avLst/>
          </a:prstGeom>
          <a:ln w="3175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1237471"/>
              </p:ext>
            </p:extLst>
          </p:nvPr>
        </p:nvGraphicFramePr>
        <p:xfrm>
          <a:off x="74541" y="823555"/>
          <a:ext cx="3504931" cy="4128586"/>
        </p:xfrm>
        <a:graphic>
          <a:graphicData uri="http://schemas.openxmlformats.org/drawingml/2006/table">
            <a:tbl>
              <a:tblPr firstRow="1" bandRow="1">
                <a:tableStyleId>{69E1FEB5-7C09-48A6-B9C1-540F4E4C23CF}</a:tableStyleId>
              </a:tblPr>
              <a:tblGrid>
                <a:gridCol w="1236099">
                  <a:extLst>
                    <a:ext uri="{9D8B030D-6E8A-4147-A177-3AD203B41FA5}">
                      <a16:colId xmlns:a16="http://schemas.microsoft.com/office/drawing/2014/main" val="4051137003"/>
                    </a:ext>
                  </a:extLst>
                </a:gridCol>
                <a:gridCol w="2268832">
                  <a:extLst>
                    <a:ext uri="{9D8B030D-6E8A-4147-A177-3AD203B41FA5}">
                      <a16:colId xmlns:a16="http://schemas.microsoft.com/office/drawing/2014/main" val="3492322539"/>
                    </a:ext>
                  </a:extLst>
                </a:gridCol>
              </a:tblGrid>
              <a:tr h="593116">
                <a:tc>
                  <a:txBody>
                    <a:bodyPr/>
                    <a:lstStyle/>
                    <a:p>
                      <a:r>
                        <a:rPr lang="tr-TR" sz="1200" dirty="0"/>
                        <a:t>Proje No, Kurum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Hedef Ürün/</a:t>
                      </a:r>
                      <a:r>
                        <a:rPr lang="tr-TR" sz="1400" b="1" dirty="0" err="1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Tekn</a:t>
                      </a:r>
                      <a:r>
                        <a:rPr lang="tr-TR" sz="1400" b="1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ctr"/>
                      <a:r>
                        <a:rPr lang="tr-TR" sz="1400" b="1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Kısaltması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7654850"/>
                  </a:ext>
                </a:extLst>
              </a:tr>
              <a:tr h="386010">
                <a:tc>
                  <a:txBody>
                    <a:bodyPr/>
                    <a:lstStyle/>
                    <a:p>
                      <a:pPr algn="l"/>
                      <a:r>
                        <a:rPr lang="tr-TR" sz="1100" dirty="0"/>
                        <a:t>P1, Gazi</a:t>
                      </a:r>
                      <a:r>
                        <a:rPr lang="tr-TR" sz="1100" baseline="0" dirty="0"/>
                        <a:t> Ün. </a:t>
                      </a:r>
                      <a:endParaRPr lang="tr-TR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r-TR" sz="1000" dirty="0"/>
                        <a:t>Toz Üretim Sistemi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0031208"/>
                  </a:ext>
                </a:extLst>
              </a:tr>
              <a:tr h="386010">
                <a:tc>
                  <a:txBody>
                    <a:bodyPr/>
                    <a:lstStyle/>
                    <a:p>
                      <a:pPr algn="l"/>
                      <a:r>
                        <a:rPr lang="tr-TR" sz="1100" dirty="0"/>
                        <a:t>P1, Gazi</a:t>
                      </a:r>
                      <a:r>
                        <a:rPr lang="tr-TR" sz="1100" baseline="0" dirty="0"/>
                        <a:t> Ün. </a:t>
                      </a:r>
                      <a:endParaRPr lang="tr-TR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r-TR" sz="1000" dirty="0"/>
                        <a:t>SLM, EBM Üretim Parametre Setleri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4271262"/>
                  </a:ext>
                </a:extLst>
              </a:tr>
              <a:tr h="386010">
                <a:tc>
                  <a:txBody>
                    <a:bodyPr/>
                    <a:lstStyle/>
                    <a:p>
                      <a:pPr algn="l"/>
                      <a:r>
                        <a:rPr lang="tr-TR" sz="1100" b="0" dirty="0"/>
                        <a:t>P2, ASELSAN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000" b="0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Elektron </a:t>
                      </a:r>
                      <a:r>
                        <a:rPr lang="tr-TR" sz="1000" b="0" i="0" u="none" strike="noStrike" cap="none" dirty="0" err="1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Demetli</a:t>
                      </a:r>
                      <a:r>
                        <a:rPr lang="tr-TR" sz="1000" b="0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Eklemeli İmalat Test Prototipi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567585"/>
                  </a:ext>
                </a:extLst>
              </a:tr>
              <a:tr h="3860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100" dirty="0"/>
                        <a:t>P2, ASELSAN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000" dirty="0"/>
                        <a:t>Yenilikçi Malzemelerin Eklemeli İmalat ile Üretimi Teknolojileri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8511787"/>
                  </a:ext>
                </a:extLst>
              </a:tr>
              <a:tr h="386010">
                <a:tc>
                  <a:txBody>
                    <a:bodyPr/>
                    <a:lstStyle/>
                    <a:p>
                      <a:pPr algn="l"/>
                      <a:endParaRPr lang="tr-TR" sz="11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tr-TR" sz="1000" b="0" i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1148083"/>
                  </a:ext>
                </a:extLst>
              </a:tr>
              <a:tr h="386010">
                <a:tc>
                  <a:txBody>
                    <a:bodyPr/>
                    <a:lstStyle/>
                    <a:p>
                      <a:pPr algn="l"/>
                      <a:r>
                        <a:rPr lang="tr-TR" sz="1100" dirty="0"/>
                        <a:t>P4, ETÜ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000" b="0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Tasarım, İkincil İşlemler, Proses Parametre </a:t>
                      </a:r>
                      <a:r>
                        <a:rPr lang="tr-TR" sz="1000" dirty="0"/>
                        <a:t>Setleri ve Optimizasyonu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42295"/>
                  </a:ext>
                </a:extLst>
              </a:tr>
              <a:tr h="386010">
                <a:tc>
                  <a:txBody>
                    <a:bodyPr/>
                    <a:lstStyle/>
                    <a:p>
                      <a:pPr algn="l"/>
                      <a:r>
                        <a:rPr lang="tr-TR" sz="1100" dirty="0"/>
                        <a:t>P5, ROKETSAN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r-TR" sz="1000" dirty="0"/>
                        <a:t>Uydu Fırlatma Sistem Parçalarının Eİ Üretimi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0227319"/>
                  </a:ext>
                </a:extLst>
              </a:tr>
              <a:tr h="3860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100" dirty="0"/>
                        <a:t>P5, ROKETSAN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000" dirty="0" err="1"/>
                        <a:t>Refrakter</a:t>
                      </a:r>
                      <a:r>
                        <a:rPr lang="tr-TR" sz="1000" dirty="0"/>
                        <a:t> metallere yönelik proses teknolojilerinin geliştirilmesi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4792776"/>
                  </a:ext>
                </a:extLst>
              </a:tr>
              <a:tr h="3860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100" dirty="0"/>
                        <a:t>P6, Sabancı Ün.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000" dirty="0"/>
                        <a:t>DED Üretim Parametre Setleri,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000" dirty="0"/>
                        <a:t>IN718,</a:t>
                      </a:r>
                      <a:r>
                        <a:rPr lang="tr-TR" sz="1000" baseline="0" dirty="0"/>
                        <a:t> </a:t>
                      </a:r>
                      <a:r>
                        <a:rPr lang="tr-TR" sz="1000" dirty="0"/>
                        <a:t> IN738LC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9609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6179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5468</TotalTime>
  <Words>1564</Words>
  <Application>Microsoft Office PowerPoint</Application>
  <PresentationFormat>Özel</PresentationFormat>
  <Paragraphs>317</Paragraphs>
  <Slides>18</Slides>
  <Notes>11</Notes>
  <HiddenSlides>2</HiddenSlides>
  <MMClips>0</MMClips>
  <ScaleCrop>false</ScaleCrop>
  <HeadingPairs>
    <vt:vector size="6" baseType="variant">
      <vt:variant>
        <vt:lpstr>Kullanılan Yazı Tipleri</vt:lpstr>
      </vt:variant>
      <vt:variant>
        <vt:i4>10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18</vt:i4>
      </vt:variant>
    </vt:vector>
  </HeadingPairs>
  <TitlesOfParts>
    <vt:vector size="29" baseType="lpstr">
      <vt:lpstr>MS PGothic</vt:lpstr>
      <vt:lpstr>Arial</vt:lpstr>
      <vt:lpstr>Arial Rounded MT Bold</vt:lpstr>
      <vt:lpstr>Calibri</vt:lpstr>
      <vt:lpstr>Corbel</vt:lpstr>
      <vt:lpstr>Courier New</vt:lpstr>
      <vt:lpstr>Noto Sans Symbols</vt:lpstr>
      <vt:lpstr>Symbol</vt:lpstr>
      <vt:lpstr>Times New Roman</vt:lpstr>
      <vt:lpstr>Wingdings</vt:lpstr>
      <vt:lpstr>Office Theme</vt:lpstr>
      <vt:lpstr>PowerPoint Sunusu</vt:lpstr>
      <vt:lpstr>PowerPoint Sunusu</vt:lpstr>
      <vt:lpstr>PowerPoint Sunusu</vt:lpstr>
      <vt:lpstr>Yüksek önceliğe sahip konular</vt:lpstr>
      <vt:lpstr>PowerPoint Sunusu</vt:lpstr>
      <vt:lpstr>3B-YİP PLATFORMU Araştırma Programı Alanları</vt:lpstr>
      <vt:lpstr>3B-YİP PLATFORMU Araştırma Programı Alanları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Ekosistem Yönetimi: Paydaşlar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TUBITAK</dc:creator>
  <cp:lastModifiedBy>Gökhan Göy</cp:lastModifiedBy>
  <cp:revision>278</cp:revision>
  <dcterms:created xsi:type="dcterms:W3CDTF">2021-10-11T15:01:22Z</dcterms:created>
  <dcterms:modified xsi:type="dcterms:W3CDTF">2023-12-07T07:16:39Z</dcterms:modified>
</cp:coreProperties>
</file>