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2"/>
  </p:notesMasterIdLst>
  <p:sldIdLst>
    <p:sldId id="854" r:id="rId5"/>
    <p:sldId id="2217" r:id="rId6"/>
    <p:sldId id="2225" r:id="rId7"/>
    <p:sldId id="2220" r:id="rId8"/>
    <p:sldId id="2222" r:id="rId9"/>
    <p:sldId id="2224" r:id="rId10"/>
    <p:sldId id="2043" r:id="rId11"/>
    <p:sldId id="2122" r:id="rId12"/>
    <p:sldId id="2124" r:id="rId13"/>
    <p:sldId id="2123" r:id="rId14"/>
    <p:sldId id="2231" r:id="rId15"/>
    <p:sldId id="2221" r:id="rId16"/>
    <p:sldId id="2226" r:id="rId17"/>
    <p:sldId id="2227" r:id="rId18"/>
    <p:sldId id="2232" r:id="rId19"/>
    <p:sldId id="2228" r:id="rId20"/>
    <p:sldId id="851" r:id="rId21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hdy868G2yVtg4xAi+vtHMCYkcZ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E1FEB5-7C09-48A6-B9C1-540F4E4C23CF}">
  <a:tblStyle styleId="{69E1FEB5-7C09-48A6-B9C1-540F4E4C23CF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43" autoAdjust="0"/>
    <p:restoredTop sz="81212" autoAdjust="0"/>
  </p:normalViewPr>
  <p:slideViewPr>
    <p:cSldViewPr snapToGrid="0">
      <p:cViewPr varScale="1">
        <p:scale>
          <a:sx n="110" d="100"/>
          <a:sy n="110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5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52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281488" y="0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Kapakta</a:t>
            </a:r>
            <a:r>
              <a:rPr lang="tr-TR" baseline="0" dirty="0"/>
              <a:t> </a:t>
            </a:r>
            <a:r>
              <a:rPr lang="tr-TR" baseline="0" dirty="0" err="1"/>
              <a:t>platfom</a:t>
            </a:r>
            <a:r>
              <a:rPr lang="tr-TR" baseline="0" dirty="0"/>
              <a:t> ismi yer almalı. Ben düzeltmeyi yaptım.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033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kısım</a:t>
            </a:r>
            <a:r>
              <a:rPr lang="tr-TR" baseline="0" dirty="0"/>
              <a:t> örnekteki gibi sunulmalı. THS tablosu görsel olarak verilerek sonraki tablolar çıkartılmalı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3071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  <a:p>
            <a:endParaRPr lang="tr-TR" baseline="0" dirty="0"/>
          </a:p>
          <a:p>
            <a:r>
              <a:rPr lang="tr-TR" baseline="0" dirty="0"/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749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Boğaziçi’ni dış paydaşlara</a:t>
            </a:r>
            <a:r>
              <a:rPr lang="tr-TR" baseline="0" dirty="0"/>
              <a:t> almak daha uygun olabilir mi? İÇ Halka sadece </a:t>
            </a:r>
            <a:r>
              <a:rPr lang="tr-TR" baseline="0" dirty="0" err="1"/>
              <a:t>APYK’lar</a:t>
            </a:r>
            <a:r>
              <a:rPr lang="tr-TR" baseline="0" dirty="0"/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58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:notes"/>
          <p:cNvSpPr txBox="1">
            <a:spLocks noGrp="1"/>
          </p:cNvSpPr>
          <p:nvPr>
            <p:ph type="body" idx="1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/>
              <a:t>Web sitesi</a:t>
            </a:r>
            <a:r>
              <a:rPr lang="tr-TR" baseline="0" dirty="0"/>
              <a:t> görseli arka planda sunulacak.</a:t>
            </a:r>
            <a:endParaRPr dirty="0"/>
          </a:p>
        </p:txBody>
      </p:sp>
      <p:sp>
        <p:nvSpPr>
          <p:cNvPr id="519" name="Google Shape;51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40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baseline="0" dirty="0"/>
              <a:t>Başlıklar eklenmeli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506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 </a:t>
            </a:r>
            <a:r>
              <a:rPr lang="tr-TR" dirty="0" err="1"/>
              <a:t>slayta</a:t>
            </a:r>
            <a:r>
              <a:rPr lang="tr-TR" dirty="0"/>
              <a:t> örnekteki bilgiler aktarılabilir. </a:t>
            </a:r>
            <a:r>
              <a:rPr lang="tr-TR" sz="1200" b="1" baseline="0" dirty="0"/>
              <a:t>Başlıklar eklenebilir. </a:t>
            </a:r>
            <a:r>
              <a:rPr lang="tr-TR" sz="1200" b="1" baseline="0" dirty="0" err="1"/>
              <a:t>APYK’lar</a:t>
            </a:r>
            <a:r>
              <a:rPr lang="tr-TR" sz="1200" b="1" baseline="0" dirty="0"/>
              <a:t> arasındaki </a:t>
            </a:r>
            <a:r>
              <a:rPr lang="tr-TR" sz="1200" b="1" baseline="0" dirty="0" err="1"/>
              <a:t>etkişlemler</a:t>
            </a:r>
            <a:r>
              <a:rPr lang="tr-TR" sz="1200" b="1" baseline="0" dirty="0"/>
              <a:t> vurgulanabilir.</a:t>
            </a:r>
            <a:br>
              <a:rPr lang="tr-TR" dirty="0"/>
            </a:br>
            <a:br>
              <a:rPr lang="tr-TR" dirty="0"/>
            </a:br>
            <a:endParaRPr lang="tr-TR" i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40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800" b="1" dirty="0"/>
              <a:t>Süre </a:t>
            </a:r>
            <a:r>
              <a:rPr lang="tr-TR" sz="1800" b="1" dirty="0" err="1"/>
              <a:t>kısıtı</a:t>
            </a:r>
            <a:r>
              <a:rPr lang="tr-TR" sz="1800" b="1" baseline="0" dirty="0"/>
              <a:t> sebebiyle b</a:t>
            </a:r>
            <a:r>
              <a:rPr lang="tr-TR" sz="1800" b="1" dirty="0"/>
              <a:t>u kısımları kısaltmak gerekebilir.</a:t>
            </a:r>
            <a:r>
              <a:rPr lang="tr-TR" sz="1800" b="1" baseline="0" dirty="0"/>
              <a:t> Karar size aittir. Başlıklar eklenmeli</a:t>
            </a:r>
            <a:endParaRPr lang="tr-TR" sz="18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768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tr-TR" sz="1200" b="1" dirty="0"/>
              <a:t>Süre </a:t>
            </a:r>
            <a:r>
              <a:rPr lang="tr-TR" sz="1200" b="1" dirty="0" err="1"/>
              <a:t>kısıtı</a:t>
            </a:r>
            <a:r>
              <a:rPr lang="tr-TR" sz="1200" b="1" baseline="0" dirty="0"/>
              <a:t> sebebiyle b</a:t>
            </a:r>
            <a:r>
              <a:rPr lang="tr-TR" sz="1200" b="1" dirty="0"/>
              <a:t>u kısımları kısaltmak gerekebilir.</a:t>
            </a:r>
            <a:r>
              <a:rPr lang="tr-TR" sz="1200" b="1" baseline="0" dirty="0"/>
              <a:t> Karar size aittir. Başlıklar eklenmeli</a:t>
            </a:r>
            <a:endParaRPr lang="tr-TR" sz="1200" b="1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643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baseline="0" dirty="0"/>
              <a:t>Başlıklar eklenmeli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53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192F2C18-AD2F-9047-B40C-C84F56A29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A7C918-98C7-8445-A394-80F3759060C0}" type="slidenum">
              <a:rPr lang="tr-TR" altLang="tr-TR"/>
              <a:pPr>
                <a:spcBef>
                  <a:spcPct val="0"/>
                </a:spcBef>
              </a:pPr>
              <a:t>7</a:t>
            </a:fld>
            <a:endParaRPr lang="tr-TR" altLang="tr-TR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6A8A857-2B5C-FC4C-B7C8-9FA3A692DA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0BF65F3-B15E-AC4A-AC76-73A2F9207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sz="1200" b="1" baseline="0" dirty="0"/>
              <a:t>Başlıklar eklenmeli</a:t>
            </a:r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39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192F2C18-AD2F-9047-B40C-C84F56A29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A7C918-98C7-8445-A394-80F3759060C0}" type="slidenum">
              <a:rPr lang="tr-TR" altLang="tr-TR"/>
              <a:pPr>
                <a:spcBef>
                  <a:spcPct val="0"/>
                </a:spcBef>
              </a:pPr>
              <a:t>8</a:t>
            </a:fld>
            <a:endParaRPr lang="tr-TR" altLang="tr-TR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6A8A857-2B5C-FC4C-B7C8-9FA3A692DA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0BF65F3-B15E-AC4A-AC76-73A2F9207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tr-TR" sz="1200" b="1" baseline="0" dirty="0"/>
              <a:t>Başlıklar eklenmeli</a:t>
            </a:r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06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192F2C18-AD2F-9047-B40C-C84F56A29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A7C918-98C7-8445-A394-80F3759060C0}" type="slidenum">
              <a:rPr lang="tr-TR" altLang="tr-TR"/>
              <a:pPr>
                <a:spcBef>
                  <a:spcPct val="0"/>
                </a:spcBef>
              </a:pPr>
              <a:t>9</a:t>
            </a:fld>
            <a:endParaRPr lang="tr-TR" altLang="tr-TR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6A8A857-2B5C-FC4C-B7C8-9FA3A692DA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D0BF65F3-B15E-AC4A-AC76-73A2F9207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98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</p:spPr>
        <p:txBody>
          <a:bodyPr anchor="b"/>
          <a:lstStyle>
            <a:lvl1pPr algn="ctr">
              <a:defRPr sz="4961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/>
          <a:lstStyle/>
          <a:p>
            <a:fld id="{C33BA485-2D97-46B3-B013-15D74F9D76C3}" type="datetimeFigureOut">
              <a:rPr lang="tr-TR" smtClean="0"/>
              <a:t>6.12.2023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/>
          <a:lstStyle/>
          <a:p>
            <a:fld id="{127A48F9-E1D0-43AB-B2CC-543D2CC3208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7575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tr-TR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tr-T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08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7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2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2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43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3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43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3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8EA38F-8B75-454F-8615-BABE34B32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13523-7208-4407-973D-11084396F5EC}" type="datetime1">
              <a:rPr lang="en-US"/>
              <a:pPr>
                <a:defRPr/>
              </a:pPr>
              <a:t>12/6/2023</a:t>
            </a:fld>
            <a:endParaRPr lang="tr-T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038301-1631-4B76-8E99-910B361BDE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0850AB-221E-4C56-B2B4-FB96FBE7E0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20D57-5BA2-4620-B044-38462E48B9D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41967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87" r:id="rId9"/>
    <p:sldLayoutId id="2147483688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11" Type="http://schemas.openxmlformats.org/officeDocument/2006/relationships/image" Target="../media/image10.emf"/><Relationship Id="rId5" Type="http://schemas.openxmlformats.org/officeDocument/2006/relationships/image" Target="../media/image6.tiff"/><Relationship Id="rId10" Type="http://schemas.openxmlformats.org/officeDocument/2006/relationships/image" Target="../media/image13.jpeg"/><Relationship Id="rId4" Type="http://schemas.openxmlformats.org/officeDocument/2006/relationships/image" Target="../media/image5.tiff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1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lamist.org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2.emf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tiff"/><Relationship Id="rId11" Type="http://schemas.openxmlformats.org/officeDocument/2006/relationships/image" Target="../media/image11.emf"/><Relationship Id="rId5" Type="http://schemas.openxmlformats.org/officeDocument/2006/relationships/image" Target="../media/image5.tiff"/><Relationship Id="rId10" Type="http://schemas.openxmlformats.org/officeDocument/2006/relationships/image" Target="../media/image10.emf"/><Relationship Id="rId4" Type="http://schemas.openxmlformats.org/officeDocument/2006/relationships/image" Target="../media/image4.tif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11.emf"/><Relationship Id="rId4" Type="http://schemas.openxmlformats.org/officeDocument/2006/relationships/image" Target="../media/image16.emf"/><Relationship Id="rId9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80625" cy="2819400"/>
          </a:xfrm>
          <a:prstGeom prst="rect">
            <a:avLst/>
          </a:prstGeom>
        </p:spPr>
      </p:pic>
      <p:sp>
        <p:nvSpPr>
          <p:cNvPr id="6" name="Google Shape;117;p1"/>
          <p:cNvSpPr/>
          <p:nvPr/>
        </p:nvSpPr>
        <p:spPr>
          <a:xfrm>
            <a:off x="2096205" y="3017534"/>
            <a:ext cx="6170338" cy="219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lvl="0" algn="ctr">
              <a:spcBef>
                <a:spcPts val="600"/>
              </a:spcBef>
            </a:pPr>
            <a:r>
              <a:rPr lang="tr-TR" sz="2000" b="1" dirty="0" err="1">
                <a:solidFill>
                  <a:schemeClr val="dk2"/>
                </a:solidFill>
              </a:rPr>
              <a:t>İnflamazom</a:t>
            </a:r>
            <a:r>
              <a:rPr lang="tr-TR" sz="2000" b="1" dirty="0">
                <a:solidFill>
                  <a:schemeClr val="dk2"/>
                </a:solidFill>
              </a:rPr>
              <a:t> Aracılı </a:t>
            </a:r>
            <a:r>
              <a:rPr lang="tr-TR" sz="2000" b="1" dirty="0" err="1">
                <a:solidFill>
                  <a:schemeClr val="dk2"/>
                </a:solidFill>
              </a:rPr>
              <a:t>Otoenflamatuvar</a:t>
            </a:r>
            <a:r>
              <a:rPr lang="tr-TR" sz="2000" b="1" dirty="0">
                <a:solidFill>
                  <a:schemeClr val="dk2"/>
                </a:solidFill>
              </a:rPr>
              <a:t> Hastalıkların Takip ve Tedavisine Yönelik </a:t>
            </a:r>
            <a:r>
              <a:rPr lang="tr-TR" sz="2000" b="1" dirty="0" err="1">
                <a:solidFill>
                  <a:schemeClr val="dk2"/>
                </a:solidFill>
              </a:rPr>
              <a:t>Biyogösterge</a:t>
            </a:r>
            <a:r>
              <a:rPr lang="tr-TR" sz="2000" b="1" dirty="0">
                <a:solidFill>
                  <a:schemeClr val="dk2"/>
                </a:solidFill>
              </a:rPr>
              <a:t> ve İleri Teknoloji Ürünü İlaçların Geliştirilmesi</a:t>
            </a:r>
            <a:endParaRPr lang="tr-TR" sz="2000" b="1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tr-TR" sz="2000" b="1" dirty="0">
              <a:solidFill>
                <a:schemeClr val="dk2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Prof. Dr. Ahmet GÜL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tx1"/>
                </a:solidFill>
              </a:rPr>
              <a:t>İstanbul Üniversitesi</a:t>
            </a:r>
            <a:endParaRPr sz="20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CA88E8-D896-80CE-0778-4127ED7BB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080" y="3428617"/>
            <a:ext cx="1051449" cy="13896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ECD4B1-9265-A21C-85DF-AB64178C9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15" y="3355478"/>
            <a:ext cx="1051449" cy="138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22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617151"/>
            <a:ext cx="9956800" cy="5053399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421268" y="102828"/>
            <a:ext cx="9560557" cy="434403"/>
            <a:chOff x="421268" y="102828"/>
            <a:chExt cx="9560557" cy="434403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D79899BF-5092-A9E8-D52F-92CC0AE7992F}"/>
                </a:ext>
              </a:extLst>
            </p:cNvPr>
            <p:cNvSpPr txBox="1">
              <a:spLocks/>
            </p:cNvSpPr>
            <p:nvPr/>
          </p:nvSpPr>
          <p:spPr>
            <a:xfrm>
              <a:off x="421268" y="107866"/>
              <a:ext cx="6676650" cy="429365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lIns="75605" tIns="37802" rIns="75605" bIns="37802" rtlCol="0" anchor="ctr">
              <a:normAutofit/>
            </a:bodyPr>
            <a:lstStyle/>
            <a:p>
              <a:pPr algn="ctr" defTabSz="756066">
                <a:spcBef>
                  <a:spcPct val="0"/>
                </a:spcBef>
                <a:defRPr/>
              </a:pP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INFLAM-IST Teknoloji Kazanım Yol Haritası</a:t>
              </a:r>
            </a:p>
          </p:txBody>
        </p:sp>
        <p:grpSp>
          <p:nvGrpSpPr>
            <p:cNvPr id="5" name="Grup 4"/>
            <p:cNvGrpSpPr/>
            <p:nvPr/>
          </p:nvGrpSpPr>
          <p:grpSpPr>
            <a:xfrm>
              <a:off x="8181456" y="102828"/>
              <a:ext cx="1800369" cy="434403"/>
              <a:chOff x="8181456" y="610593"/>
              <a:chExt cx="1800369" cy="434403"/>
            </a:xfrm>
          </p:grpSpPr>
          <p:pic>
            <p:nvPicPr>
              <p:cNvPr id="6" name="Picture 3">
                <a:extLst>
                  <a:ext uri="{FF2B5EF4-FFF2-40B4-BE49-F238E27FC236}">
                    <a16:creationId xmlns:a16="http://schemas.microsoft.com/office/drawing/2014/main" id="{7053F758-FE5F-BEAA-E621-E7E0F3F11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81456" y="610593"/>
                <a:ext cx="346495" cy="425643"/>
              </a:xfrm>
              <a:prstGeom prst="rect">
                <a:avLst/>
              </a:prstGeom>
            </p:spPr>
          </p:pic>
          <p:pic>
            <p:nvPicPr>
              <p:cNvPr id="7" name="Picture 4">
                <a:extLst>
                  <a:ext uri="{FF2B5EF4-FFF2-40B4-BE49-F238E27FC236}">
                    <a16:creationId xmlns:a16="http://schemas.microsoft.com/office/drawing/2014/main" id="{E89533D0-C1B6-6F6D-E4B9-02F2F6F2B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16032" y="619353"/>
                <a:ext cx="1465793" cy="4256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32171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tin kutusu 20"/>
          <p:cNvSpPr txBox="1"/>
          <p:nvPr/>
        </p:nvSpPr>
        <p:spPr>
          <a:xfrm>
            <a:off x="3431347" y="5352522"/>
            <a:ext cx="33373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/>
              <a:t>Planlandığı şekilde devam ediyor</a:t>
            </a:r>
          </a:p>
        </p:txBody>
      </p:sp>
      <p:grpSp>
        <p:nvGrpSpPr>
          <p:cNvPr id="145" name="Grup 144"/>
          <p:cNvGrpSpPr/>
          <p:nvPr/>
        </p:nvGrpSpPr>
        <p:grpSpPr>
          <a:xfrm>
            <a:off x="421268" y="92898"/>
            <a:ext cx="9556348" cy="512202"/>
            <a:chOff x="421268" y="92898"/>
            <a:chExt cx="9556348" cy="512202"/>
          </a:xfrm>
        </p:grpSpPr>
        <p:sp>
          <p:nvSpPr>
            <p:cNvPr id="146" name="Title 1">
              <a:extLst>
                <a:ext uri="{FF2B5EF4-FFF2-40B4-BE49-F238E27FC236}">
                  <a16:creationId xmlns:a16="http://schemas.microsoft.com/office/drawing/2014/main" id="{F29E62BD-7310-49F7-F5E9-7E51D0CF979D}"/>
                </a:ext>
              </a:extLst>
            </p:cNvPr>
            <p:cNvSpPr txBox="1">
              <a:spLocks/>
            </p:cNvSpPr>
            <p:nvPr/>
          </p:nvSpPr>
          <p:spPr>
            <a:xfrm>
              <a:off x="421268" y="92898"/>
              <a:ext cx="6423152" cy="444333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lIns="75605" tIns="37802" rIns="75605" bIns="37802" rtlCol="0" anchor="ctr">
              <a:normAutofit/>
            </a:bodyPr>
            <a:lstStyle/>
            <a:p>
              <a:pPr algn="ctr" defTabSz="756066">
                <a:spcBef>
                  <a:spcPct val="0"/>
                </a:spcBef>
                <a:defRPr/>
              </a:pP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INFLAM-IST Platformu Güncel Durum</a:t>
              </a:r>
            </a:p>
          </p:txBody>
        </p:sp>
        <p:grpSp>
          <p:nvGrpSpPr>
            <p:cNvPr id="147" name="Grup 146"/>
            <p:cNvGrpSpPr/>
            <p:nvPr/>
          </p:nvGrpSpPr>
          <p:grpSpPr>
            <a:xfrm>
              <a:off x="8177247" y="170697"/>
              <a:ext cx="1800369" cy="434403"/>
              <a:chOff x="8181456" y="610593"/>
              <a:chExt cx="1800369" cy="434403"/>
            </a:xfrm>
          </p:grpSpPr>
          <p:pic>
            <p:nvPicPr>
              <p:cNvPr id="148" name="Picture 3">
                <a:extLst>
                  <a:ext uri="{FF2B5EF4-FFF2-40B4-BE49-F238E27FC236}">
                    <a16:creationId xmlns:a16="http://schemas.microsoft.com/office/drawing/2014/main" id="{7053F758-FE5F-BEAA-E621-E7E0F3F11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1456" y="610593"/>
                <a:ext cx="346495" cy="425643"/>
              </a:xfrm>
              <a:prstGeom prst="rect">
                <a:avLst/>
              </a:prstGeom>
            </p:spPr>
          </p:pic>
          <p:pic>
            <p:nvPicPr>
              <p:cNvPr id="149" name="Picture 4">
                <a:extLst>
                  <a:ext uri="{FF2B5EF4-FFF2-40B4-BE49-F238E27FC236}">
                    <a16:creationId xmlns:a16="http://schemas.microsoft.com/office/drawing/2014/main" id="{E89533D0-C1B6-6F6D-E4B9-02F2F6F2B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6032" y="619353"/>
                <a:ext cx="1465793" cy="425643"/>
              </a:xfrm>
              <a:prstGeom prst="rect">
                <a:avLst/>
              </a:prstGeom>
            </p:spPr>
          </p:pic>
        </p:grpSp>
      </p:grpSp>
      <p:sp>
        <p:nvSpPr>
          <p:cNvPr id="18" name="5-Nokta Yıldız 10">
            <a:extLst>
              <a:ext uri="{FF2B5EF4-FFF2-40B4-BE49-F238E27FC236}">
                <a16:creationId xmlns:a16="http://schemas.microsoft.com/office/drawing/2014/main" id="{F2609901-82ED-89FC-6580-2B2862607B9A}"/>
              </a:ext>
            </a:extLst>
          </p:cNvPr>
          <p:cNvSpPr/>
          <p:nvPr/>
        </p:nvSpPr>
        <p:spPr>
          <a:xfrm>
            <a:off x="7917470" y="672934"/>
            <a:ext cx="248009" cy="2670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6" name="5-Nokta Yıldız 10">
            <a:extLst>
              <a:ext uri="{FF2B5EF4-FFF2-40B4-BE49-F238E27FC236}">
                <a16:creationId xmlns:a16="http://schemas.microsoft.com/office/drawing/2014/main" id="{F2609901-82ED-89FC-6580-2B2862607B9A}"/>
              </a:ext>
            </a:extLst>
          </p:cNvPr>
          <p:cNvSpPr/>
          <p:nvPr/>
        </p:nvSpPr>
        <p:spPr>
          <a:xfrm>
            <a:off x="3183338" y="5295542"/>
            <a:ext cx="248009" cy="2670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C57D64-154B-4B18-9934-6C358D8DA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8961"/>
            <a:ext cx="10080625" cy="46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9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D1395F-DF0F-E194-C218-C5755737D817}"/>
              </a:ext>
            </a:extLst>
          </p:cNvPr>
          <p:cNvSpPr txBox="1">
            <a:spLocks/>
          </p:cNvSpPr>
          <p:nvPr/>
        </p:nvSpPr>
        <p:spPr>
          <a:xfrm>
            <a:off x="412214" y="198578"/>
            <a:ext cx="6432206" cy="429365"/>
          </a:xfrm>
          <a:prstGeom prst="rect">
            <a:avLst/>
          </a:prstGeom>
          <a:solidFill>
            <a:srgbClr val="0070C0"/>
          </a:solidFill>
        </p:spPr>
        <p:txBody>
          <a:bodyPr vert="horz" lIns="75605" tIns="37802" rIns="75605" bIns="37802" rtlCol="0" anchor="ctr">
            <a:normAutofit/>
          </a:bodyPr>
          <a:lstStyle/>
          <a:p>
            <a:pPr algn="ctr" defTabSz="756066">
              <a:spcBef>
                <a:spcPct val="0"/>
              </a:spcBef>
              <a:defRPr/>
            </a:pPr>
            <a:r>
              <a:rPr lang="tr-TR" sz="23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INFLAM-IST</a:t>
            </a:r>
            <a:r>
              <a:rPr lang="tr-TR" sz="2315" dirty="0">
                <a:solidFill>
                  <a:schemeClr val="bg1"/>
                </a:solidFill>
              </a:rPr>
              <a:t> Platformu FSMH Portföyü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8E40DE5-645C-5930-CCA8-DFB86916DDBB}"/>
              </a:ext>
            </a:extLst>
          </p:cNvPr>
          <p:cNvSpPr txBox="1">
            <a:spLocks noChangeArrowheads="1"/>
          </p:cNvSpPr>
          <p:nvPr/>
        </p:nvSpPr>
        <p:spPr>
          <a:xfrm>
            <a:off x="513708" y="877619"/>
            <a:ext cx="8989888" cy="4321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1105875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9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8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07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76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45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14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82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51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255" lvl="1" indent="-76128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Dört biyolojik ürün için buluş bildirimi hazırlıkları yapılıyor</a:t>
            </a:r>
          </a:p>
          <a:p>
            <a:pPr marL="152255" lvl="1" indent="-76128" algn="l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PEGile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ürün için buluş bildirimi hazırlıklarına başlandı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C4070CF-2E41-B620-C2B3-597A3F4A2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222408"/>
              </p:ext>
            </p:extLst>
          </p:nvPr>
        </p:nvGraphicFramePr>
        <p:xfrm>
          <a:off x="503434" y="2012898"/>
          <a:ext cx="9053208" cy="3030214"/>
        </p:xfrm>
        <a:graphic>
          <a:graphicData uri="http://schemas.openxmlformats.org/drawingml/2006/table">
            <a:tbl>
              <a:tblPr firstRow="1" bandRow="1">
                <a:tableStyleId>{69E1FEB5-7C09-48A6-B9C1-540F4E4C23CF}</a:tableStyleId>
              </a:tblPr>
              <a:tblGrid>
                <a:gridCol w="515180">
                  <a:extLst>
                    <a:ext uri="{9D8B030D-6E8A-4147-A177-3AD203B41FA5}">
                      <a16:colId xmlns:a16="http://schemas.microsoft.com/office/drawing/2014/main" val="2402293727"/>
                    </a:ext>
                  </a:extLst>
                </a:gridCol>
                <a:gridCol w="3594241">
                  <a:extLst>
                    <a:ext uri="{9D8B030D-6E8A-4147-A177-3AD203B41FA5}">
                      <a16:colId xmlns:a16="http://schemas.microsoft.com/office/drawing/2014/main" val="2878942009"/>
                    </a:ext>
                  </a:extLst>
                </a:gridCol>
                <a:gridCol w="1974743">
                  <a:extLst>
                    <a:ext uri="{9D8B030D-6E8A-4147-A177-3AD203B41FA5}">
                      <a16:colId xmlns:a16="http://schemas.microsoft.com/office/drawing/2014/main" val="3442814946"/>
                    </a:ext>
                  </a:extLst>
                </a:gridCol>
                <a:gridCol w="1650844">
                  <a:extLst>
                    <a:ext uri="{9D8B030D-6E8A-4147-A177-3AD203B41FA5}">
                      <a16:colId xmlns:a16="http://schemas.microsoft.com/office/drawing/2014/main" val="1003433974"/>
                    </a:ext>
                  </a:extLst>
                </a:gridCol>
                <a:gridCol w="1318200">
                  <a:extLst>
                    <a:ext uri="{9D8B030D-6E8A-4147-A177-3AD203B41FA5}">
                      <a16:colId xmlns:a16="http://schemas.microsoft.com/office/drawing/2014/main" val="3611552448"/>
                    </a:ext>
                  </a:extLst>
                </a:gridCol>
              </a:tblGrid>
              <a:tr h="484522">
                <a:tc>
                  <a:txBody>
                    <a:bodyPr/>
                    <a:lstStyle/>
                    <a:p>
                      <a:r>
                        <a:rPr lang="en-TR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Buluş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Kurum ve Paydaş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Proje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Ülkeler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795924"/>
                  </a:ext>
                </a:extLst>
              </a:tr>
              <a:tr h="998942">
                <a:tc>
                  <a:txBody>
                    <a:bodyPr/>
                    <a:lstStyle/>
                    <a:p>
                      <a:r>
                        <a:rPr lang="en-TR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IL-1R1’e yüksek afinite ile bağlanan ve IL-1alfa ve IL-1betanın bağlanmasını engelleyen nanokorlar (üç ayrı nanokor dizisi için başvuru yapılıyor)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İstanbul Üniversitesi, Boğaziçi Üniversitesi, Koç Üniversitesi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P1, P2, AB2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Türkiye ve Uluslararası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9034965"/>
                  </a:ext>
                </a:extLst>
              </a:tr>
              <a:tr h="773375">
                <a:tc>
                  <a:txBody>
                    <a:bodyPr/>
                    <a:lstStyle/>
                    <a:p>
                      <a:r>
                        <a:rPr lang="en-TR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IL-1R1’e yüksek afiniteyle bağlanan ve anakinra ilacından farklı diziye sahip IL-1Ra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TR" dirty="0"/>
                        <a:t>İstanbul Üniversitesi, Boğaziçi Üniversitesi, Koç Üniversitesi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P5, COVID-19 Türkiye Platformu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TR" dirty="0"/>
                        <a:t>Türkiye ve Uluslararası</a:t>
                      </a:r>
                    </a:p>
                    <a:p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955103"/>
                  </a:ext>
                </a:extLst>
              </a:tr>
              <a:tr h="773375">
                <a:tc>
                  <a:txBody>
                    <a:bodyPr/>
                    <a:lstStyle/>
                    <a:p>
                      <a:r>
                        <a:rPr lang="en-TR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PEG takısıyla etki süresi uzatılmış, IL-1R1 inhibe edici işlevini koruyan IL-1Ra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Koç Üniversitesi, İstanbul Üniversitesi, Boğaziçi Üniversitesi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TR" dirty="0"/>
                        <a:t>P4, P5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TR" dirty="0"/>
                        <a:t>Türkiye ve Uluslararası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4133545"/>
                  </a:ext>
                </a:extLst>
              </a:tr>
            </a:tbl>
          </a:graphicData>
        </a:graphic>
      </p:graphicFrame>
      <p:grpSp>
        <p:nvGrpSpPr>
          <p:cNvPr id="6" name="Grup 5"/>
          <p:cNvGrpSpPr/>
          <p:nvPr/>
        </p:nvGrpSpPr>
        <p:grpSpPr>
          <a:xfrm>
            <a:off x="8172402" y="142118"/>
            <a:ext cx="1800369" cy="434403"/>
            <a:chOff x="8181456" y="610593"/>
            <a:chExt cx="1800369" cy="434403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053F758-FE5F-BEAA-E621-E7E0F3F1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1456" y="610593"/>
              <a:ext cx="346495" cy="425643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E89533D0-C1B6-6F6D-E4B9-02F2F6F2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6032" y="619353"/>
              <a:ext cx="1465793" cy="425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0776A9D-2AFE-4F26-A67E-0977CE6D7EFC}"/>
              </a:ext>
            </a:extLst>
          </p:cNvPr>
          <p:cNvSpPr/>
          <p:nvPr/>
        </p:nvSpPr>
        <p:spPr>
          <a:xfrm rot="1293091">
            <a:off x="3763993" y="1844867"/>
            <a:ext cx="2232530" cy="219401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C471A-4915-123E-68FD-B0E4AC009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903" y="2565176"/>
            <a:ext cx="595892" cy="595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AD9112-0513-6B41-A934-489D09F5D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254" y="1551489"/>
            <a:ext cx="1196528" cy="631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F7107-EFB7-BC2F-93C4-E6F0B743C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187" y="2963782"/>
            <a:ext cx="595893" cy="595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C6B813-19ED-A6E7-6155-0F62F1FF9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682" y="3256964"/>
            <a:ext cx="595894" cy="595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8CB37-1FC3-DC83-934A-BD27C32AF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4577" y="2435957"/>
            <a:ext cx="1384917" cy="400897"/>
          </a:xfrm>
          <a:prstGeom prst="rect">
            <a:avLst/>
          </a:prstGeom>
        </p:spPr>
      </p:pic>
      <p:pic>
        <p:nvPicPr>
          <p:cNvPr id="10" name="Picture 2" descr="Üniversitenin amblemi">
            <a:extLst>
              <a:ext uri="{FF2B5EF4-FFF2-40B4-BE49-F238E27FC236}">
                <a16:creationId xmlns:a16="http://schemas.microsoft.com/office/drawing/2014/main" id="{4FAFE96C-4D3F-765D-42B2-5CD96A1A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34" y="4412203"/>
            <a:ext cx="654025" cy="6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7F87CFC-CDFF-D7D7-88B9-F8A5F58E3C81}"/>
              </a:ext>
            </a:extLst>
          </p:cNvPr>
          <p:cNvSpPr/>
          <p:nvPr/>
        </p:nvSpPr>
        <p:spPr>
          <a:xfrm rot="1293091">
            <a:off x="2815233" y="1327575"/>
            <a:ext cx="4020142" cy="3375483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Picture 8" descr="Radboudumc studentbudget - Radboudumc">
            <a:extLst>
              <a:ext uri="{FF2B5EF4-FFF2-40B4-BE49-F238E27FC236}">
                <a16:creationId xmlns:a16="http://schemas.microsoft.com/office/drawing/2014/main" id="{C44C2E93-C1A8-8DA8-FEBB-54F821269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03" y="1234516"/>
            <a:ext cx="110799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University of Nova Gorica (Fees &amp; Reviews): Slovenia">
            <a:extLst>
              <a:ext uri="{FF2B5EF4-FFF2-40B4-BE49-F238E27FC236}">
                <a16:creationId xmlns:a16="http://schemas.microsoft.com/office/drawing/2014/main" id="{9A1FEB49-C9BD-69CF-0465-159567C75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03" y="3892636"/>
            <a:ext cx="500289" cy="5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EACAA64-568B-381D-D95D-0548BC46E6E4}"/>
              </a:ext>
            </a:extLst>
          </p:cNvPr>
          <p:cNvSpPr/>
          <p:nvPr/>
        </p:nvSpPr>
        <p:spPr>
          <a:xfrm rot="398099">
            <a:off x="2133117" y="747536"/>
            <a:ext cx="5494281" cy="4672793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8479B6E-0890-9AE6-E6C1-850785219F3C}"/>
              </a:ext>
            </a:extLst>
          </p:cNvPr>
          <p:cNvSpPr txBox="1">
            <a:spLocks/>
          </p:cNvSpPr>
          <p:nvPr/>
        </p:nvSpPr>
        <p:spPr>
          <a:xfrm>
            <a:off x="421267" y="116919"/>
            <a:ext cx="6414099" cy="429365"/>
          </a:xfrm>
          <a:prstGeom prst="rect">
            <a:avLst/>
          </a:prstGeom>
          <a:solidFill>
            <a:srgbClr val="0070C0"/>
          </a:solidFill>
        </p:spPr>
        <p:txBody>
          <a:bodyPr vert="horz" lIns="75605" tIns="37802" rIns="75605" bIns="37802" rtlCol="0" anchor="ctr">
            <a:normAutofit lnSpcReduction="10000"/>
          </a:bodyPr>
          <a:lstStyle/>
          <a:p>
            <a:pPr algn="ctr" defTabSz="756066">
              <a:spcBef>
                <a:spcPct val="0"/>
              </a:spcBef>
              <a:defRPr/>
            </a:pPr>
            <a:r>
              <a:rPr lang="tr-T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Ekosistem Yönetimi: Paydaşlar</a:t>
            </a:r>
            <a:endParaRPr lang="tr-TR" sz="2315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A2A598-010E-37EC-03FB-E7AC1768F849}"/>
              </a:ext>
            </a:extLst>
          </p:cNvPr>
          <p:cNvSpPr txBox="1"/>
          <p:nvPr/>
        </p:nvSpPr>
        <p:spPr>
          <a:xfrm>
            <a:off x="1770837" y="1733046"/>
            <a:ext cx="1374094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TR" sz="1100" b="1" dirty="0">
                <a:solidFill>
                  <a:schemeClr val="tx1"/>
                </a:solidFill>
              </a:rPr>
              <a:t>Prof. Hal Hoffman</a:t>
            </a:r>
          </a:p>
          <a:p>
            <a:pPr algn="ctr"/>
            <a:r>
              <a:rPr lang="en-TR" sz="1100" b="1" dirty="0">
                <a:solidFill>
                  <a:schemeClr val="tx1"/>
                </a:solidFill>
              </a:rPr>
              <a:t>UCSD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2A012-BBAE-DC3B-4B62-044932C5BBBE}"/>
              </a:ext>
            </a:extLst>
          </p:cNvPr>
          <p:cNvSpPr txBox="1"/>
          <p:nvPr/>
        </p:nvSpPr>
        <p:spPr>
          <a:xfrm>
            <a:off x="1597876" y="3515075"/>
            <a:ext cx="1075936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TR" sz="1100" b="1" dirty="0"/>
              <a:t>Dr. J.J. Chae </a:t>
            </a:r>
          </a:p>
          <a:p>
            <a:pPr algn="ctr"/>
            <a:r>
              <a:rPr lang="en-TR" sz="1100" b="1" dirty="0"/>
              <a:t>NIH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F7BFDB-4420-EB5A-4185-3A79F1425E04}"/>
              </a:ext>
            </a:extLst>
          </p:cNvPr>
          <p:cNvSpPr txBox="1"/>
          <p:nvPr/>
        </p:nvSpPr>
        <p:spPr>
          <a:xfrm>
            <a:off x="6164442" y="3206752"/>
            <a:ext cx="926554" cy="1107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Atatürk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Bahçe</a:t>
            </a:r>
            <a:r>
              <a:rPr lang="en-US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Kültürleri</a:t>
            </a:r>
            <a:r>
              <a:rPr lang="en-US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Merkez</a:t>
            </a:r>
            <a:endParaRPr lang="tr-TR" sz="1100" b="1" dirty="0"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r>
              <a:rPr lang="en-US" sz="11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Araştırma</a:t>
            </a:r>
            <a:r>
              <a:rPr lang="en-US" sz="1100" b="1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Enstitüsü</a:t>
            </a:r>
            <a:endParaRPr lang="en-TR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47944-E895-F929-2F4D-56A6BCF394AE}"/>
              </a:ext>
            </a:extLst>
          </p:cNvPr>
          <p:cNvSpPr txBox="1"/>
          <p:nvPr/>
        </p:nvSpPr>
        <p:spPr>
          <a:xfrm>
            <a:off x="6187405" y="1128908"/>
            <a:ext cx="122262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TR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Hasta Dernekleri</a:t>
            </a:r>
          </a:p>
          <a:p>
            <a:pPr algn="ctr"/>
            <a:r>
              <a:rPr lang="en-TR" sz="1200" b="1" dirty="0">
                <a:latin typeface="Calibri" panose="020F0502020204030204" pitchFamily="34" charset="0"/>
                <a:cs typeface="Calibri" panose="020F0502020204030204" pitchFamily="34" charset="0"/>
              </a:rPr>
              <a:t>FAROMDER vd.</a:t>
            </a:r>
          </a:p>
        </p:txBody>
      </p:sp>
      <p:grpSp>
        <p:nvGrpSpPr>
          <p:cNvPr id="18" name="Grup 17"/>
          <p:cNvGrpSpPr/>
          <p:nvPr/>
        </p:nvGrpSpPr>
        <p:grpSpPr>
          <a:xfrm>
            <a:off x="8053920" y="116919"/>
            <a:ext cx="1800369" cy="434403"/>
            <a:chOff x="8181456" y="610593"/>
            <a:chExt cx="1800369" cy="434403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7053F758-FE5F-BEAA-E621-E7E0F3F1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81456" y="610593"/>
              <a:ext cx="346495" cy="425643"/>
            </a:xfrm>
            <a:prstGeom prst="rect">
              <a:avLst/>
            </a:prstGeom>
          </p:spPr>
        </p:pic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E89533D0-C1B6-6F6D-E4B9-02F2F6F2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16032" y="619353"/>
              <a:ext cx="1465793" cy="425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6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  <p:bldP spid="2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D1395F-DF0F-E194-C218-C5755737D817}"/>
              </a:ext>
            </a:extLst>
          </p:cNvPr>
          <p:cNvSpPr txBox="1">
            <a:spLocks/>
          </p:cNvSpPr>
          <p:nvPr/>
        </p:nvSpPr>
        <p:spPr>
          <a:xfrm>
            <a:off x="421268" y="107866"/>
            <a:ext cx="6405046" cy="429365"/>
          </a:xfrm>
          <a:prstGeom prst="rect">
            <a:avLst/>
          </a:prstGeom>
          <a:solidFill>
            <a:srgbClr val="0070C0"/>
          </a:solidFill>
        </p:spPr>
        <p:txBody>
          <a:bodyPr vert="horz" lIns="75605" tIns="37802" rIns="75605" bIns="37802" rtlCol="0" anchor="ctr">
            <a:normAutofit/>
          </a:bodyPr>
          <a:lstStyle/>
          <a:p>
            <a:pPr algn="ctr" defTabSz="756066">
              <a:spcBef>
                <a:spcPct val="0"/>
              </a:spcBef>
              <a:defRPr/>
            </a:pPr>
            <a:r>
              <a:rPr lang="tr-TR" sz="23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INFLAM-IST</a:t>
            </a:r>
            <a:r>
              <a:rPr lang="tr-TR" sz="2315" dirty="0">
                <a:solidFill>
                  <a:schemeClr val="bg1"/>
                </a:solidFill>
                <a:latin typeface="+mn-lt"/>
              </a:rPr>
              <a:t> Platformu </a:t>
            </a:r>
            <a:r>
              <a:rPr lang="tr-TR" sz="23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Toplumsal</a:t>
            </a:r>
            <a:r>
              <a:rPr lang="tr-TR" sz="2315" dirty="0">
                <a:solidFill>
                  <a:schemeClr val="bg1"/>
                </a:solidFill>
                <a:latin typeface="+mn-lt"/>
              </a:rPr>
              <a:t> Etki Boyutu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0521C-31E8-AF4F-8498-F62B0CBB5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537" y="158489"/>
            <a:ext cx="346495" cy="425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ECD26-EB5E-542A-BC90-F38C75D89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032" y="158489"/>
            <a:ext cx="1465793" cy="42564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14081B9-89B8-9C40-52D4-4F3421322D77}"/>
              </a:ext>
            </a:extLst>
          </p:cNvPr>
          <p:cNvSpPr txBox="1">
            <a:spLocks/>
          </p:cNvSpPr>
          <p:nvPr/>
        </p:nvSpPr>
        <p:spPr>
          <a:xfrm>
            <a:off x="575923" y="720579"/>
            <a:ext cx="6522513" cy="47020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paydaşların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deneyimleri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üzerinden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ilaç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sürecinin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sosyo-kültürel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boyutu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Sahada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nicel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nitel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araştırmalar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Sorun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ihtiyaçların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belirlenmesi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ilaç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sürecinde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çıktıların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incelenmesi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çıktıların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ulusal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kalkınma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planları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ilişkisinin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ortaya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konması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ilaç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Farmakoekonomi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İlaçların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ticari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potansiyeli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rekabet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şartları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İlaç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sürecinin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hukuki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politik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yönü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ilaç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FSMH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ilgili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sorunlar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Yeni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ürün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ortaklıklar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yönetimi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proses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patentleri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vb.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FEE9F9-4B18-D505-3EF1-1DAACC1E6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436" y="2024009"/>
            <a:ext cx="2883389" cy="223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77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EPHA Pharma | Trusted Since 1947">
            <a:extLst>
              <a:ext uri="{FF2B5EF4-FFF2-40B4-BE49-F238E27FC236}">
                <a16:creationId xmlns:a16="http://schemas.microsoft.com/office/drawing/2014/main" id="{35D07569-6AC3-8A1C-146B-03F177A3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16" y="3791605"/>
            <a:ext cx="1290225" cy="38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epha's Lodoco FDA-Approved for CVD Inflammation - Cardiac Wire">
            <a:extLst>
              <a:ext uri="{FF2B5EF4-FFF2-40B4-BE49-F238E27FC236}">
                <a16:creationId xmlns:a16="http://schemas.microsoft.com/office/drawing/2014/main" id="{934967AD-2F60-A55B-C5C3-23ED02E49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6" y="4175088"/>
            <a:ext cx="1796682" cy="135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07089-DCDA-07C7-5A52-9F4C7DBD3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83" y="3614696"/>
            <a:ext cx="2774215" cy="1796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CC9613-A840-B188-0AB5-64A044A6A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711" y="3614696"/>
            <a:ext cx="3174956" cy="1965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BC41D6-0410-DFAD-FB24-FE2E5BBF0EFE}"/>
              </a:ext>
            </a:extLst>
          </p:cNvPr>
          <p:cNvSpPr txBox="1"/>
          <p:nvPr/>
        </p:nvSpPr>
        <p:spPr>
          <a:xfrm>
            <a:off x="654605" y="1730346"/>
            <a:ext cx="2382383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Ailevi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 Akdeniz </a:t>
            </a:r>
            <a:r>
              <a:rPr lang="en-US" sz="2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Ateşi</a:t>
            </a: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43B3FDC-4283-96E1-6CAC-29FE871FE85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16504" y="811995"/>
            <a:ext cx="9159086" cy="664797"/>
          </a:xfrm>
        </p:spPr>
        <p:txBody>
          <a:bodyPr anchor="t"/>
          <a:lstStyle/>
          <a:p>
            <a:r>
              <a:rPr lang="en-TR" sz="2400" dirty="0">
                <a:latin typeface="Calibri" panose="020F0502020204030204" pitchFamily="34" charset="0"/>
                <a:cs typeface="Calibri" panose="020F0502020204030204" pitchFamily="34" charset="0"/>
              </a:rPr>
              <a:t>INFLAM-IST ilaç geliştirme stratejisinin yakın dönem ekonomik beklentilerine güncel örnekler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B11AEB-4BA2-1223-AFD9-8E13EC0F0E05}"/>
              </a:ext>
            </a:extLst>
          </p:cNvPr>
          <p:cNvSpPr txBox="1"/>
          <p:nvPr/>
        </p:nvSpPr>
        <p:spPr>
          <a:xfrm>
            <a:off x="4251767" y="1728944"/>
            <a:ext cx="353334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İnflamazom-ililşkili</a:t>
            </a:r>
            <a:r>
              <a:rPr lang="en-US" sz="2000" b="1" dirty="0">
                <a:solidFill>
                  <a:schemeClr val="bg1"/>
                </a:solidFill>
                <a:latin typeface="Corbel" panose="020B0503020204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orbel" panose="020B0503020204020204" pitchFamily="34" charset="0"/>
              </a:rPr>
              <a:t>Hastalıklar</a:t>
            </a:r>
            <a:endParaRPr lang="en-US" sz="20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A35792D-C5F1-706C-78CA-5E4B585B76B3}"/>
              </a:ext>
            </a:extLst>
          </p:cNvPr>
          <p:cNvSpPr txBox="1">
            <a:spLocks noChangeArrowheads="1"/>
          </p:cNvSpPr>
          <p:nvPr/>
        </p:nvSpPr>
        <p:spPr>
          <a:xfrm>
            <a:off x="2569568" y="2243802"/>
            <a:ext cx="7312717" cy="728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tr-TR" altLang="tr-TR" sz="1585" dirty="0">
                <a:latin typeface="Corbel" panose="020B0503020204020204" pitchFamily="34" charset="0"/>
              </a:rPr>
              <a:t>Kalp-damar hastalıklarına bağlı sorunlar (</a:t>
            </a:r>
            <a:r>
              <a:rPr lang="tr-TR" altLang="tr-TR" sz="1585" dirty="0" err="1">
                <a:latin typeface="Corbel" panose="020B0503020204020204" pitchFamily="34" charset="0"/>
              </a:rPr>
              <a:t>miyokard</a:t>
            </a:r>
            <a:r>
              <a:rPr lang="tr-TR" altLang="tr-TR" sz="1585" dirty="0">
                <a:latin typeface="Corbel" panose="020B0503020204020204" pitchFamily="34" charset="0"/>
              </a:rPr>
              <a:t> </a:t>
            </a:r>
            <a:r>
              <a:rPr lang="tr-TR" altLang="tr-TR" sz="1585" dirty="0" err="1">
                <a:latin typeface="Corbel" panose="020B0503020204020204" pitchFamily="34" charset="0"/>
              </a:rPr>
              <a:t>infarktüsü</a:t>
            </a:r>
            <a:r>
              <a:rPr lang="tr-TR" altLang="tr-TR" sz="1585" dirty="0">
                <a:latin typeface="Corbel" panose="020B0503020204020204" pitchFamily="34" charset="0"/>
              </a:rPr>
              <a:t>, inme, ölüm, ...)</a:t>
            </a:r>
          </a:p>
          <a:p>
            <a:pPr lvl="1"/>
            <a:r>
              <a:rPr lang="tr-TR" altLang="tr-TR" sz="1585" dirty="0" err="1">
                <a:latin typeface="Corbel" panose="020B0503020204020204" pitchFamily="34" charset="0"/>
              </a:rPr>
              <a:t>Obezite</a:t>
            </a:r>
            <a:r>
              <a:rPr lang="tr-TR" altLang="tr-TR" sz="1585" dirty="0">
                <a:latin typeface="Corbel" panose="020B0503020204020204" pitchFamily="34" charset="0"/>
              </a:rPr>
              <a:t>, diyabet, Alzheimer hastalığı, </a:t>
            </a:r>
            <a:r>
              <a:rPr lang="tr-TR" altLang="tr-TR" sz="1585" dirty="0" err="1">
                <a:latin typeface="Corbel" panose="020B0503020204020204" pitchFamily="34" charset="0"/>
              </a:rPr>
              <a:t>nörodejeneratif</a:t>
            </a:r>
            <a:r>
              <a:rPr lang="tr-TR" altLang="tr-TR" sz="1585" dirty="0">
                <a:latin typeface="Corbel" panose="020B0503020204020204" pitchFamily="34" charset="0"/>
              </a:rPr>
              <a:t> hastalıklar, ...</a:t>
            </a:r>
          </a:p>
          <a:p>
            <a:endParaRPr lang="tr-TR" altLang="tr-TR" sz="1985" dirty="0">
              <a:latin typeface="Corbel" panose="020B0503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B54DF-7837-F9FA-9B64-53B818EFEE42}"/>
              </a:ext>
            </a:extLst>
          </p:cNvPr>
          <p:cNvSpPr txBox="1"/>
          <p:nvPr/>
        </p:nvSpPr>
        <p:spPr>
          <a:xfrm>
            <a:off x="508495" y="3276229"/>
            <a:ext cx="25667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sz="1600" b="1" dirty="0">
                <a:solidFill>
                  <a:srgbClr val="FF0000"/>
                </a:solidFill>
              </a:rPr>
              <a:t>Haziran 2023, FDA onayı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CFB401-391D-BBFB-6A67-9385854FB8DE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060812" y="1928999"/>
            <a:ext cx="1190955" cy="129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 15">
            <a:extLst>
              <a:ext uri="{FF2B5EF4-FFF2-40B4-BE49-F238E27FC236}">
                <a16:creationId xmlns:a16="http://schemas.microsoft.com/office/drawing/2014/main" id="{D8E5D830-5A66-4EFC-5BB2-77122A57E63F}"/>
              </a:ext>
            </a:extLst>
          </p:cNvPr>
          <p:cNvGrpSpPr/>
          <p:nvPr/>
        </p:nvGrpSpPr>
        <p:grpSpPr>
          <a:xfrm>
            <a:off x="265278" y="39046"/>
            <a:ext cx="9556348" cy="512202"/>
            <a:chOff x="421268" y="92898"/>
            <a:chExt cx="9556348" cy="512202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95E1A8AB-9899-A4C7-395B-1A86F4CB0DAF}"/>
                </a:ext>
              </a:extLst>
            </p:cNvPr>
            <p:cNvSpPr txBox="1">
              <a:spLocks/>
            </p:cNvSpPr>
            <p:nvPr/>
          </p:nvSpPr>
          <p:spPr>
            <a:xfrm>
              <a:off x="421268" y="92898"/>
              <a:ext cx="6423152" cy="444333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lIns="75605" tIns="37802" rIns="75605" bIns="37802" rtlCol="0" anchor="ctr">
              <a:normAutofit/>
            </a:bodyPr>
            <a:lstStyle/>
            <a:p>
              <a:pPr algn="ctr" defTabSz="756066">
                <a:spcBef>
                  <a:spcPct val="0"/>
                </a:spcBef>
                <a:defRPr/>
              </a:pP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INFLAM-IST Platformu – </a:t>
              </a:r>
              <a:r>
                <a:rPr lang="tr-TR" sz="2315" dirty="0" err="1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Ekononik</a:t>
              </a: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 Beklentiler</a:t>
              </a:r>
              <a:endParaRPr lang="tr-TR" sz="2315" dirty="0">
                <a:solidFill>
                  <a:srgbClr val="FF0000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7" name="Grup 17">
              <a:extLst>
                <a:ext uri="{FF2B5EF4-FFF2-40B4-BE49-F238E27FC236}">
                  <a16:creationId xmlns:a16="http://schemas.microsoft.com/office/drawing/2014/main" id="{E0BFD9DF-EA74-2F28-0A49-41AF298F14DB}"/>
                </a:ext>
              </a:extLst>
            </p:cNvPr>
            <p:cNvGrpSpPr/>
            <p:nvPr/>
          </p:nvGrpSpPr>
          <p:grpSpPr>
            <a:xfrm>
              <a:off x="8177247" y="170697"/>
              <a:ext cx="1800369" cy="434403"/>
              <a:chOff x="8181456" y="610593"/>
              <a:chExt cx="1800369" cy="434403"/>
            </a:xfrm>
          </p:grpSpPr>
          <p:pic>
            <p:nvPicPr>
              <p:cNvPr id="8" name="Picture 3">
                <a:extLst>
                  <a:ext uri="{FF2B5EF4-FFF2-40B4-BE49-F238E27FC236}">
                    <a16:creationId xmlns:a16="http://schemas.microsoft.com/office/drawing/2014/main" id="{846F43B7-3E91-2F47-F714-C6397E2631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81456" y="610593"/>
                <a:ext cx="346495" cy="425643"/>
              </a:xfrm>
              <a:prstGeom prst="rect">
                <a:avLst/>
              </a:prstGeom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DCF55491-887C-D094-37DF-AFC06BD144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16032" y="619353"/>
                <a:ext cx="1465793" cy="425643"/>
              </a:xfrm>
              <a:prstGeom prst="rect">
                <a:avLst/>
              </a:prstGeom>
            </p:spPr>
          </p:pic>
        </p:grpSp>
      </p:grpSp>
      <p:pic>
        <p:nvPicPr>
          <p:cNvPr id="16" name="Picture 15" descr="Screen Shot 2014-03-13 at 14.10.55.png">
            <a:extLst>
              <a:ext uri="{FF2B5EF4-FFF2-40B4-BE49-F238E27FC236}">
                <a16:creationId xmlns:a16="http://schemas.microsoft.com/office/drawing/2014/main" id="{CA43DFBB-4674-4561-D470-4D4F55B875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84" y="2282771"/>
            <a:ext cx="1215076" cy="508123"/>
          </a:xfrm>
          <a:prstGeom prst="rect">
            <a:avLst/>
          </a:prstGeom>
        </p:spPr>
      </p:pic>
      <p:pic>
        <p:nvPicPr>
          <p:cNvPr id="17" name="Picture 16" descr="Screen Shot 2014-03-13 at 14.10.11.png">
            <a:extLst>
              <a:ext uri="{FF2B5EF4-FFF2-40B4-BE49-F238E27FC236}">
                <a16:creationId xmlns:a16="http://schemas.microsoft.com/office/drawing/2014/main" id="{3000DEA8-2C93-1E66-BA28-73BF4C82C7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"/>
          <a:stretch/>
        </p:blipFill>
        <p:spPr>
          <a:xfrm>
            <a:off x="423924" y="2225399"/>
            <a:ext cx="1079886" cy="59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>
            <a:extLst>
              <a:ext uri="{FF2B5EF4-FFF2-40B4-BE49-F238E27FC236}">
                <a16:creationId xmlns:a16="http://schemas.microsoft.com/office/drawing/2014/main" id="{65A174F3-855D-3247-B965-15EAE969A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33" y="3168361"/>
            <a:ext cx="257199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Nanoteknolojik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İlaçlar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07" name="TextBox 4">
            <a:extLst>
              <a:ext uri="{FF2B5EF4-FFF2-40B4-BE49-F238E27FC236}">
                <a16:creationId xmlns:a16="http://schemas.microsoft.com/office/drawing/2014/main" id="{F48CB961-5538-014E-9FE7-83243967E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544" y="3881691"/>
            <a:ext cx="14350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Fab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Parçası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Antikorlar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08" name="TextBox 5">
            <a:extLst>
              <a:ext uri="{FF2B5EF4-FFF2-40B4-BE49-F238E27FC236}">
                <a16:creationId xmlns:a16="http://schemas.microsoft.com/office/drawing/2014/main" id="{627E9B01-E734-1947-A68C-8F30D9A11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113" y="3249458"/>
            <a:ext cx="179568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VHH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Antikorlar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Nanokorlar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7109" name="TextBox 6">
            <a:extLst>
              <a:ext uri="{FF2B5EF4-FFF2-40B4-BE49-F238E27FC236}">
                <a16:creationId xmlns:a16="http://schemas.microsoft.com/office/drawing/2014/main" id="{72DDD6B8-3824-9347-BB4A-ACDE81AC0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190" y="3643317"/>
            <a:ext cx="124104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PEGilasyon</a:t>
            </a:r>
            <a:endParaRPr lang="en-US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10" name="TextBox 7">
            <a:extLst>
              <a:ext uri="{FF2B5EF4-FFF2-40B4-BE49-F238E27FC236}">
                <a16:creationId xmlns:a16="http://schemas.microsoft.com/office/drawing/2014/main" id="{73F91CB9-251A-4E4D-AA04-65A4BF9C6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814" y="4464352"/>
            <a:ext cx="185820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Biyogöstergeler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B0911F-55B4-8E45-B9E0-31567DD763EC}"/>
              </a:ext>
            </a:extLst>
          </p:cNvPr>
          <p:cNvCxnSpPr>
            <a:cxnSpLocks/>
          </p:cNvCxnSpPr>
          <p:nvPr/>
        </p:nvCxnSpPr>
        <p:spPr>
          <a:xfrm flipH="1">
            <a:off x="2471755" y="2226435"/>
            <a:ext cx="1047077" cy="897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5B0637-704E-6640-9081-DAAD17A84B4D}"/>
              </a:ext>
            </a:extLst>
          </p:cNvPr>
          <p:cNvCxnSpPr>
            <a:cxnSpLocks/>
          </p:cNvCxnSpPr>
          <p:nvPr/>
        </p:nvCxnSpPr>
        <p:spPr>
          <a:xfrm flipH="1">
            <a:off x="3614747" y="2345616"/>
            <a:ext cx="597961" cy="1488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B74970-7533-BD4C-80AD-010B03BD7979}"/>
              </a:ext>
            </a:extLst>
          </p:cNvPr>
          <p:cNvCxnSpPr>
            <a:cxnSpLocks/>
          </p:cNvCxnSpPr>
          <p:nvPr/>
        </p:nvCxnSpPr>
        <p:spPr>
          <a:xfrm>
            <a:off x="4938504" y="2345616"/>
            <a:ext cx="101808" cy="1992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A6B3A3-D817-E74A-B37B-891066F74EE9}"/>
              </a:ext>
            </a:extLst>
          </p:cNvPr>
          <p:cNvCxnSpPr>
            <a:cxnSpLocks/>
          </p:cNvCxnSpPr>
          <p:nvPr/>
        </p:nvCxnSpPr>
        <p:spPr>
          <a:xfrm>
            <a:off x="5781272" y="2345616"/>
            <a:ext cx="556124" cy="846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7E10004-4CFD-3041-B1B7-3CFFE463D62C}"/>
              </a:ext>
            </a:extLst>
          </p:cNvPr>
          <p:cNvCxnSpPr>
            <a:cxnSpLocks/>
          </p:cNvCxnSpPr>
          <p:nvPr/>
        </p:nvCxnSpPr>
        <p:spPr>
          <a:xfrm>
            <a:off x="6614803" y="2216681"/>
            <a:ext cx="1553040" cy="1337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7973181-5609-C149-8259-B48E778EECAF}"/>
              </a:ext>
            </a:extLst>
          </p:cNvPr>
          <p:cNvSpPr/>
          <p:nvPr/>
        </p:nvSpPr>
        <p:spPr>
          <a:xfrm>
            <a:off x="2447695" y="1165178"/>
            <a:ext cx="4911353" cy="101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Ailevi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Akdeniz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Ateşi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İnflammazomopatiler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Modeli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E62BD-7310-49F7-F5E9-7E51D0CF979D}"/>
              </a:ext>
            </a:extLst>
          </p:cNvPr>
          <p:cNvSpPr txBox="1">
            <a:spLocks/>
          </p:cNvSpPr>
          <p:nvPr/>
        </p:nvSpPr>
        <p:spPr>
          <a:xfrm>
            <a:off x="421267" y="107866"/>
            <a:ext cx="6414099" cy="429365"/>
          </a:xfrm>
          <a:prstGeom prst="rect">
            <a:avLst/>
          </a:prstGeom>
          <a:solidFill>
            <a:srgbClr val="0070C0"/>
          </a:solidFill>
        </p:spPr>
        <p:txBody>
          <a:bodyPr vert="horz" lIns="75605" tIns="37802" rIns="75605" bIns="37802" rtlCol="0" anchor="ctr">
            <a:normAutofit/>
          </a:bodyPr>
          <a:lstStyle/>
          <a:p>
            <a:pPr algn="ctr" defTabSz="756066">
              <a:spcBef>
                <a:spcPct val="0"/>
              </a:spcBef>
              <a:defRPr/>
            </a:pPr>
            <a:r>
              <a:rPr lang="tr-TR" sz="231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INFLAM-IST</a:t>
            </a:r>
            <a:r>
              <a:rPr lang="tr-TR" sz="2315" dirty="0">
                <a:solidFill>
                  <a:schemeClr val="bg1"/>
                </a:solidFill>
              </a:rPr>
              <a:t> Platformu - Sürdürülebilirlik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6771AE-224C-A7F9-4344-F8E7602B7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397" y="649526"/>
            <a:ext cx="8709607" cy="305372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Türkiye’de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Sürdürülebilir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Biyoteknoloji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Platformları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Oluşturmak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DD5A590-D394-F913-2B3D-6EFDB27C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269" y="3999297"/>
            <a:ext cx="1170512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testleri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Yeni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ilaçlar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6123ED2-D3D9-433D-B7DC-B97D1F41A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020" y="4072406"/>
            <a:ext cx="179247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PEG-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takılı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onkolojik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ürünler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6ED7DD5-520D-8316-4E8D-AED669C7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540" y="4636693"/>
            <a:ext cx="1225015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Özgün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Fab</a:t>
            </a:r>
          </a:p>
          <a:p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Kütüphanesi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up 19"/>
          <p:cNvGrpSpPr/>
          <p:nvPr/>
        </p:nvGrpSpPr>
        <p:grpSpPr>
          <a:xfrm>
            <a:off x="8167843" y="102828"/>
            <a:ext cx="1800369" cy="434403"/>
            <a:chOff x="8181456" y="610593"/>
            <a:chExt cx="1800369" cy="434403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7053F758-FE5F-BEAA-E621-E7E0F3F1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1456" y="610593"/>
              <a:ext cx="346495" cy="425643"/>
            </a:xfrm>
            <a:prstGeom prst="rect">
              <a:avLst/>
            </a:prstGeom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E89533D0-C1B6-6F6D-E4B9-02F2F6F2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6032" y="619353"/>
              <a:ext cx="1465793" cy="425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3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7"/>
          <p:cNvSpPr/>
          <p:nvPr/>
        </p:nvSpPr>
        <p:spPr>
          <a:xfrm>
            <a:off x="7492301" y="1215774"/>
            <a:ext cx="4370839" cy="83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trike="noStrik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Teşekkürler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 strike="noStrik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27"/>
          <p:cNvSpPr/>
          <p:nvPr/>
        </p:nvSpPr>
        <p:spPr>
          <a:xfrm>
            <a:off x="190121" y="4932306"/>
            <a:ext cx="4162651" cy="4253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tr-TR" sz="2000" b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</a:t>
            </a:r>
            <a:r>
              <a:rPr lang="tr-TR" sz="2000" b="1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www.inflamist.org</a:t>
            </a:r>
            <a:endParaRPr lang="tr-TR" sz="2000" b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C841D9-643B-0186-DA7F-3F7F46DA3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5" t="5981" r="2019" b="18657"/>
          <a:stretch/>
        </p:blipFill>
        <p:spPr>
          <a:xfrm>
            <a:off x="6219731" y="226337"/>
            <a:ext cx="3467477" cy="796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44934-A3E3-9EF1-52B8-58505E35F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430" y="262551"/>
            <a:ext cx="575398" cy="76049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21" y="1952973"/>
            <a:ext cx="4052597" cy="2741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1587" y="1952973"/>
            <a:ext cx="3913500" cy="355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481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B9E4653-1854-864F-9693-B940475E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" y="9921"/>
            <a:ext cx="10080272" cy="567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0">
            <a:extLst>
              <a:ext uri="{FF2B5EF4-FFF2-40B4-BE49-F238E27FC236}">
                <a16:creationId xmlns:a16="http://schemas.microsoft.com/office/drawing/2014/main" id="{47AF1B6C-C27D-F747-9BB3-32AD4098B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5440" y="1515240"/>
            <a:ext cx="210006" cy="23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37">
              <a:lnSpc>
                <a:spcPct val="115000"/>
              </a:lnSpc>
              <a:spcAft>
                <a:spcPts val="827"/>
              </a:spcAft>
              <a:buClrTx/>
              <a:defRPr/>
            </a:pPr>
            <a:r>
              <a:rPr lang="tr-TR" altLang="en-US" sz="744" b="1" kern="12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altLang="en-US" sz="744" kern="12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9856B-DF13-2848-AD31-6DB8E413D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246" y="2796269"/>
            <a:ext cx="595892" cy="595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A526B5-47CD-CE42-9057-624ED192E4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370" y="3484467"/>
            <a:ext cx="1390085" cy="7331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B11F6-497E-444A-B6D2-3A10DF8777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731" y="3435565"/>
            <a:ext cx="700862" cy="7008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4FA32D-551E-B245-A3D9-862655C56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1981" y="3314213"/>
            <a:ext cx="820437" cy="8204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226472-7B11-4745-91A6-DA1798463AAE}"/>
              </a:ext>
            </a:extLst>
          </p:cNvPr>
          <p:cNvSpPr txBox="1"/>
          <p:nvPr/>
        </p:nvSpPr>
        <p:spPr>
          <a:xfrm>
            <a:off x="4047105" y="3395275"/>
            <a:ext cx="2119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37">
              <a:buClrTx/>
              <a:defRPr/>
            </a:pPr>
            <a:r>
              <a:rPr lang="tr-TR" sz="1000" kern="1200" dirty="0">
                <a:solidFill>
                  <a:prstClr val="black"/>
                </a:solidFill>
              </a:rPr>
              <a:t>Klinik Araştırmalar Mükemmeliyet </a:t>
            </a:r>
          </a:p>
          <a:p>
            <a:pPr algn="ctr" defTabSz="914337">
              <a:buClrTx/>
              <a:defRPr/>
            </a:pPr>
            <a:r>
              <a:rPr lang="tr-TR" sz="1000" kern="1200" dirty="0">
                <a:solidFill>
                  <a:prstClr val="black"/>
                </a:solidFill>
              </a:rPr>
              <a:t>Uygulama ve Araştırma Merkezi</a:t>
            </a:r>
            <a:endParaRPr lang="en-US" sz="10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87246-4B26-0A4B-A783-DB70E60E00CE}"/>
              </a:ext>
            </a:extLst>
          </p:cNvPr>
          <p:cNvSpPr txBox="1"/>
          <p:nvPr/>
        </p:nvSpPr>
        <p:spPr>
          <a:xfrm>
            <a:off x="843049" y="4223950"/>
            <a:ext cx="1845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7">
              <a:buClrTx/>
              <a:defRPr/>
            </a:pPr>
            <a:r>
              <a:rPr lang="tr-TR" sz="1000" kern="1200" dirty="0" err="1">
                <a:solidFill>
                  <a:prstClr val="black"/>
                </a:solidFill>
                <a:latin typeface="Corbel" panose="020B0503020204020204" pitchFamily="34" charset="0"/>
              </a:rPr>
              <a:t>Translasyonel</a:t>
            </a:r>
            <a:r>
              <a:rPr lang="tr-TR" sz="1000" kern="1200" dirty="0">
                <a:solidFill>
                  <a:prstClr val="black"/>
                </a:solidFill>
                <a:latin typeface="Corbel" panose="020B0503020204020204" pitchFamily="34" charset="0"/>
              </a:rPr>
              <a:t> Tıp </a:t>
            </a:r>
          </a:p>
          <a:p>
            <a:pPr algn="ctr" defTabSz="914337">
              <a:buClrTx/>
              <a:defRPr/>
            </a:pPr>
            <a:r>
              <a:rPr lang="tr-TR" sz="1000" kern="1200" dirty="0">
                <a:solidFill>
                  <a:prstClr val="black"/>
                </a:solidFill>
                <a:latin typeface="Corbel" panose="020B0503020204020204" pitchFamily="34" charset="0"/>
              </a:rPr>
              <a:t>Araştırma Merkezi (KUTTAM)</a:t>
            </a:r>
            <a:endParaRPr lang="en-US" sz="1000" kern="1200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51A98-496E-EE41-B97B-C0646B41FB73}"/>
              </a:ext>
            </a:extLst>
          </p:cNvPr>
          <p:cNvSpPr txBox="1"/>
          <p:nvPr/>
        </p:nvSpPr>
        <p:spPr>
          <a:xfrm>
            <a:off x="2689833" y="4114550"/>
            <a:ext cx="1264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7">
              <a:buClrTx/>
              <a:defRPr/>
            </a:pPr>
            <a:r>
              <a:rPr lang="tr-TR" sz="1000" kern="1200" dirty="0">
                <a:solidFill>
                  <a:prstClr val="black"/>
                </a:solidFill>
                <a:latin typeface="Corbel" panose="020B0503020204020204" pitchFamily="34" charset="0"/>
              </a:rPr>
              <a:t>Yaşam Bilimleri ve </a:t>
            </a:r>
          </a:p>
          <a:p>
            <a:pPr algn="ctr" defTabSz="914337">
              <a:buClrTx/>
              <a:defRPr/>
            </a:pPr>
            <a:r>
              <a:rPr lang="tr-TR" sz="1000" kern="1200" dirty="0" err="1">
                <a:solidFill>
                  <a:prstClr val="black"/>
                </a:solidFill>
                <a:latin typeface="Corbel" panose="020B0503020204020204" pitchFamily="34" charset="0"/>
              </a:rPr>
              <a:t>Biyoteknoloji</a:t>
            </a:r>
            <a:r>
              <a:rPr lang="tr-TR" sz="1000" kern="1200" dirty="0">
                <a:solidFill>
                  <a:prstClr val="black"/>
                </a:solidFill>
                <a:latin typeface="Corbel" panose="020B0503020204020204" pitchFamily="34" charset="0"/>
              </a:rPr>
              <a:t> Enstitüsü</a:t>
            </a:r>
            <a:endParaRPr lang="en-US" sz="1000" kern="1200" dirty="0">
              <a:solidFill>
                <a:prstClr val="black"/>
              </a:solidFill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35A25-6711-DC4F-ABCE-2026F0A482B2}"/>
              </a:ext>
            </a:extLst>
          </p:cNvPr>
          <p:cNvSpPr txBox="1"/>
          <p:nvPr/>
        </p:nvSpPr>
        <p:spPr>
          <a:xfrm>
            <a:off x="4683546" y="2566890"/>
            <a:ext cx="766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7">
              <a:buClrTx/>
              <a:defRPr/>
            </a:pPr>
            <a:r>
              <a:rPr lang="en-US" b="1" kern="1200" dirty="0">
                <a:solidFill>
                  <a:srgbClr val="4F81BD">
                    <a:lumMod val="75000"/>
                  </a:srgbClr>
                </a:solidFill>
                <a:latin typeface="Corbel" panose="020B0503020204020204" pitchFamily="34" charset="0"/>
              </a:rPr>
              <a:t>APYÖK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5E110-E2E3-BA48-9E9E-F95B109256A0}"/>
              </a:ext>
            </a:extLst>
          </p:cNvPr>
          <p:cNvSpPr txBox="1"/>
          <p:nvPr/>
        </p:nvSpPr>
        <p:spPr>
          <a:xfrm>
            <a:off x="1484551" y="3194122"/>
            <a:ext cx="700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7">
              <a:buClrTx/>
              <a:defRPr/>
            </a:pPr>
            <a:r>
              <a:rPr lang="en-US" b="1" kern="1200" dirty="0">
                <a:solidFill>
                  <a:srgbClr val="4F81BD">
                    <a:lumMod val="75000"/>
                  </a:srgbClr>
                </a:solidFill>
                <a:latin typeface="Corbel" panose="020B0503020204020204" pitchFamily="34" charset="0"/>
              </a:rPr>
              <a:t>APYK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14130-3139-4248-A0CD-397A63F58E82}"/>
              </a:ext>
            </a:extLst>
          </p:cNvPr>
          <p:cNvSpPr txBox="1"/>
          <p:nvPr/>
        </p:nvSpPr>
        <p:spPr>
          <a:xfrm>
            <a:off x="2970906" y="3205877"/>
            <a:ext cx="804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7">
              <a:buClrTx/>
              <a:defRPr/>
            </a:pPr>
            <a:r>
              <a:rPr lang="en-US" b="1" kern="1200" dirty="0">
                <a:solidFill>
                  <a:srgbClr val="4F81BD">
                    <a:lumMod val="75000"/>
                  </a:srgbClr>
                </a:solidFill>
                <a:latin typeface="Corbel" panose="020B0503020204020204" pitchFamily="34" charset="0"/>
              </a:rPr>
              <a:t>APYK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308748-0750-5C4E-9D51-08DA679EE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3162" y="3485218"/>
            <a:ext cx="1623497" cy="4699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61F6CC4-B182-3D42-BBFE-8927BECEEEE4}"/>
              </a:ext>
            </a:extLst>
          </p:cNvPr>
          <p:cNvSpPr txBox="1"/>
          <p:nvPr/>
        </p:nvSpPr>
        <p:spPr>
          <a:xfrm>
            <a:off x="8150922" y="311452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7">
              <a:buClrTx/>
              <a:defRPr/>
            </a:pPr>
            <a:r>
              <a:rPr lang="en-US" b="1" kern="1200" dirty="0">
                <a:solidFill>
                  <a:srgbClr val="4F81BD">
                    <a:lumMod val="75000"/>
                  </a:srgbClr>
                </a:solidFill>
                <a:latin typeface="Corbel" panose="020B0503020204020204" pitchFamily="34" charset="0"/>
              </a:rPr>
              <a:t>APYK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52376B-6AEA-3D42-854D-C09BA068BEA8}"/>
              </a:ext>
            </a:extLst>
          </p:cNvPr>
          <p:cNvSpPr txBox="1"/>
          <p:nvPr/>
        </p:nvSpPr>
        <p:spPr>
          <a:xfrm>
            <a:off x="6778458" y="311452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7">
              <a:buClrTx/>
              <a:defRPr/>
            </a:pPr>
            <a:r>
              <a:rPr lang="en-US" b="1" kern="1200" dirty="0">
                <a:solidFill>
                  <a:srgbClr val="4F81BD">
                    <a:lumMod val="75000"/>
                  </a:srgbClr>
                </a:solidFill>
                <a:latin typeface="Corbel" panose="020B0503020204020204" pitchFamily="34" charset="0"/>
              </a:rPr>
              <a:t>APYK</a:t>
            </a:r>
          </a:p>
        </p:txBody>
      </p:sp>
      <p:pic>
        <p:nvPicPr>
          <p:cNvPr id="23" name="Picture 2" descr="Üniversitenin amblemi">
            <a:extLst>
              <a:ext uri="{FF2B5EF4-FFF2-40B4-BE49-F238E27FC236}">
                <a16:creationId xmlns:a16="http://schemas.microsoft.com/office/drawing/2014/main" id="{319CA026-38BC-834C-92CF-55E07CB1D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32" y="4018307"/>
            <a:ext cx="654025" cy="64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 5"/>
          <p:cNvGrpSpPr/>
          <p:nvPr/>
        </p:nvGrpSpPr>
        <p:grpSpPr>
          <a:xfrm>
            <a:off x="7330849" y="748818"/>
            <a:ext cx="1800369" cy="434403"/>
            <a:chOff x="7330849" y="748818"/>
            <a:chExt cx="1800369" cy="4344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E8E433-88F3-6BB2-1A38-8D1176AA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0849" y="748818"/>
              <a:ext cx="346495" cy="42564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319AE0-68DA-740B-EDE5-969DEE3DC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65425" y="757578"/>
              <a:ext cx="1465793" cy="425643"/>
            </a:xfrm>
            <a:prstGeom prst="rect">
              <a:avLst/>
            </a:prstGeom>
          </p:spPr>
        </p:pic>
      </p:grpSp>
      <p:sp>
        <p:nvSpPr>
          <p:cNvPr id="8" name="Title 6">
            <a:extLst>
              <a:ext uri="{FF2B5EF4-FFF2-40B4-BE49-F238E27FC236}">
                <a16:creationId xmlns:a16="http://schemas.microsoft.com/office/drawing/2014/main" id="{3BCD08A6-343F-395F-B1EB-18F613701F93}"/>
              </a:ext>
            </a:extLst>
          </p:cNvPr>
          <p:cNvSpPr txBox="1">
            <a:spLocks/>
          </p:cNvSpPr>
          <p:nvPr/>
        </p:nvSpPr>
        <p:spPr bwMode="auto">
          <a:xfrm>
            <a:off x="1013760" y="1186735"/>
            <a:ext cx="8072154" cy="121540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337">
              <a:buClrTx/>
              <a:defRPr/>
            </a:pP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İnflamazom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Aracılı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Otoenflamatuvar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Hastalıkların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</a:p>
          <a:p>
            <a:pPr defTabSz="914337">
              <a:buClrTx/>
              <a:defRPr/>
            </a:pP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Takip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ve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Tedavisine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Yönelik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</a:p>
          <a:p>
            <a:pPr defTabSz="914337">
              <a:buClrTx/>
              <a:defRPr/>
            </a:pP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Biyogösterge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ve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İleri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Teknoloji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Ürünü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İlaçların</a:t>
            </a:r>
            <a:r>
              <a:rPr lang="en-US" sz="2200" b="1" dirty="0">
                <a:solidFill>
                  <a:prstClr val="black"/>
                </a:solidFill>
                <a:latin typeface="Corbel" panose="020B0503020204020204" pitchFamily="34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rbel" panose="020B0503020204020204" pitchFamily="34" charset="0"/>
              </a:rPr>
              <a:t>Geliştirilmesi</a:t>
            </a:r>
            <a:endParaRPr lang="en-US" sz="2200" b="1" dirty="0">
              <a:solidFill>
                <a:prstClr val="black"/>
              </a:solidFill>
              <a:latin typeface="Corbel" panose="020B05030202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B50BA2-413C-46BF-775C-C8D37E6FA36A}"/>
              </a:ext>
            </a:extLst>
          </p:cNvPr>
          <p:cNvSpPr txBox="1"/>
          <p:nvPr/>
        </p:nvSpPr>
        <p:spPr>
          <a:xfrm>
            <a:off x="7187708" y="4116892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37">
              <a:buClrTx/>
              <a:defRPr/>
            </a:pPr>
            <a:r>
              <a:rPr lang="en-US" sz="1200" b="1" kern="1200" dirty="0">
                <a:solidFill>
                  <a:srgbClr val="4F81BD">
                    <a:lumMod val="75000"/>
                  </a:srgbClr>
                </a:solidFill>
                <a:latin typeface="Corbel" panose="020B0503020204020204" pitchFamily="34" charset="0"/>
              </a:rPr>
              <a:t>Rebate </a:t>
            </a:r>
            <a:r>
              <a:rPr lang="en-US" sz="1200" b="1" kern="1200" dirty="0" err="1">
                <a:solidFill>
                  <a:srgbClr val="4F81BD">
                    <a:lumMod val="75000"/>
                  </a:srgbClr>
                </a:solidFill>
                <a:latin typeface="Corbel" panose="020B0503020204020204" pitchFamily="34" charset="0"/>
              </a:rPr>
              <a:t>Ortakları</a:t>
            </a:r>
            <a:endParaRPr lang="en-US" sz="1200" b="1" kern="1200" dirty="0">
              <a:solidFill>
                <a:srgbClr val="4F81BD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pic>
        <p:nvPicPr>
          <p:cNvPr id="1032" name="Picture 8" descr="Radboudumc studentbudget - Radboudumc">
            <a:extLst>
              <a:ext uri="{FF2B5EF4-FFF2-40B4-BE49-F238E27FC236}">
                <a16:creationId xmlns:a16="http://schemas.microsoft.com/office/drawing/2014/main" id="{8CE6DF25-D91E-3D2B-49D0-60C2C935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51" y="4354939"/>
            <a:ext cx="1107995" cy="55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Nova Gorica (Fees &amp; Reviews): Slovenia">
            <a:extLst>
              <a:ext uri="{FF2B5EF4-FFF2-40B4-BE49-F238E27FC236}">
                <a16:creationId xmlns:a16="http://schemas.microsoft.com/office/drawing/2014/main" id="{F657802D-D7AD-92C4-95EA-34C5345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11" y="4430326"/>
            <a:ext cx="500289" cy="5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BB52613-CF1C-24CB-A744-9ECC5CD4E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09" y="946518"/>
            <a:ext cx="4027240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defRPr>
                <a:solidFill>
                  <a:schemeClr val="tx1"/>
                </a:solidFill>
                <a:latin typeface="Axia" pitchFamily="34" charset="-94"/>
              </a:defRPr>
            </a:lvl1pPr>
            <a:lvl2pPr marL="742950" indent="-285750">
              <a:spcBef>
                <a:spcPts val="2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xia" pitchFamily="34" charset="-94"/>
              </a:defRPr>
            </a:lvl2pPr>
            <a:lvl3pPr marL="1143000" indent="-2286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xia" pitchFamily="34" charset="-94"/>
              </a:defRPr>
            </a:lvl3pPr>
            <a:lvl4pPr marL="1600200" indent="-228600">
              <a:spcBef>
                <a:spcPts val="2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Axia" pitchFamily="34" charset="-94"/>
              </a:defRPr>
            </a:lvl4pPr>
            <a:lvl5pPr marL="2057400" indent="-228600">
              <a:spcBef>
                <a:spcPts val="2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5pPr>
            <a:lvl6pPr marL="25146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6pPr>
            <a:lvl7pPr marL="29718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7pPr>
            <a:lvl8pPr marL="34290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8pPr>
            <a:lvl9pPr marL="3886200" indent="-228600" eaLnBrk="0" fontAlgn="base" hangingPunct="0"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Axia" pitchFamily="34" charset="-94"/>
              </a:defRPr>
            </a:lvl9pPr>
          </a:lstStyle>
          <a:p>
            <a:pPr algn="ctr">
              <a:spcBef>
                <a:spcPts val="0"/>
              </a:spcBef>
            </a:pPr>
            <a:r>
              <a:rPr lang="tr-TR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ulusal, </a:t>
            </a:r>
          </a:p>
          <a:p>
            <a:pPr algn="ctr">
              <a:spcBef>
                <a:spcPts val="0"/>
              </a:spcBef>
            </a:pPr>
            <a:r>
              <a:rPr lang="tr-TR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yurtdışı üniversite, </a:t>
            </a:r>
          </a:p>
          <a:p>
            <a:pPr algn="ctr">
              <a:spcBef>
                <a:spcPts val="0"/>
              </a:spcBef>
            </a:pPr>
            <a:r>
              <a:rPr lang="tr-TR" alt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endüstri partneri ve 100’den fazla Araştırmacı ile</a:t>
            </a:r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Stratejik İşbirliği Platformu</a:t>
            </a:r>
          </a:p>
        </p:txBody>
      </p:sp>
      <p:sp>
        <p:nvSpPr>
          <p:cNvPr id="8" name="Dikdörtgen 4">
            <a:extLst>
              <a:ext uri="{FF2B5EF4-FFF2-40B4-BE49-F238E27FC236}">
                <a16:creationId xmlns:a16="http://schemas.microsoft.com/office/drawing/2014/main" id="{638F4052-BC0B-D60D-136E-2B9A864961E7}"/>
              </a:ext>
            </a:extLst>
          </p:cNvPr>
          <p:cNvSpPr/>
          <p:nvPr/>
        </p:nvSpPr>
        <p:spPr>
          <a:xfrm>
            <a:off x="326909" y="3084715"/>
            <a:ext cx="44988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tr-TR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İnsan Kaynağı Kazanımları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Toplam 32 Araştırmacı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Yeni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Araştırmacı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İstihdamı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Bursiyer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92516" y="2609530"/>
            <a:ext cx="4767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10 Teknik Proje + Toplumsal Etki Projesi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16569" y="4558304"/>
            <a:ext cx="32480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</a:pPr>
            <a:r>
              <a:rPr lang="tr-TR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Başlama Tarihi:  </a:t>
            </a:r>
            <a:r>
              <a:rPr lang="tr-TR" sz="1800" dirty="0"/>
              <a:t>15.05.2021</a:t>
            </a:r>
          </a:p>
          <a:p>
            <a:pPr>
              <a:buClr>
                <a:srgbClr val="C00000"/>
              </a:buClr>
            </a:pPr>
            <a:endParaRPr lang="tr-TR" sz="1800" dirty="0"/>
          </a:p>
          <a:p>
            <a:pPr>
              <a:buClr>
                <a:srgbClr val="C00000"/>
              </a:buClr>
            </a:pPr>
            <a:r>
              <a:rPr lang="tr-TR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Toplam Bütçe:  </a:t>
            </a:r>
            <a:r>
              <a:rPr lang="tr-TR" sz="1800" dirty="0"/>
              <a:t>47.5 Milyon TL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E89533D0-C1B6-6F6D-E4B9-02F2F6F2B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823" y="179457"/>
            <a:ext cx="1465793" cy="425643"/>
          </a:xfrm>
          <a:prstGeom prst="rect">
            <a:avLst/>
          </a:prstGeom>
        </p:spPr>
      </p:pic>
      <p:grpSp>
        <p:nvGrpSpPr>
          <p:cNvPr id="14" name="Grup 13"/>
          <p:cNvGrpSpPr/>
          <p:nvPr/>
        </p:nvGrpSpPr>
        <p:grpSpPr>
          <a:xfrm>
            <a:off x="416569" y="129110"/>
            <a:ext cx="9561047" cy="512202"/>
            <a:chOff x="416569" y="92898"/>
            <a:chExt cx="9561047" cy="512202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F29E62BD-7310-49F7-F5E9-7E51D0CF979D}"/>
                </a:ext>
              </a:extLst>
            </p:cNvPr>
            <p:cNvSpPr txBox="1">
              <a:spLocks/>
            </p:cNvSpPr>
            <p:nvPr/>
          </p:nvSpPr>
          <p:spPr>
            <a:xfrm>
              <a:off x="416569" y="92898"/>
              <a:ext cx="6395991" cy="512202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lIns="75605" tIns="37802" rIns="75605" bIns="37802" rtlCol="0" anchor="ctr">
              <a:normAutofit/>
            </a:bodyPr>
            <a:lstStyle/>
            <a:p>
              <a:pPr algn="ctr" defTabSz="756066">
                <a:spcBef>
                  <a:spcPct val="0"/>
                </a:spcBef>
                <a:defRPr/>
              </a:pP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INFLAM-IST</a:t>
              </a:r>
              <a:r>
                <a:rPr lang="tr-TR" sz="2315" dirty="0">
                  <a:solidFill>
                    <a:schemeClr val="bg1"/>
                  </a:solidFill>
                  <a:latin typeface="+mn-lt"/>
                </a:rPr>
                <a:t> Platformu Künyesi</a:t>
              </a:r>
            </a:p>
          </p:txBody>
        </p:sp>
        <p:grpSp>
          <p:nvGrpSpPr>
            <p:cNvPr id="16" name="Grup 15"/>
            <p:cNvGrpSpPr/>
            <p:nvPr/>
          </p:nvGrpSpPr>
          <p:grpSpPr>
            <a:xfrm>
              <a:off x="8177247" y="170697"/>
              <a:ext cx="1800369" cy="434403"/>
              <a:chOff x="8181456" y="610593"/>
              <a:chExt cx="1800369" cy="434403"/>
            </a:xfrm>
          </p:grpSpPr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7053F758-FE5F-BEAA-E621-E7E0F3F11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81456" y="610593"/>
                <a:ext cx="346495" cy="425643"/>
              </a:xfrm>
              <a:prstGeom prst="rect">
                <a:avLst/>
              </a:prstGeom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E89533D0-C1B6-6F6D-E4B9-02F2F6F2B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6032" y="619353"/>
                <a:ext cx="1465793" cy="425643"/>
              </a:xfrm>
              <a:prstGeom prst="rect">
                <a:avLst/>
              </a:prstGeom>
            </p:spPr>
          </p:pic>
        </p:grpSp>
      </p:grpSp>
      <p:pic>
        <p:nvPicPr>
          <p:cNvPr id="2113" name="Picture 2112">
            <a:extLst>
              <a:ext uri="{FF2B5EF4-FFF2-40B4-BE49-F238E27FC236}">
                <a16:creationId xmlns:a16="http://schemas.microsoft.com/office/drawing/2014/main" id="{00A049ED-8ED4-EE82-97B0-90817133CE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577" y="1061440"/>
            <a:ext cx="5111231" cy="44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CA0B760-67DA-0231-D162-D2A1D77A4A55}"/>
              </a:ext>
            </a:extLst>
          </p:cNvPr>
          <p:cNvSpPr txBox="1">
            <a:spLocks noChangeArrowheads="1"/>
          </p:cNvSpPr>
          <p:nvPr/>
        </p:nvSpPr>
        <p:spPr>
          <a:xfrm>
            <a:off x="121973" y="1207230"/>
            <a:ext cx="4435864" cy="228044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 defTabSz="1105875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9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8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07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76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45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14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82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51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INFLAM-IST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ilaçlar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biyogösteler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geliştirmeyi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hedeflemektedir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967266CF-41C8-8571-3929-F30EAE45D051}"/>
              </a:ext>
            </a:extLst>
          </p:cNvPr>
          <p:cNvSpPr txBox="1">
            <a:spLocks noChangeArrowheads="1"/>
          </p:cNvSpPr>
          <p:nvPr/>
        </p:nvSpPr>
        <p:spPr>
          <a:xfrm>
            <a:off x="4731488" y="1091459"/>
            <a:ext cx="5227164" cy="43217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1105875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9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8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07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76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45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14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82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51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27" lvl="1" algn="l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Mevcut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yetkinlikler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açısından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ülkemiz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koşullarında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yapılabilir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yöntemler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ilaç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modelleri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tr-TR" alt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6149" lvl="2" indent="-220508" algn="l">
              <a:buFont typeface="Arial" panose="020B0604020202020204" pitchFamily="34" charset="0"/>
              <a:buChar char="•"/>
            </a:pPr>
            <a:endParaRPr lang="tr-TR" alt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6149" lvl="2" indent="-220508" algn="l">
              <a:buFont typeface="Arial" panose="020B0604020202020204" pitchFamily="34" charset="0"/>
              <a:buChar char="•"/>
            </a:pPr>
            <a:r>
              <a:rPr lang="tr-TR" alt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tr-TR" altLang="tr-T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coli</a:t>
            </a:r>
            <a:r>
              <a:rPr lang="tr-TR" alt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platformu</a:t>
            </a:r>
          </a:p>
          <a:p>
            <a:pPr marL="992284" lvl="3" indent="-219195" algn="l">
              <a:buFont typeface="Arial" panose="020B0604020202020204" pitchFamily="34" charset="0"/>
              <a:buChar char="•"/>
            </a:pP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Mevcut alt yapı, daha ekonomik geliştirme</a:t>
            </a:r>
            <a:endParaRPr lang="en-US" alt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55975" lvl="2" algn="l"/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06149" lvl="2" indent="-191632" algn="l">
              <a:buFont typeface="Arial" panose="020B0604020202020204" pitchFamily="34" charset="0"/>
              <a:buChar char="•"/>
            </a:pPr>
            <a:r>
              <a:rPr lang="tr-TR" alt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Nadir hastalık modeli </a:t>
            </a:r>
          </a:p>
          <a:p>
            <a:pPr marL="1030348" lvl="3" indent="-219195" algn="l">
              <a:buFont typeface="Arial" panose="020B0604020202020204" pitchFamily="34" charset="0"/>
              <a:buChar char="•"/>
            </a:pP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Az </a:t>
            </a:r>
            <a:r>
              <a:rPr lang="tr-TR" alt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zayıda</a:t>
            </a: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hasta, düşük maliyet</a:t>
            </a:r>
          </a:p>
          <a:p>
            <a:pPr marL="1030348" lvl="3" indent="-219195" algn="l">
              <a:buFont typeface="Arial" panose="020B0604020202020204" pitchFamily="34" charset="0"/>
              <a:buChar char="•"/>
            </a:pPr>
            <a:r>
              <a:rPr lang="tr-TR" alt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Geliştirilen ilaçların daha sık görülen hastalıklarda da kullanılabilme potansiyeli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C50E1-808A-DC10-55D7-294DF6A37480}"/>
              </a:ext>
            </a:extLst>
          </p:cNvPr>
          <p:cNvSpPr txBox="1"/>
          <p:nvPr/>
        </p:nvSpPr>
        <p:spPr>
          <a:xfrm>
            <a:off x="245412" y="3770822"/>
            <a:ext cx="46031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alt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Temel Eczacılık </a:t>
            </a:r>
            <a:r>
              <a:rPr lang="tr-TR" alt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Ürünlerinin</a:t>
            </a:r>
            <a:r>
              <a:rPr lang="tr-TR" alt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ve Eczacılığa İlişkin Malzemelerin İmalatı” (</a:t>
            </a:r>
            <a:r>
              <a:rPr lang="tr-TR" alt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Nace</a:t>
            </a:r>
            <a:r>
              <a:rPr lang="tr-TR" alt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Kodu: 21)</a:t>
            </a:r>
            <a:endParaRPr lang="tr-TR" altLang="tr-T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tr-TR" altLang="tr-TR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Rekombinant</a:t>
            </a:r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 DNA teknolojileri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Farmasötik</a:t>
            </a:r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biyoteknoloji</a:t>
            </a:r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tr-TR" alt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nanobiyoteknoloji</a:t>
            </a:r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 alanları </a:t>
            </a:r>
            <a:endParaRPr lang="tr-TR" alt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 9"/>
          <p:cNvGrpSpPr/>
          <p:nvPr/>
        </p:nvGrpSpPr>
        <p:grpSpPr>
          <a:xfrm>
            <a:off x="402304" y="170828"/>
            <a:ext cx="9556348" cy="512202"/>
            <a:chOff x="421268" y="92898"/>
            <a:chExt cx="9556348" cy="512202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F29E62BD-7310-49F7-F5E9-7E51D0CF979D}"/>
                </a:ext>
              </a:extLst>
            </p:cNvPr>
            <p:cNvSpPr txBox="1">
              <a:spLocks/>
            </p:cNvSpPr>
            <p:nvPr/>
          </p:nvSpPr>
          <p:spPr>
            <a:xfrm>
              <a:off x="421268" y="92898"/>
              <a:ext cx="6450312" cy="512202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lIns="75605" tIns="37802" rIns="75605" bIns="37802" rtlCol="0" anchor="ctr">
              <a:normAutofit/>
            </a:bodyPr>
            <a:lstStyle/>
            <a:p>
              <a:pPr algn="ctr" defTabSz="756066">
                <a:spcBef>
                  <a:spcPct val="0"/>
                </a:spcBef>
                <a:defRPr/>
              </a:pP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INFLAM-IST Platformu Araştırma Alanı</a:t>
              </a:r>
            </a:p>
          </p:txBody>
        </p:sp>
        <p:grpSp>
          <p:nvGrpSpPr>
            <p:cNvPr id="12" name="Grup 11"/>
            <p:cNvGrpSpPr/>
            <p:nvPr/>
          </p:nvGrpSpPr>
          <p:grpSpPr>
            <a:xfrm>
              <a:off x="8177247" y="170697"/>
              <a:ext cx="1800369" cy="434403"/>
              <a:chOff x="8181456" y="610593"/>
              <a:chExt cx="1800369" cy="434403"/>
            </a:xfrm>
          </p:grpSpPr>
          <p:pic>
            <p:nvPicPr>
              <p:cNvPr id="13" name="Picture 3">
                <a:extLst>
                  <a:ext uri="{FF2B5EF4-FFF2-40B4-BE49-F238E27FC236}">
                    <a16:creationId xmlns:a16="http://schemas.microsoft.com/office/drawing/2014/main" id="{7053F758-FE5F-BEAA-E621-E7E0F3F11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1456" y="610593"/>
                <a:ext cx="346495" cy="425643"/>
              </a:xfrm>
              <a:prstGeom prst="rect">
                <a:avLst/>
              </a:prstGeom>
            </p:spPr>
          </p:pic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E89533D0-C1B6-6F6D-E4B9-02F2F6F2B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6032" y="619353"/>
                <a:ext cx="1465793" cy="4256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103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1CF664C-9048-A34E-3BFA-D5BDE2A86E51}"/>
              </a:ext>
            </a:extLst>
          </p:cNvPr>
          <p:cNvSpPr txBox="1">
            <a:spLocks noChangeArrowheads="1"/>
          </p:cNvSpPr>
          <p:nvPr/>
        </p:nvSpPr>
        <p:spPr>
          <a:xfrm>
            <a:off x="355537" y="1227917"/>
            <a:ext cx="4684775" cy="367886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 defTabSz="1105875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9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8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07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76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45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14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82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51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Öncelikli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amaç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Ailevi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Akdeniz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Ateşi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başta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üzere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inflamazom-aracılı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hastalıkların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tanı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tedavisinde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kullanılacak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biyogöstergelerin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teknoloji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ürünü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ilaçların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geliştirilmesidir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3CFB10C9-3786-E079-C80D-F46DA03B60E2}"/>
              </a:ext>
            </a:extLst>
          </p:cNvPr>
          <p:cNvSpPr txBox="1">
            <a:spLocks noChangeArrowheads="1"/>
          </p:cNvSpPr>
          <p:nvPr/>
        </p:nvSpPr>
        <p:spPr>
          <a:xfrm>
            <a:off x="5040312" y="1302987"/>
            <a:ext cx="4882931" cy="40493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 defTabSz="1105875" rtl="0" eaLnBrk="1" latinLnBrk="0" hangingPunct="1">
              <a:lnSpc>
                <a:spcPct val="90000"/>
              </a:lnSpc>
              <a:spcBef>
                <a:spcPts val="1714"/>
              </a:spcBef>
              <a:buClr>
                <a:srgbClr val="000000"/>
              </a:buClr>
              <a:buSzPct val="45000"/>
              <a:buFont typeface="Wingdings" charset="2"/>
              <a:buNone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9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8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07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76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45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14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82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51" indent="0" algn="ctr" defTabSz="1105875" rtl="0" eaLnBrk="1" latinLnBrk="0" hangingPunct="1">
              <a:lnSpc>
                <a:spcPct val="90000"/>
              </a:lnSpc>
              <a:spcBef>
                <a:spcPts val="60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9514" lvl="1" indent="-210007" algn="l">
              <a:buFont typeface="Arial" panose="020B0604020202020204" pitchFamily="34" charset="0"/>
              <a:buChar char="•"/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Hastalar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ülkemiz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ihtiyaç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duyulan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ilaçların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geliştirilmesi</a:t>
            </a:r>
            <a:endParaRPr lang="en-US" altLang="tr-T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6683" lvl="2" indent="-210007" algn="l">
              <a:buFont typeface="Arial" panose="020B0604020202020204" pitchFamily="34" charset="0"/>
              <a:buChar char="•"/>
            </a:pPr>
            <a:r>
              <a:rPr lang="tr-TR" altLang="tr-T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Ailevi Akdeniz Ateşi hastalığı Türkiye </a:t>
            </a:r>
            <a:r>
              <a:rPr lang="tr-TR" altLang="tr-T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Biyoteknoloji</a:t>
            </a:r>
            <a:r>
              <a:rPr lang="tr-TR" altLang="tr-T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Stratejisi ve Eylem Planı’nda Sağlık </a:t>
            </a:r>
            <a:r>
              <a:rPr lang="tr-TR" altLang="tr-TR" sz="1600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Biyoteknolojisi</a:t>
            </a:r>
            <a:r>
              <a:rPr lang="tr-TR" altLang="tr-TR" sz="1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sektöründe Türkiye’de öncelikli desteklenmesi gereken alanlar içerisinde yer almakta</a:t>
            </a:r>
          </a:p>
          <a:p>
            <a:pPr marL="409514" lvl="1" indent="-210007" algn="l">
              <a:buFont typeface="Arial" panose="020B0604020202020204" pitchFamily="34" charset="0"/>
              <a:buChar char="•"/>
            </a:pPr>
            <a:endParaRPr lang="tr-TR" altLang="tr-TR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09514" lvl="1" indent="-210007" algn="l">
              <a:buFont typeface="Arial" panose="020B0604020202020204" pitchFamily="34" charset="0"/>
              <a:buChar char="•"/>
            </a:pPr>
            <a:r>
              <a:rPr lang="tr-TR" altLang="tr-T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Geliştirilen ilaçların toplumda daha sık görülen, benzer </a:t>
            </a:r>
            <a:r>
              <a:rPr lang="tr-TR" altLang="tr-T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inflamasyon</a:t>
            </a:r>
            <a:r>
              <a:rPr lang="tr-TR" altLang="tr-T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yoluyla gelişen </a:t>
            </a:r>
            <a:r>
              <a:rPr lang="tr-TR" altLang="tr-TR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multifaktöriyel</a:t>
            </a:r>
            <a:r>
              <a:rPr lang="tr-TR" altLang="tr-TR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hastalıklar için de kullanılabilir olması amaçlanmakta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355537" y="201540"/>
            <a:ext cx="9556348" cy="512202"/>
            <a:chOff x="421268" y="92898"/>
            <a:chExt cx="9556348" cy="512202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F29E62BD-7310-49F7-F5E9-7E51D0CF979D}"/>
                </a:ext>
              </a:extLst>
            </p:cNvPr>
            <p:cNvSpPr txBox="1">
              <a:spLocks/>
            </p:cNvSpPr>
            <p:nvPr/>
          </p:nvSpPr>
          <p:spPr>
            <a:xfrm>
              <a:off x="421268" y="92898"/>
              <a:ext cx="6395991" cy="444333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lIns="75605" tIns="37802" rIns="75605" bIns="37802" rtlCol="0" anchor="ctr">
              <a:normAutofit/>
            </a:bodyPr>
            <a:lstStyle/>
            <a:p>
              <a:pPr algn="ctr" defTabSz="756066">
                <a:spcBef>
                  <a:spcPct val="0"/>
                </a:spcBef>
                <a:defRPr/>
              </a:pP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INFLAM-IST Platformu </a:t>
              </a:r>
              <a:r>
                <a:rPr lang="tr-TR" sz="2315" dirty="0">
                  <a:solidFill>
                    <a:schemeClr val="bg1"/>
                  </a:solidFill>
                  <a:cs typeface="Calibri" panose="020F0502020204030204" pitchFamily="34" charset="0"/>
                </a:rPr>
                <a:t>Araştırma Alanı</a:t>
              </a:r>
              <a:endParaRPr lang="tr-TR" sz="2315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endParaRPr>
            </a:p>
          </p:txBody>
        </p:sp>
        <p:grpSp>
          <p:nvGrpSpPr>
            <p:cNvPr id="9" name="Grup 8"/>
            <p:cNvGrpSpPr/>
            <p:nvPr/>
          </p:nvGrpSpPr>
          <p:grpSpPr>
            <a:xfrm>
              <a:off x="8177247" y="170697"/>
              <a:ext cx="1800369" cy="434403"/>
              <a:chOff x="8181456" y="610593"/>
              <a:chExt cx="1800369" cy="434403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7053F758-FE5F-BEAA-E621-E7E0F3F11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1456" y="610593"/>
                <a:ext cx="346495" cy="425643"/>
              </a:xfrm>
              <a:prstGeom prst="rect">
                <a:avLst/>
              </a:prstGeom>
            </p:spPr>
          </p:pic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E89533D0-C1B6-6F6D-E4B9-02F2F6F2B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6032" y="619353"/>
                <a:ext cx="1465793" cy="4256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7527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>
            <a:extLst>
              <a:ext uri="{FF2B5EF4-FFF2-40B4-BE49-F238E27FC236}">
                <a16:creationId xmlns:a16="http://schemas.microsoft.com/office/drawing/2014/main" id="{65A174F3-855D-3247-B965-15EAE969A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633" y="3168361"/>
            <a:ext cx="257199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Nanoteknolojik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İlaçlar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07" name="TextBox 4">
            <a:extLst>
              <a:ext uri="{FF2B5EF4-FFF2-40B4-BE49-F238E27FC236}">
                <a16:creationId xmlns:a16="http://schemas.microsoft.com/office/drawing/2014/main" id="{F48CB961-5538-014E-9FE7-83243967E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3544" y="3881691"/>
            <a:ext cx="143500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Fab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Parçası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Antikorlar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08" name="TextBox 5">
            <a:extLst>
              <a:ext uri="{FF2B5EF4-FFF2-40B4-BE49-F238E27FC236}">
                <a16:creationId xmlns:a16="http://schemas.microsoft.com/office/drawing/2014/main" id="{627E9B01-E734-1947-A68C-8F30D9A11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113" y="3249458"/>
            <a:ext cx="179568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VHH 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Antikorlar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Nanokorlar</a:t>
            </a: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7109" name="TextBox 6">
            <a:extLst>
              <a:ext uri="{FF2B5EF4-FFF2-40B4-BE49-F238E27FC236}">
                <a16:creationId xmlns:a16="http://schemas.microsoft.com/office/drawing/2014/main" id="{72DDD6B8-3824-9347-BB4A-ACDE81AC0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190" y="3643317"/>
            <a:ext cx="14189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PEGile</a:t>
            </a:r>
            <a:r>
              <a:rPr lang="en-US" alt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ilaçlar</a:t>
            </a:r>
            <a:endParaRPr lang="en-US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10" name="TextBox 7">
            <a:extLst>
              <a:ext uri="{FF2B5EF4-FFF2-40B4-BE49-F238E27FC236}">
                <a16:creationId xmlns:a16="http://schemas.microsoft.com/office/drawing/2014/main" id="{73F91CB9-251A-4E4D-AA04-65A4BF9C6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814" y="4464352"/>
            <a:ext cx="185820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Biyogöstergeler</a:t>
            </a:r>
            <a:endParaRPr lang="en-US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B0911F-55B4-8E45-B9E0-31567DD763EC}"/>
              </a:ext>
            </a:extLst>
          </p:cNvPr>
          <p:cNvCxnSpPr>
            <a:cxnSpLocks/>
          </p:cNvCxnSpPr>
          <p:nvPr/>
        </p:nvCxnSpPr>
        <p:spPr>
          <a:xfrm flipH="1">
            <a:off x="2471755" y="2226435"/>
            <a:ext cx="1047077" cy="8971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5B0637-704E-6640-9081-DAAD17A84B4D}"/>
              </a:ext>
            </a:extLst>
          </p:cNvPr>
          <p:cNvCxnSpPr>
            <a:cxnSpLocks/>
          </p:cNvCxnSpPr>
          <p:nvPr/>
        </p:nvCxnSpPr>
        <p:spPr>
          <a:xfrm flipH="1">
            <a:off x="3614747" y="2345616"/>
            <a:ext cx="597961" cy="1488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B74970-7533-BD4C-80AD-010B03BD7979}"/>
              </a:ext>
            </a:extLst>
          </p:cNvPr>
          <p:cNvCxnSpPr>
            <a:cxnSpLocks/>
          </p:cNvCxnSpPr>
          <p:nvPr/>
        </p:nvCxnSpPr>
        <p:spPr>
          <a:xfrm>
            <a:off x="4938504" y="2345616"/>
            <a:ext cx="101808" cy="1992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FA6B3A3-D817-E74A-B37B-891066F74EE9}"/>
              </a:ext>
            </a:extLst>
          </p:cNvPr>
          <p:cNvCxnSpPr>
            <a:cxnSpLocks/>
          </p:cNvCxnSpPr>
          <p:nvPr/>
        </p:nvCxnSpPr>
        <p:spPr>
          <a:xfrm>
            <a:off x="5781272" y="2345616"/>
            <a:ext cx="556124" cy="846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7E10004-4CFD-3041-B1B7-3CFFE463D62C}"/>
              </a:ext>
            </a:extLst>
          </p:cNvPr>
          <p:cNvCxnSpPr>
            <a:cxnSpLocks/>
          </p:cNvCxnSpPr>
          <p:nvPr/>
        </p:nvCxnSpPr>
        <p:spPr>
          <a:xfrm>
            <a:off x="6614803" y="2216681"/>
            <a:ext cx="1553040" cy="1337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E7973181-5609-C149-8259-B48E778EECAF}"/>
              </a:ext>
            </a:extLst>
          </p:cNvPr>
          <p:cNvSpPr/>
          <p:nvPr/>
        </p:nvSpPr>
        <p:spPr>
          <a:xfrm>
            <a:off x="2447695" y="1165178"/>
            <a:ext cx="4911353" cy="1012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Ailevi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Akdeniz 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Ateşi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İnflammazomopatiler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6771AE-224C-A7F9-4344-F8E7602B7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6397" y="649526"/>
            <a:ext cx="8709607" cy="305372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Türkiye’de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Gerçekleştirilebilir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Biyoteknoloji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Platformları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Oluşturmak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BE152-E49C-4271-9612-E3D68DA0D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32" y="3615406"/>
            <a:ext cx="1415773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Katma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değeri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kolşisin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DD5A590-D394-F913-2B3D-6EFDB27C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733" y="3999297"/>
            <a:ext cx="1529585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Anti-IL-1R1 VHH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6123ED2-D3D9-433D-B7DC-B97D1F41A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250" y="4047359"/>
            <a:ext cx="1066318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Peg-IL-1Ra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6ED7DD5-520D-8316-4E8D-AED669C7D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2244" y="4636693"/>
            <a:ext cx="1544012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kolşisin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Fab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42A3FC8-2F4B-BCF5-10E5-B25C7EA2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688" y="4913895"/>
            <a:ext cx="206562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Kolşisine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dirençli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hastaları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tanımlayan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biyogösterge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 8"/>
          <p:cNvGrpSpPr/>
          <p:nvPr/>
        </p:nvGrpSpPr>
        <p:grpSpPr>
          <a:xfrm>
            <a:off x="421268" y="92898"/>
            <a:ext cx="9556348" cy="512202"/>
            <a:chOff x="421268" y="92898"/>
            <a:chExt cx="9556348" cy="512202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F29E62BD-7310-49F7-F5E9-7E51D0CF979D}"/>
                </a:ext>
              </a:extLst>
            </p:cNvPr>
            <p:cNvSpPr txBox="1">
              <a:spLocks/>
            </p:cNvSpPr>
            <p:nvPr/>
          </p:nvSpPr>
          <p:spPr>
            <a:xfrm>
              <a:off x="421268" y="92898"/>
              <a:ext cx="6423152" cy="444333"/>
            </a:xfrm>
            <a:prstGeom prst="rect">
              <a:avLst/>
            </a:prstGeom>
            <a:solidFill>
              <a:srgbClr val="0070C0"/>
            </a:solidFill>
          </p:spPr>
          <p:txBody>
            <a:bodyPr vert="horz" lIns="75605" tIns="37802" rIns="75605" bIns="37802" rtlCol="0" anchor="ctr">
              <a:normAutofit/>
            </a:bodyPr>
            <a:lstStyle/>
            <a:p>
              <a:pPr algn="ctr" defTabSz="756066">
                <a:spcBef>
                  <a:spcPct val="0"/>
                </a:spcBef>
                <a:defRPr/>
              </a:pPr>
              <a:r>
                <a:rPr lang="tr-TR" sz="2315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INFLAM-IST Platformu Stratejik Hedefler</a:t>
              </a:r>
            </a:p>
          </p:txBody>
        </p:sp>
        <p:grpSp>
          <p:nvGrpSpPr>
            <p:cNvPr id="22" name="Grup 21"/>
            <p:cNvGrpSpPr/>
            <p:nvPr/>
          </p:nvGrpSpPr>
          <p:grpSpPr>
            <a:xfrm>
              <a:off x="8177247" y="170697"/>
              <a:ext cx="1800369" cy="434403"/>
              <a:chOff x="8181456" y="610593"/>
              <a:chExt cx="1800369" cy="434403"/>
            </a:xfrm>
          </p:grpSpPr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id="{7053F758-FE5F-BEAA-E621-E7E0F3F115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81456" y="610593"/>
                <a:ext cx="346495" cy="425643"/>
              </a:xfrm>
              <a:prstGeom prst="rect">
                <a:avLst/>
              </a:prstGeom>
            </p:spPr>
          </p:pic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E89533D0-C1B6-6F6D-E4B9-02F2F6F2B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16032" y="619353"/>
                <a:ext cx="1465793" cy="4256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992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B8C614A6-5AAA-8649-9BC1-4F0B60696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4391" y="1983064"/>
            <a:ext cx="4084176" cy="2659664"/>
          </a:xfrm>
        </p:spPr>
        <p:txBody>
          <a:bodyPr/>
          <a:lstStyle/>
          <a:p>
            <a:pPr marL="0" indent="0" algn="ctr">
              <a:buNone/>
            </a:pPr>
            <a:r>
              <a:rPr 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Kolşisin</a:t>
            </a: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tekrarlayan </a:t>
            </a:r>
            <a:r>
              <a:rPr 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inflamasyon</a:t>
            </a: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ataklarını ve </a:t>
            </a:r>
            <a:r>
              <a:rPr lang="tr-T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amiloidoz</a:t>
            </a:r>
            <a:r>
              <a:rPr lang="tr-T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gelişimini engellemede etkili</a:t>
            </a:r>
          </a:p>
          <a:p>
            <a:pPr>
              <a:spcBef>
                <a:spcPts val="0"/>
              </a:spcBef>
            </a:pPr>
            <a:r>
              <a:rPr lang="tr-TR" sz="1985" dirty="0">
                <a:latin typeface="Calibri" panose="020F0502020204030204" pitchFamily="34" charset="0"/>
                <a:cs typeface="Calibri" panose="020F0502020204030204" pitchFamily="34" charset="0"/>
              </a:rPr>
              <a:t>Ülkemizde </a:t>
            </a:r>
            <a:r>
              <a:rPr lang="tr-TR" sz="1985" dirty="0" err="1">
                <a:latin typeface="Calibri" panose="020F0502020204030204" pitchFamily="34" charset="0"/>
                <a:cs typeface="Calibri" panose="020F0502020204030204" pitchFamily="34" charset="0"/>
              </a:rPr>
              <a:t>kolşisin</a:t>
            </a:r>
            <a:r>
              <a:rPr lang="tr-TR" sz="1985" dirty="0">
                <a:latin typeface="Calibri" panose="020F0502020204030204" pitchFamily="34" charset="0"/>
                <a:cs typeface="Calibri" panose="020F0502020204030204" pitchFamily="34" charset="0"/>
              </a:rPr>
              <a:t> üretilmesini sağlamak</a:t>
            </a:r>
          </a:p>
          <a:p>
            <a:pPr>
              <a:spcBef>
                <a:spcPts val="0"/>
              </a:spcBef>
            </a:pPr>
            <a:r>
              <a:rPr lang="tr-TR" sz="1985" dirty="0" err="1">
                <a:latin typeface="Calibri" panose="020F0502020204030204" pitchFamily="34" charset="0"/>
                <a:cs typeface="Calibri" panose="020F0502020204030204" pitchFamily="34" charset="0"/>
              </a:rPr>
              <a:t>Biyoyararlanımı</a:t>
            </a:r>
            <a:r>
              <a:rPr lang="tr-TR" sz="1985" dirty="0">
                <a:latin typeface="Calibri" panose="020F0502020204030204" pitchFamily="34" charset="0"/>
                <a:cs typeface="Calibri" panose="020F0502020204030204" pitchFamily="34" charset="0"/>
              </a:rPr>
              <a:t> yüksek </a:t>
            </a:r>
            <a:r>
              <a:rPr lang="tr-TR" sz="1985" dirty="0" err="1">
                <a:latin typeface="Calibri" panose="020F0502020204030204" pitchFamily="34" charset="0"/>
                <a:cs typeface="Calibri" panose="020F0502020204030204" pitchFamily="34" charset="0"/>
              </a:rPr>
              <a:t>kolşisin</a:t>
            </a:r>
            <a:r>
              <a:rPr lang="tr-TR" sz="1985" dirty="0">
                <a:latin typeface="Calibri" panose="020F0502020204030204" pitchFamily="34" charset="0"/>
                <a:cs typeface="Calibri" panose="020F0502020204030204" pitchFamily="34" charset="0"/>
              </a:rPr>
              <a:t> ilaçları üretmek</a:t>
            </a:r>
            <a:endParaRPr lang="en-US" sz="148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B44DC7-4B70-3D00-5CB7-C6B5AC5E406F}"/>
              </a:ext>
            </a:extLst>
          </p:cNvPr>
          <p:cNvSpPr/>
          <p:nvPr/>
        </p:nvSpPr>
        <p:spPr>
          <a:xfrm>
            <a:off x="264797" y="150505"/>
            <a:ext cx="6585448" cy="46344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2315" dirty="0">
                <a:solidFill>
                  <a:schemeClr val="bg1"/>
                </a:solidFill>
                <a:ea typeface="Arial"/>
                <a:cs typeface="Calibri" panose="020F0502020204030204" pitchFamily="34" charset="0"/>
              </a:rPr>
              <a:t>INFLAM-IS</a:t>
            </a:r>
            <a:r>
              <a:rPr lang="tr-TR" sz="2315" dirty="0">
                <a:solidFill>
                  <a:schemeClr val="bg1"/>
                </a:solidFill>
                <a:ea typeface="Arial"/>
                <a:cs typeface="Calibri" panose="020F0502020204030204" pitchFamily="34" charset="0"/>
              </a:rPr>
              <a:t>T Hedeflenen Ürünler</a:t>
            </a:r>
            <a:endParaRPr lang="en-TR" sz="28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5EB48C-1BC4-1ABA-5CB8-9409B2DBE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480" y="817866"/>
            <a:ext cx="910931" cy="258505"/>
          </a:xfrm>
          <a:solidFill>
            <a:srgbClr val="0070C0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tr-TR" sz="1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Kolşisin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5" descr="Colchicum_autumnale">
            <a:extLst>
              <a:ext uri="{FF2B5EF4-FFF2-40B4-BE49-F238E27FC236}">
                <a16:creationId xmlns:a16="http://schemas.microsoft.com/office/drawing/2014/main" id="{8B67CE1B-8AFF-6C0F-39FC-2BED689C5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3865" y="856010"/>
            <a:ext cx="1525974" cy="1144127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25CB22-ED52-FE7A-70CF-0A31CB8D580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479" y="1131444"/>
            <a:ext cx="1109138" cy="86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Resim 6">
            <a:extLst>
              <a:ext uri="{FF2B5EF4-FFF2-40B4-BE49-F238E27FC236}">
                <a16:creationId xmlns:a16="http://schemas.microsoft.com/office/drawing/2014/main" id="{8023983A-9433-D2A7-B6A2-C76755EA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6477" y="3698244"/>
            <a:ext cx="2042089" cy="1535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sim 9">
            <a:extLst>
              <a:ext uri="{FF2B5EF4-FFF2-40B4-BE49-F238E27FC236}">
                <a16:creationId xmlns:a16="http://schemas.microsoft.com/office/drawing/2014/main" id="{9023E1D4-1492-0676-05DA-29D8680A92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90" y="3698243"/>
            <a:ext cx="2042089" cy="153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4FAEF9-83F1-2D39-3A6E-7206445631C0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254" y="2267347"/>
            <a:ext cx="4161324" cy="22152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B43AFD6-15D7-3216-EEE4-FA9422ED3C0C}"/>
              </a:ext>
            </a:extLst>
          </p:cNvPr>
          <p:cNvSpPr txBox="1"/>
          <p:nvPr/>
        </p:nvSpPr>
        <p:spPr>
          <a:xfrm>
            <a:off x="5108440" y="4454072"/>
            <a:ext cx="1205779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992" dirty="0" err="1">
                <a:latin typeface="Calibri" panose="020F0502020204030204" pitchFamily="34" charset="0"/>
                <a:cs typeface="Calibri" panose="020F0502020204030204" pitchFamily="34" charset="0"/>
              </a:rPr>
              <a:t>Monoklonal</a:t>
            </a:r>
            <a:r>
              <a:rPr lang="tr-TR" sz="992" dirty="0">
                <a:latin typeface="Calibri" panose="020F0502020204030204" pitchFamily="34" charset="0"/>
                <a:cs typeface="Calibri" panose="020F0502020204030204" pitchFamily="34" charset="0"/>
              </a:rPr>
              <a:t> antikor</a:t>
            </a:r>
          </a:p>
          <a:p>
            <a:pPr algn="ctr"/>
            <a:r>
              <a:rPr lang="tr-TR" sz="992" dirty="0"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  <a:r>
              <a:rPr lang="tr-TR" sz="992" dirty="0" err="1">
                <a:latin typeface="Calibri" panose="020F0502020204030204" pitchFamily="34" charset="0"/>
                <a:cs typeface="Calibri" panose="020F0502020204030204" pitchFamily="34" charset="0"/>
              </a:rPr>
              <a:t>kDa</a:t>
            </a:r>
            <a:endParaRPr lang="en-US" sz="99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C0389F-5F26-2DAF-C44B-CA92C837A1D9}"/>
              </a:ext>
            </a:extLst>
          </p:cNvPr>
          <p:cNvSpPr txBox="1"/>
          <p:nvPr/>
        </p:nvSpPr>
        <p:spPr>
          <a:xfrm>
            <a:off x="6623878" y="4420813"/>
            <a:ext cx="1148071" cy="550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992" dirty="0" err="1">
                <a:latin typeface="Calibri" panose="020F0502020204030204" pitchFamily="34" charset="0"/>
                <a:cs typeface="Calibri" panose="020F0502020204030204" pitchFamily="34" charset="0"/>
              </a:rPr>
              <a:t>Devegiller</a:t>
            </a:r>
            <a:r>
              <a:rPr lang="tr-TR" sz="992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tr-TR" sz="992" dirty="0">
                <a:latin typeface="Calibri" panose="020F0502020204030204" pitchFamily="34" charset="0"/>
                <a:cs typeface="Calibri" panose="020F0502020204030204" pitchFamily="34" charset="0"/>
              </a:rPr>
              <a:t>ağır zincir antikoru</a:t>
            </a:r>
          </a:p>
          <a:p>
            <a:pPr algn="ctr"/>
            <a:r>
              <a:rPr lang="tr-TR" sz="992" dirty="0">
                <a:latin typeface="Calibri" panose="020F0502020204030204" pitchFamily="34" charset="0"/>
                <a:cs typeface="Calibri" panose="020F0502020204030204" pitchFamily="34" charset="0"/>
              </a:rPr>
              <a:t>75 </a:t>
            </a:r>
            <a:r>
              <a:rPr lang="tr-TR" sz="992" dirty="0" err="1">
                <a:latin typeface="Calibri" panose="020F0502020204030204" pitchFamily="34" charset="0"/>
                <a:cs typeface="Calibri" panose="020F0502020204030204" pitchFamily="34" charset="0"/>
              </a:rPr>
              <a:t>kDa</a:t>
            </a:r>
            <a:r>
              <a:rPr lang="tr-TR" sz="992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9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C5D307-3721-96BE-1B05-B6C9367C20B8}"/>
              </a:ext>
            </a:extLst>
          </p:cNvPr>
          <p:cNvSpPr txBox="1"/>
          <p:nvPr/>
        </p:nvSpPr>
        <p:spPr>
          <a:xfrm>
            <a:off x="7659126" y="4464169"/>
            <a:ext cx="606256" cy="448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158" b="1" dirty="0">
                <a:latin typeface="Calibri" panose="020F0502020204030204" pitchFamily="34" charset="0"/>
                <a:cs typeface="Calibri" panose="020F0502020204030204" pitchFamily="34" charset="0"/>
              </a:rPr>
              <a:t>VHH</a:t>
            </a:r>
          </a:p>
          <a:p>
            <a:pPr algn="ctr"/>
            <a:r>
              <a:rPr lang="tr-TR" sz="1158" b="1" dirty="0">
                <a:latin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tr-TR" sz="1158" b="1" dirty="0" err="1">
                <a:latin typeface="Calibri" panose="020F0502020204030204" pitchFamily="34" charset="0"/>
                <a:cs typeface="Calibri" panose="020F0502020204030204" pitchFamily="34" charset="0"/>
              </a:rPr>
              <a:t>kDa</a:t>
            </a:r>
            <a:endParaRPr lang="en-US" sz="1158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F0E210-9164-A116-1AEC-4595FB5CE107}"/>
              </a:ext>
            </a:extLst>
          </p:cNvPr>
          <p:cNvSpPr txBox="1"/>
          <p:nvPr/>
        </p:nvSpPr>
        <p:spPr>
          <a:xfrm>
            <a:off x="8392015" y="4461095"/>
            <a:ext cx="606256" cy="448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158" b="1" dirty="0" err="1">
                <a:latin typeface="Calibri" panose="020F0502020204030204" pitchFamily="34" charset="0"/>
                <a:cs typeface="Calibri" panose="020F0502020204030204" pitchFamily="34" charset="0"/>
              </a:rPr>
              <a:t>Fab</a:t>
            </a:r>
            <a:endParaRPr lang="tr-TR" sz="1158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sz="1158" b="1" dirty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lang="tr-TR" sz="1158" b="1" dirty="0" err="1">
                <a:latin typeface="Calibri" panose="020F0502020204030204" pitchFamily="34" charset="0"/>
                <a:cs typeface="Calibri" panose="020F0502020204030204" pitchFamily="34" charset="0"/>
              </a:rPr>
              <a:t>kDa</a:t>
            </a:r>
            <a:endParaRPr lang="en-US" sz="1158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1C741D47-A35A-9AD7-A1DF-B784B935F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419" y="845284"/>
            <a:ext cx="169790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Anti-IL-1R1 VHH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3D1A290E-14FA-07FF-DEAE-495FE459A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17" y="846009"/>
            <a:ext cx="171713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kolşisin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Fab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F6A5C542-3634-ADD5-23C7-C4543DABB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489" y="5014313"/>
            <a:ext cx="1229825" cy="4994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323" dirty="0" err="1">
                <a:latin typeface="Calibri" panose="020F0502020204030204" pitchFamily="34" charset="0"/>
                <a:cs typeface="Calibri" panose="020F0502020204030204" pitchFamily="34" charset="0"/>
              </a:rPr>
              <a:t>Nanokor</a:t>
            </a:r>
            <a:r>
              <a:rPr lang="en-US" altLang="en-US" sz="1323" dirty="0">
                <a:latin typeface="Calibri" panose="020F0502020204030204" pitchFamily="34" charset="0"/>
                <a:cs typeface="Calibri" panose="020F0502020204030204" pitchFamily="34" charset="0"/>
              </a:rPr>
              <a:t> (VHH)</a:t>
            </a:r>
          </a:p>
          <a:p>
            <a:pPr algn="ctr"/>
            <a:r>
              <a:rPr lang="en-US" altLang="en-US" sz="1323" dirty="0" err="1"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endParaRPr lang="en-US" altLang="en-US" sz="132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6F251038-BE19-07E5-B136-9ACBC864F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517" y="5020463"/>
            <a:ext cx="1444626" cy="4994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323" dirty="0">
                <a:latin typeface="Calibri" panose="020F0502020204030204" pitchFamily="34" charset="0"/>
                <a:cs typeface="Calibri" panose="020F0502020204030204" pitchFamily="34" charset="0"/>
              </a:rPr>
              <a:t>Fab </a:t>
            </a:r>
            <a:r>
              <a:rPr lang="en-US" altLang="en-US" sz="1323" dirty="0" err="1">
                <a:latin typeface="Calibri" panose="020F0502020204030204" pitchFamily="34" charset="0"/>
                <a:cs typeface="Calibri" panose="020F0502020204030204" pitchFamily="34" charset="0"/>
              </a:rPr>
              <a:t>Antikorları</a:t>
            </a:r>
            <a:r>
              <a:rPr lang="en-US" altLang="en-US" sz="132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altLang="en-US" sz="1323" dirty="0" err="1">
                <a:latin typeface="Calibri" panose="020F0502020204030204" pitchFamily="34" charset="0"/>
                <a:cs typeface="Calibri" panose="020F0502020204030204" pitchFamily="34" charset="0"/>
              </a:rPr>
              <a:t>Üretme</a:t>
            </a:r>
            <a:r>
              <a:rPr lang="en-US" altLang="en-US" sz="132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323" dirty="0" err="1"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endParaRPr lang="en-US" altLang="en-US" sz="132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A42EC69-D9E1-25B7-03DC-09E389238C88}"/>
              </a:ext>
            </a:extLst>
          </p:cNvPr>
          <p:cNvSpPr txBox="1">
            <a:spLocks/>
          </p:cNvSpPr>
          <p:nvPr/>
        </p:nvSpPr>
        <p:spPr>
          <a:xfrm>
            <a:off x="5071847" y="1341237"/>
            <a:ext cx="4646175" cy="9808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Sanayimizin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sahip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olduğu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alt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yapı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uyumlu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ülkemizde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geliştirilip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üretilebilecek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biyolojik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ilaçlar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59828-3AD5-EDA0-5409-CE7E8E9B25D7}"/>
              </a:ext>
            </a:extLst>
          </p:cNvPr>
          <p:cNvSpPr txBox="1"/>
          <p:nvPr/>
        </p:nvSpPr>
        <p:spPr>
          <a:xfrm>
            <a:off x="745816" y="5045587"/>
            <a:ext cx="3581634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Atatürk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Bahçe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Kültürleri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Merkez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Araştırma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Enstitüsü</a:t>
            </a: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Yalova</a:t>
            </a:r>
            <a:endParaRPr lang="en-TR" sz="1100" dirty="0">
              <a:solidFill>
                <a:schemeClr val="tx1"/>
              </a:solidFill>
            </a:endParaRPr>
          </a:p>
        </p:txBody>
      </p:sp>
      <p:grpSp>
        <p:nvGrpSpPr>
          <p:cNvPr id="21" name="Grup 20"/>
          <p:cNvGrpSpPr/>
          <p:nvPr/>
        </p:nvGrpSpPr>
        <p:grpSpPr>
          <a:xfrm>
            <a:off x="8127393" y="198528"/>
            <a:ext cx="1800369" cy="434403"/>
            <a:chOff x="8181456" y="610593"/>
            <a:chExt cx="1800369" cy="434403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7053F758-FE5F-BEAA-E621-E7E0F3F1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81456" y="610593"/>
              <a:ext cx="346495" cy="425643"/>
            </a:xfrm>
            <a:prstGeom prst="rect">
              <a:avLst/>
            </a:prstGeom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E89533D0-C1B6-6F6D-E4B9-02F2F6F2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6032" y="619353"/>
              <a:ext cx="1465793" cy="425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59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 animBg="1"/>
      <p:bldP spid="31" grpId="0" animBg="1"/>
      <p:bldP spid="32" grpId="0" animBg="1"/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0A6DA767-0248-B4DD-C096-8434470C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53" y="772888"/>
            <a:ext cx="133241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Yeni IL-1Ra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766F6C7-0DAD-CBA3-E52C-92E7C4138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793" y="5087185"/>
            <a:ext cx="1563249" cy="3974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983" dirty="0" err="1">
                <a:latin typeface="Corbel" panose="020B0503020204020204" pitchFamily="34" charset="0"/>
              </a:rPr>
              <a:t>PEGile</a:t>
            </a:r>
            <a:r>
              <a:rPr lang="en-US" altLang="en-US" sz="1983" dirty="0">
                <a:latin typeface="Corbel" panose="020B0503020204020204" pitchFamily="34" charset="0"/>
              </a:rPr>
              <a:t> </a:t>
            </a:r>
            <a:r>
              <a:rPr lang="en-US" altLang="en-US" sz="1983" dirty="0" err="1">
                <a:latin typeface="Corbel" panose="020B0503020204020204" pitchFamily="34" charset="0"/>
              </a:rPr>
              <a:t>İlaçlar</a:t>
            </a:r>
            <a:endParaRPr lang="en-US" altLang="en-US" sz="1983" dirty="0">
              <a:latin typeface="Corbel" panose="020B0503020204020204" pitchFamily="34" charset="0"/>
            </a:endParaRPr>
          </a:p>
        </p:txBody>
      </p:sp>
      <p:pic>
        <p:nvPicPr>
          <p:cNvPr id="9" name="Picture 8" descr="1IRA reseptor ve antagonist.png">
            <a:extLst>
              <a:ext uri="{FF2B5EF4-FFF2-40B4-BE49-F238E27FC236}">
                <a16:creationId xmlns:a16="http://schemas.microsoft.com/office/drawing/2014/main" id="{F3A34E2A-9CDC-390F-F86D-EA0D6351BD4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58" y="2599262"/>
            <a:ext cx="1623271" cy="2415743"/>
          </a:xfrm>
          <a:prstGeom prst="rect">
            <a:avLst/>
          </a:prstGeom>
          <a:noFill/>
        </p:spPr>
      </p:pic>
      <p:pic>
        <p:nvPicPr>
          <p:cNvPr id="12" name="Picture 11" descr="1IRAantagonist.png">
            <a:extLst>
              <a:ext uri="{FF2B5EF4-FFF2-40B4-BE49-F238E27FC236}">
                <a16:creationId xmlns:a16="http://schemas.microsoft.com/office/drawing/2014/main" id="{604C9A53-1458-828A-BB76-ACD42CB7CF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27" y="2938258"/>
            <a:ext cx="1760334" cy="1424007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538035-F5F1-8C54-1AC4-58BC92CE8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662" y="2835276"/>
            <a:ext cx="3919913" cy="161581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0EF6141-3BB3-3B61-B6DD-42432066F840}"/>
              </a:ext>
            </a:extLst>
          </p:cNvPr>
          <p:cNvSpPr txBox="1">
            <a:spLocks/>
          </p:cNvSpPr>
          <p:nvPr/>
        </p:nvSpPr>
        <p:spPr>
          <a:xfrm>
            <a:off x="571054" y="1304988"/>
            <a:ext cx="4646175" cy="1173439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COVID-19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Türkiye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başlayan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süreci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Yeni (mutant) IL-1Ra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molekülünün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sanayi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ölçeğinde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üretim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çalışmaları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devam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ediyor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408C3AB-EC0E-E44E-74A0-19367B7F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662" y="790081"/>
            <a:ext cx="1287532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Peg-IL-1Ra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EC0C0FC-0AB4-EB1D-9877-350B024784AA}"/>
              </a:ext>
            </a:extLst>
          </p:cNvPr>
          <p:cNvSpPr txBox="1">
            <a:spLocks/>
          </p:cNvSpPr>
          <p:nvPr/>
        </p:nvSpPr>
        <p:spPr>
          <a:xfrm>
            <a:off x="5255168" y="1323917"/>
            <a:ext cx="4646175" cy="10667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Pegilasyon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yarı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ömrü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uzatılmış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moleküllerin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geliştirilmesi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Laboratuvar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ölçeğinde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olumlu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sonuçlar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C54C93-184A-775E-F329-F959E99C0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371" y="5087184"/>
            <a:ext cx="1377301" cy="3974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983" dirty="0">
                <a:latin typeface="Corbel" panose="020B0503020204020204" pitchFamily="34" charset="0"/>
              </a:rPr>
              <a:t>Yeni IL-1Ra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11B44DC7-4B70-3D00-5CB7-C6B5AC5E406F}"/>
              </a:ext>
            </a:extLst>
          </p:cNvPr>
          <p:cNvSpPr/>
          <p:nvPr/>
        </p:nvSpPr>
        <p:spPr>
          <a:xfrm>
            <a:off x="264797" y="150505"/>
            <a:ext cx="6585448" cy="46344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2315" dirty="0">
                <a:solidFill>
                  <a:schemeClr val="bg1"/>
                </a:solidFill>
                <a:ea typeface="Arial"/>
                <a:cs typeface="Calibri" panose="020F0502020204030204" pitchFamily="34" charset="0"/>
              </a:rPr>
              <a:t>INFLAM-IS</a:t>
            </a:r>
            <a:r>
              <a:rPr lang="tr-TR" sz="2315" dirty="0">
                <a:solidFill>
                  <a:schemeClr val="bg1"/>
                </a:solidFill>
                <a:ea typeface="Arial"/>
                <a:cs typeface="Calibri" panose="020F0502020204030204" pitchFamily="34" charset="0"/>
              </a:rPr>
              <a:t>T Hedeflenen Ürünler</a:t>
            </a:r>
            <a:endParaRPr lang="en-TR" sz="28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21" name="Grup 20"/>
          <p:cNvGrpSpPr/>
          <p:nvPr/>
        </p:nvGrpSpPr>
        <p:grpSpPr>
          <a:xfrm>
            <a:off x="8127393" y="198528"/>
            <a:ext cx="1800369" cy="434403"/>
            <a:chOff x="8181456" y="610593"/>
            <a:chExt cx="1800369" cy="434403"/>
          </a:xfrm>
        </p:grpSpPr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7053F758-FE5F-BEAA-E621-E7E0F3F1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1456" y="610593"/>
              <a:ext cx="346495" cy="425643"/>
            </a:xfrm>
            <a:prstGeom prst="rect">
              <a:avLst/>
            </a:prstGeom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E89533D0-C1B6-6F6D-E4B9-02F2F6F2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6032" y="619353"/>
              <a:ext cx="1465793" cy="425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576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0A6DA767-0248-B4DD-C096-8434470CC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054" y="772888"/>
            <a:ext cx="181972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Biyogöstergeler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0EF6141-3BB3-3B61-B6DD-42432066F840}"/>
              </a:ext>
            </a:extLst>
          </p:cNvPr>
          <p:cNvSpPr txBox="1">
            <a:spLocks/>
          </p:cNvSpPr>
          <p:nvPr/>
        </p:nvSpPr>
        <p:spPr>
          <a:xfrm>
            <a:off x="547034" y="1566992"/>
            <a:ext cx="4469259" cy="15662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İlaçların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akılcı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kullanılması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Maliyeti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ilaçlara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ihtiyaç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duyan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hastaların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objektif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belirlenmesi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gereken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süre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dozlarda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kullanılması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C408C3AB-EC0E-E44E-74A0-19367B7F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663" y="790081"/>
            <a:ext cx="1707519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Toplumsal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Etki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EC0C0FC-0AB4-EB1D-9877-350B024784AA}"/>
              </a:ext>
            </a:extLst>
          </p:cNvPr>
          <p:cNvSpPr txBox="1">
            <a:spLocks/>
          </p:cNvSpPr>
          <p:nvPr/>
        </p:nvSpPr>
        <p:spPr>
          <a:xfrm>
            <a:off x="5343263" y="1323917"/>
            <a:ext cx="4546049" cy="20524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paydaşların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deneyimleri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üzerinden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ilaç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sürecinin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sosyo-kültürel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boyutu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İlaç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sürecinin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hukuki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politik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yönü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Yenilikçi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ilaç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geliştirme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sürecinde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ana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çıktıların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ekonomik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incelenmesi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çıktıların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ulusal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kalkınma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planları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ilişkisinin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ortaya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konması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553F36-1110-0204-543B-539665D96F93}"/>
              </a:ext>
            </a:extLst>
          </p:cNvPr>
          <p:cNvSpPr txBox="1">
            <a:spLocks/>
          </p:cNvSpPr>
          <p:nvPr/>
        </p:nvSpPr>
        <p:spPr>
          <a:xfrm>
            <a:off x="547034" y="3325760"/>
            <a:ext cx="4469259" cy="20101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Türkiye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İstanbul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Üniversitesi’nde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yürütülen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çalışmalar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Hollanda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AB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Destekli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Projeler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kapsamında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Hollanda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Nijmegen’de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Radboud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Üniversitesi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ortak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yürütülen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çalışmalar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70F00E-2043-46A2-7938-8C562508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420" y="3280104"/>
            <a:ext cx="2985735" cy="2317694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11B44DC7-4B70-3D00-5CB7-C6B5AC5E406F}"/>
              </a:ext>
            </a:extLst>
          </p:cNvPr>
          <p:cNvSpPr/>
          <p:nvPr/>
        </p:nvSpPr>
        <p:spPr>
          <a:xfrm>
            <a:off x="264797" y="150505"/>
            <a:ext cx="6585448" cy="46344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R" sz="2315" dirty="0">
                <a:solidFill>
                  <a:schemeClr val="bg1"/>
                </a:solidFill>
                <a:ea typeface="Arial"/>
                <a:cs typeface="Calibri" panose="020F0502020204030204" pitchFamily="34" charset="0"/>
              </a:rPr>
              <a:t>INFLAM-IS</a:t>
            </a:r>
            <a:r>
              <a:rPr lang="tr-TR" sz="2315" dirty="0">
                <a:solidFill>
                  <a:schemeClr val="bg1"/>
                </a:solidFill>
                <a:ea typeface="Arial"/>
                <a:cs typeface="Calibri" panose="020F0502020204030204" pitchFamily="34" charset="0"/>
              </a:rPr>
              <a:t>T Hedeflenen Ürünler</a:t>
            </a:r>
            <a:endParaRPr lang="en-TR" sz="2800" dirty="0"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4" name="Grup 13"/>
          <p:cNvGrpSpPr/>
          <p:nvPr/>
        </p:nvGrpSpPr>
        <p:grpSpPr>
          <a:xfrm>
            <a:off x="8127393" y="198528"/>
            <a:ext cx="1800369" cy="434403"/>
            <a:chOff x="8181456" y="610593"/>
            <a:chExt cx="1800369" cy="434403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7053F758-FE5F-BEAA-E621-E7E0F3F1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1456" y="610593"/>
              <a:ext cx="346495" cy="425643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E89533D0-C1B6-6F6D-E4B9-02F2F6F2B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6032" y="619353"/>
              <a:ext cx="1465793" cy="4256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33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ACE6EF501DAFE0429F38951E26FDDDFB" ma:contentTypeVersion="8" ma:contentTypeDescription="Yeni belge oluşturun." ma:contentTypeScope="" ma:versionID="f738fe3b5546b64164acc851aadba3ad">
  <xsd:schema xmlns:xsd="http://www.w3.org/2001/XMLSchema" xmlns:xs="http://www.w3.org/2001/XMLSchema" xmlns:p="http://schemas.microsoft.com/office/2006/metadata/properties" xmlns:ns3="cd928ff9-6ec8-41c3-ac8d-a0e3a36eee8b" xmlns:ns4="2f3c1b0f-327d-450c-bea7-ec675caedf60" targetNamespace="http://schemas.microsoft.com/office/2006/metadata/properties" ma:root="true" ma:fieldsID="c14db2dd606173ac06df1163e221d01b" ns3:_="" ns4:_="">
    <xsd:import namespace="cd928ff9-6ec8-41c3-ac8d-a0e3a36eee8b"/>
    <xsd:import namespace="2f3c1b0f-327d-450c-bea7-ec675caedf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28ff9-6ec8-41c3-ac8d-a0e3a36eee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c1b0f-327d-450c-bea7-ec675caedf6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İpucu Paylaşımı Karması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940A64-DEBE-4978-B1D5-90DEAF14F0CA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f3c1b0f-327d-450c-bea7-ec675caedf6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cd928ff9-6ec8-41c3-ac8d-a0e3a36eee8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C3D284-42EF-4E81-BA57-FF812DEC38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28ff9-6ec8-41c3-ac8d-a0e3a36eee8b"/>
    <ds:schemaRef ds:uri="2f3c1b0f-327d-450c-bea7-ec675caed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C9A917-6E3D-4B82-BA2B-57315FB4D3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4087</TotalTime>
  <Words>959</Words>
  <Application>Microsoft Office PowerPoint</Application>
  <PresentationFormat>Özel</PresentationFormat>
  <Paragraphs>213</Paragraphs>
  <Slides>17</Slides>
  <Notes>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Türkiye’de Gerçekleştirilebilir Yüksek Biyoteknoloji Platformları Oluşturmak</vt:lpstr>
      <vt:lpstr>Kolşisin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Türkiye’de Sürdürülebilir Yüksek Biyoteknoloji Platformları Oluşturmak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TUBITAK</dc:creator>
  <cp:lastModifiedBy>Lenovo</cp:lastModifiedBy>
  <cp:revision>185</cp:revision>
  <dcterms:created xsi:type="dcterms:W3CDTF">2021-10-11T15:01:22Z</dcterms:created>
  <dcterms:modified xsi:type="dcterms:W3CDTF">2023-12-06T08:31:16Z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0x010100ACE6EF501DAFE0429F38951E26FDDDFB</vt:lpwstr>
  </property>
</Properties>
</file>