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854" r:id="rId2"/>
    <p:sldId id="855" r:id="rId3"/>
    <p:sldId id="856" r:id="rId4"/>
    <p:sldId id="864" r:id="rId5"/>
    <p:sldId id="865" r:id="rId6"/>
    <p:sldId id="274" r:id="rId7"/>
  </p:sldIdLst>
  <p:sldSz cx="10080625" cy="567055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hdy868G2yVtg4xAi+vtHMCYkcZ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18378A-67E3-40D9-830B-3122FCE71992}" v="9" dt="2023-11-29T08:28:25.710"/>
  </p1510:revLst>
</p1510:revInfo>
</file>

<file path=ppt/tableStyles.xml><?xml version="1.0" encoding="utf-8"?>
<a:tblStyleLst xmlns:a="http://schemas.openxmlformats.org/drawingml/2006/main" def="{69E1FEB5-7C09-48A6-B9C1-540F4E4C23CF}">
  <a:tblStyle styleId="{69E1FEB5-7C09-48A6-B9C1-540F4E4C23C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0" autoAdjust="0"/>
    <p:restoredTop sz="93979" autoAdjust="0"/>
  </p:normalViewPr>
  <p:slideViewPr>
    <p:cSldViewPr snapToGrid="0">
      <p:cViewPr varScale="1">
        <p:scale>
          <a:sx n="133" d="100"/>
          <a:sy n="133" d="100"/>
        </p:scale>
        <p:origin x="10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57" Type="http://schemas.microsoft.com/office/2016/11/relationships/changesInfo" Target="changesInfos/changesInfo1.xml"/><Relationship Id="rId52" Type="http://customschemas.google.com/relationships/presentationmetadata" Target="metadata"/><Relationship Id="rId4" Type="http://schemas.openxmlformats.org/officeDocument/2006/relationships/slide" Target="slides/slide3.xml"/><Relationship Id="rId56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su Meşekabuğu" userId="7124a5a51d2f6b96" providerId="LiveId" clId="{5F18378A-67E3-40D9-830B-3122FCE71992}"/>
    <pc:docChg chg="modSld">
      <pc:chgData name="Nursu Meşekabuğu" userId="7124a5a51d2f6b96" providerId="LiveId" clId="{5F18378A-67E3-40D9-830B-3122FCE71992}" dt="2023-11-29T08:28:25.710" v="16" actId="1076"/>
      <pc:docMkLst>
        <pc:docMk/>
      </pc:docMkLst>
      <pc:sldChg chg="addSp modSp mod">
        <pc:chgData name="Nursu Meşekabuğu" userId="7124a5a51d2f6b96" providerId="LiveId" clId="{5F18378A-67E3-40D9-830B-3122FCE71992}" dt="2023-11-28T12:14:56.020" v="12" actId="20577"/>
        <pc:sldMkLst>
          <pc:docMk/>
          <pc:sldMk cId="2971931344" sldId="856"/>
        </pc:sldMkLst>
        <pc:spChg chg="mod">
          <ac:chgData name="Nursu Meşekabuğu" userId="7124a5a51d2f6b96" providerId="LiveId" clId="{5F18378A-67E3-40D9-830B-3122FCE71992}" dt="2023-11-24T11:07:29.768" v="3" actId="20577"/>
          <ac:spMkLst>
            <pc:docMk/>
            <pc:sldMk cId="2971931344" sldId="856"/>
            <ac:spMk id="3" creationId="{0100BC3F-854F-5AAA-B501-55EB5B957299}"/>
          </ac:spMkLst>
        </pc:spChg>
        <pc:spChg chg="mod">
          <ac:chgData name="Nursu Meşekabuğu" userId="7124a5a51d2f6b96" providerId="LiveId" clId="{5F18378A-67E3-40D9-830B-3122FCE71992}" dt="2023-11-24T11:07:25.657" v="1" actId="20577"/>
          <ac:spMkLst>
            <pc:docMk/>
            <pc:sldMk cId="2971931344" sldId="856"/>
            <ac:spMk id="4" creationId="{D8B5E9BA-ABA5-FE4F-98E1-AAC070D2800B}"/>
          </ac:spMkLst>
        </pc:spChg>
        <pc:spChg chg="mod">
          <ac:chgData name="Nursu Meşekabuğu" userId="7124a5a51d2f6b96" providerId="LiveId" clId="{5F18378A-67E3-40D9-830B-3122FCE71992}" dt="2023-11-28T12:14:56.020" v="12" actId="20577"/>
          <ac:spMkLst>
            <pc:docMk/>
            <pc:sldMk cId="2971931344" sldId="856"/>
            <ac:spMk id="5" creationId="{00000000-0000-0000-0000-000000000000}"/>
          </ac:spMkLst>
        </pc:spChg>
        <pc:picChg chg="add mod">
          <ac:chgData name="Nursu Meşekabuğu" userId="7124a5a51d2f6b96" providerId="LiveId" clId="{5F18378A-67E3-40D9-830B-3122FCE71992}" dt="2023-11-24T11:08:07.475" v="8" actId="1076"/>
          <ac:picMkLst>
            <pc:docMk/>
            <pc:sldMk cId="2971931344" sldId="856"/>
            <ac:picMk id="8" creationId="{DB337415-3364-4366-C504-2941FE8A690E}"/>
          </ac:picMkLst>
        </pc:picChg>
      </pc:sldChg>
      <pc:sldChg chg="addSp modSp">
        <pc:chgData name="Nursu Meşekabuğu" userId="7124a5a51d2f6b96" providerId="LiveId" clId="{5F18378A-67E3-40D9-830B-3122FCE71992}" dt="2023-11-29T08:28:25.710" v="16" actId="1076"/>
        <pc:sldMkLst>
          <pc:docMk/>
          <pc:sldMk cId="4275273841" sldId="865"/>
        </pc:sldMkLst>
        <pc:picChg chg="add mod">
          <ac:chgData name="Nursu Meşekabuğu" userId="7124a5a51d2f6b96" providerId="LiveId" clId="{5F18378A-67E3-40D9-830B-3122FCE71992}" dt="2023-11-29T08:28:25.710" v="16" actId="1076"/>
          <ac:picMkLst>
            <pc:docMk/>
            <pc:sldMk cId="4275273841" sldId="865"/>
            <ac:picMk id="41" creationId="{AC62680E-E9DF-5582-A4B8-73C2DE24030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tr-TR" sz="1200" b="1" i="0" u="none" strike="noStrike" kern="1200" cap="all" baseline="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tr-TR" sz="1400" b="1" i="0" u="none" strike="noStrike" kern="1200" cap="all" baseline="0" noProof="0" dirty="0">
                <a:solidFill>
                  <a:schemeClr val="tx1"/>
                </a:solidFill>
                <a:latin typeface="Arial" panose="020B0604020202020204" pitchFamily="34" charset="0"/>
                <a:ea typeface="Axia" panose="020B0503030202020206" pitchFamily="34" charset="0"/>
                <a:cs typeface="Arial" panose="020B0604020202020204" pitchFamily="34" charset="0"/>
              </a:rPr>
              <a:t>Stratejik ortakların </a:t>
            </a:r>
            <a:r>
              <a:rPr lang="tr-TR" sz="1400" b="1" i="0" u="none" strike="noStrike" kern="1200" cap="all" baseline="0" noProof="0" dirty="0" err="1">
                <a:solidFill>
                  <a:schemeClr val="tx1"/>
                </a:solidFill>
                <a:latin typeface="Arial" panose="020B0604020202020204" pitchFamily="34" charset="0"/>
                <a:ea typeface="Axia" panose="020B0503030202020206" pitchFamily="34" charset="0"/>
                <a:cs typeface="Arial" panose="020B0604020202020204" pitchFamily="34" charset="0"/>
              </a:rPr>
              <a:t>sektörel</a:t>
            </a:r>
            <a:r>
              <a:rPr lang="tr-TR" sz="1400" b="1" i="0" u="none" strike="noStrike" kern="1200" cap="all" baseline="0" noProof="0" dirty="0">
                <a:solidFill>
                  <a:schemeClr val="tx1"/>
                </a:solidFill>
                <a:latin typeface="Arial" panose="020B0604020202020204" pitchFamily="34" charset="0"/>
                <a:ea typeface="Axia" panose="020B0503030202020206" pitchFamily="34" charset="0"/>
                <a:cs typeface="Arial" panose="020B0604020202020204" pitchFamily="34" charset="0"/>
              </a:rPr>
              <a:t> dağılımı</a:t>
            </a:r>
          </a:p>
        </c:rich>
      </c:tx>
      <c:layout>
        <c:manualLayout>
          <c:xMode val="edge"/>
          <c:yMode val="edge"/>
          <c:x val="0.16822603455803944"/>
          <c:y val="1.913686435316126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114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600" dirty="0"/>
              <a:t>Stratejik Ortakların Sektörel dağılımı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14932235677355E-2"/>
          <c:y val="0.25894808184011192"/>
          <c:w val="0.93585067764322649"/>
          <c:h val="0.73636889261564309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E8C-4A51-AB29-4B10B36243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9EBD-4E9A-AC6B-8658C63E36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E8C-4A51-AB29-4B10B36243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EBD-4E9A-AC6B-8658C63E36D7}"/>
              </c:ext>
            </c:extLst>
          </c:dPt>
          <c:dLbls>
            <c:dLbl>
              <c:idx val="0"/>
              <c:layout>
                <c:manualLayout>
                  <c:x val="-1.9270848744322118E-2"/>
                  <c:y val="1.42317663300770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54161099743335"/>
                      <c:h val="0.219997505343667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E8C-4A51-AB29-4B10B36243A1}"/>
                </c:ext>
              </c:extLst>
            </c:dLbl>
            <c:dLbl>
              <c:idx val="1"/>
              <c:layout>
                <c:manualLayout>
                  <c:x val="-1.9306886748864547E-3"/>
                  <c:y val="0.148510186985831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05751058568964"/>
                      <c:h val="0.219997505343667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EBD-4E9A-AC6B-8658C63E36D7}"/>
                </c:ext>
              </c:extLst>
            </c:dLbl>
            <c:dLbl>
              <c:idx val="2"/>
              <c:layout>
                <c:manualLayout>
                  <c:x val="1.078293837227232E-7"/>
                  <c:y val="7.65053337453294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16661695897775"/>
                      <c:h val="0.151165188771778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E8C-4A51-AB29-4B10B36243A1}"/>
                </c:ext>
              </c:extLst>
            </c:dLbl>
            <c:dLbl>
              <c:idx val="3"/>
              <c:layout>
                <c:manualLayout>
                  <c:x val="-8.1901107163369041E-2"/>
                  <c:y val="2.70018199651881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BD-4E9A-AC6B-8658C63E36D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4"/>
                <c:pt idx="0">
                  <c:v>Medikal&amp;Sağlık Özel Sektör</c:v>
                </c:pt>
                <c:pt idx="1">
                  <c:v>Kamu Araştırma Merkezi</c:v>
                </c:pt>
                <c:pt idx="2">
                  <c:v>Üniversite</c:v>
                </c:pt>
                <c:pt idx="3">
                  <c:v>Enstitü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8C-4A51-AB29-4B10B36243A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281488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5A60-74D3-46A0-9B91-DB1B220B717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749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420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/>
          </a:p>
          <a:p>
            <a:endParaRPr lang="tr-TR" baseline="0" dirty="0"/>
          </a:p>
          <a:p>
            <a:r>
              <a:rPr lang="tr-TR" baseline="0" dirty="0"/>
              <a:t>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264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70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  <a:prstGeom prst="rect">
            <a:avLst/>
          </a:prstGeo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/>
          <a:lstStyle/>
          <a:p>
            <a:fld id="{C33BA485-2D97-46B3-B013-15D74F9D76C3}" type="datetimeFigureOut">
              <a:rPr lang="tr-TR" smtClean="0"/>
              <a:t>29.11.2023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/>
          <a:lstStyle/>
          <a:p>
            <a:fld id="{127A48F9-E1D0-43AB-B2CC-543D2CC320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57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3051" y="0"/>
            <a:ext cx="9072563" cy="594621"/>
          </a:xfrm>
        </p:spPr>
        <p:txBody>
          <a:bodyPr/>
          <a:lstStyle>
            <a:lvl1pPr>
              <a:defRPr sz="215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3051" y="749512"/>
            <a:ext cx="9072563" cy="4407803"/>
          </a:xfrm>
        </p:spPr>
        <p:txBody>
          <a:bodyPr/>
          <a:lstStyle>
            <a:lvl1pPr>
              <a:defRPr sz="1819"/>
            </a:lvl1pPr>
            <a:lvl2pPr>
              <a:defRPr sz="1819"/>
            </a:lvl2pPr>
            <a:lvl3pPr>
              <a:defRPr sz="1819"/>
            </a:lvl3pPr>
            <a:lvl4pPr>
              <a:defRPr sz="1819"/>
            </a:lvl4pPr>
            <a:lvl5pPr>
              <a:defRPr sz="181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18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>
            <a:spLocks noGrp="1"/>
          </p:cNvSpPr>
          <p:nvPr>
            <p:ph type="subTitle" idx="1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9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3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1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2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2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body" idx="4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3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body" idx="2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3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4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body" idx="5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body" idx="6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EA38F-8B75-454F-8615-BABE34B32B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13523-7208-4407-973D-11084396F5EC}" type="datetime1">
              <a:rPr lang="en-US"/>
              <a:pPr>
                <a:defRPr/>
              </a:pPr>
              <a:t>11/29/2023</a:t>
            </a:fld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038301-1631-4B76-8E99-910B361BDE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0850AB-221E-4C56-B2B4-FB96FBE7E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20D57-5BA2-4620-B044-38462E48B9D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4196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87" r:id="rId9"/>
    <p:sldLayoutId id="2147483688" r:id="rId10"/>
    <p:sldLayoutId id="214748368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chart" Target="../charts/chart1.xml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8.png"/><Relationship Id="rId5" Type="http://schemas.openxmlformats.org/officeDocument/2006/relationships/chart" Target="../charts/chart2.xml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3.png"/><Relationship Id="rId18" Type="http://schemas.openxmlformats.org/officeDocument/2006/relationships/image" Target="../media/image24.png"/><Relationship Id="rId3" Type="http://schemas.openxmlformats.org/officeDocument/2006/relationships/image" Target="../media/image4.png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5" Type="http://schemas.openxmlformats.org/officeDocument/2006/relationships/image" Target="../media/image11.jpe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16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0080625" cy="2819400"/>
          </a:xfrm>
          <a:prstGeom prst="rect">
            <a:avLst/>
          </a:prstGeom>
        </p:spPr>
      </p:pic>
      <p:sp>
        <p:nvSpPr>
          <p:cNvPr id="6" name="Google Shape;117;p1"/>
          <p:cNvSpPr/>
          <p:nvPr/>
        </p:nvSpPr>
        <p:spPr>
          <a:xfrm>
            <a:off x="2656317" y="2717572"/>
            <a:ext cx="5038130" cy="2197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Hedefe Özgü PAN-Kanser Terapiler</a:t>
            </a:r>
            <a:endParaRPr lang="tr-TR" sz="2400" b="1" dirty="0">
              <a:solidFill>
                <a:schemeClr val="dk2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PAN-TER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7875547" y="3508997"/>
            <a:ext cx="1761569" cy="614459"/>
          </a:xfrm>
          <a:prstGeom prst="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Google Shape;125;p1"/>
          <p:cNvSpPr/>
          <p:nvPr/>
        </p:nvSpPr>
        <p:spPr>
          <a:xfrm>
            <a:off x="3106072" y="5245206"/>
            <a:ext cx="3868479" cy="42534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r-TR" sz="1600" dirty="0">
                <a:solidFill>
                  <a:srgbClr val="1F497D"/>
                </a:solidFill>
              </a:rPr>
              <a:t>15 Ekim 2021</a:t>
            </a:r>
            <a:endParaRPr lang="en-US" b="1" dirty="0">
              <a:solidFill>
                <a:srgbClr val="7F7F7F"/>
              </a:solidFill>
              <a:sym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197134" y="4352389"/>
            <a:ext cx="5956496" cy="92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605" tIns="37802" rIns="75605" bIns="37802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accent2">
                    <a:lumMod val="50000"/>
                  </a:schemeClr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Prof. Dr. Mehmet İNAN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solidFill>
                  <a:schemeClr val="dk2"/>
                </a:solidFill>
                <a:latin typeface="Arial"/>
                <a:cs typeface="Arial"/>
              </a:rPr>
              <a:t>İzmir Biyotıp ve Genom Merkezi</a:t>
            </a:r>
            <a:endParaRPr lang="tr-TR" sz="1600" dirty="0"/>
          </a:p>
          <a:p>
            <a:pPr defTabSz="756026">
              <a:buClrTx/>
              <a:defRPr/>
            </a:pPr>
            <a:endParaRPr lang="tr-TR" sz="1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AN-TER">
            <a:extLst>
              <a:ext uri="{FF2B5EF4-FFF2-40B4-BE49-F238E27FC236}">
                <a16:creationId xmlns:a16="http://schemas.microsoft.com/office/drawing/2014/main" id="{E3CD8D3C-C93F-DF11-3452-238734B9B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47" y="3526153"/>
            <a:ext cx="1761570" cy="52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2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01467" y="2529346"/>
            <a:ext cx="4516729" cy="625693"/>
          </a:xfrm>
          <a:prstGeom prst="rect">
            <a:avLst/>
          </a:prstGeom>
        </p:spPr>
      </p:pic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318725" y="1517819"/>
            <a:ext cx="214213" cy="23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75605" tIns="37802" rIns="75605" bIns="37802" anchor="t" anchorCtr="0" upright="1">
            <a:noAutofit/>
          </a:bodyPr>
          <a:lstStyle/>
          <a:p>
            <a:pPr algn="ctr">
              <a:spcBef>
                <a:spcPts val="248"/>
              </a:spcBef>
              <a:spcAft>
                <a:spcPts val="248"/>
              </a:spcAft>
            </a:pPr>
            <a:r>
              <a:rPr lang="tr-TR" sz="909" b="1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tr-TR" sz="909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620D71-230B-954C-ACC2-C596030F7E19}"/>
              </a:ext>
            </a:extLst>
          </p:cNvPr>
          <p:cNvGraphicFramePr>
            <a:graphicFrameLocks noGrp="1"/>
          </p:cNvGraphicFramePr>
          <p:nvPr/>
        </p:nvGraphicFramePr>
        <p:xfrm>
          <a:off x="1361669" y="2156760"/>
          <a:ext cx="5039538" cy="300412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12074">
                  <a:extLst>
                    <a:ext uri="{9D8B030D-6E8A-4147-A177-3AD203B41FA5}">
                      <a16:colId xmlns:a16="http://schemas.microsoft.com/office/drawing/2014/main" val="2825339919"/>
                    </a:ext>
                  </a:extLst>
                </a:gridCol>
                <a:gridCol w="2227464">
                  <a:extLst>
                    <a:ext uri="{9D8B030D-6E8A-4147-A177-3AD203B41FA5}">
                      <a16:colId xmlns:a16="http://schemas.microsoft.com/office/drawing/2014/main" val="864940321"/>
                    </a:ext>
                  </a:extLst>
                </a:gridCol>
              </a:tblGrid>
              <a:tr h="527980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ARAŞTIRMA PROGRAMI YÖNETİCİSİ KURULUŞ  (APYÖK):</a:t>
                      </a:r>
                      <a:endParaRPr lang="tr-TR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İBG – İZMİR BİYOTIP VE GENOM MERKEZİ</a:t>
                      </a:r>
                      <a:endParaRPr lang="tr-TR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4177030151"/>
                  </a:ext>
                </a:extLst>
              </a:tr>
              <a:tr h="462929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İlgili Araştırma Altyapısı :</a:t>
                      </a:r>
                      <a:endParaRPr lang="tr-TR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GTÜ  -  GEBZE TEKNİK ÜNİVERSİTESİ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Merkez Araştırma Laboratuvarı Ar-</a:t>
                      </a:r>
                      <a:r>
                        <a:rPr lang="tr-TR" sz="7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</a:t>
                      </a:r>
                      <a:r>
                        <a:rPr lang="tr-TR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Merkezi (GTÜ-MAR)</a:t>
                      </a:r>
                      <a:endParaRPr lang="tr-TR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/>
                </a:tc>
                <a:extLst>
                  <a:ext uri="{0D108BD9-81ED-4DB2-BD59-A6C34878D82A}">
                    <a16:rowId xmlns:a16="http://schemas.microsoft.com/office/drawing/2014/main" val="1068507029"/>
                  </a:ext>
                </a:extLst>
              </a:tr>
              <a:tr h="506239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İlgili Araştırma Altyapısı :</a:t>
                      </a:r>
                      <a:endParaRPr lang="tr-TR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KTÜ – KARADENİZ TEKNİK ÜNİVERSİTESİ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İlaç ve Farmasötik Teknoloji Uygulama ve Araştırma Merkezi (İLAFAR)</a:t>
                      </a:r>
                      <a:endParaRPr lang="tr-TR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/>
                </a:tc>
                <a:extLst>
                  <a:ext uri="{0D108BD9-81ED-4DB2-BD59-A6C34878D82A}">
                    <a16:rowId xmlns:a16="http://schemas.microsoft.com/office/drawing/2014/main" val="1649781960"/>
                  </a:ext>
                </a:extLst>
              </a:tr>
              <a:tr h="480787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  <a:endParaRPr lang="tr-TR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ABDİ – ABDİ İBRAHİM İLAÇ SAN. ve TİC. A.Ş.</a:t>
                      </a:r>
                      <a:endParaRPr lang="tr-TR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/>
                </a:tc>
                <a:extLst>
                  <a:ext uri="{0D108BD9-81ED-4DB2-BD59-A6C34878D82A}">
                    <a16:rowId xmlns:a16="http://schemas.microsoft.com/office/drawing/2014/main" val="845812129"/>
                  </a:ext>
                </a:extLst>
              </a:tr>
              <a:tr h="523270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GENSENTA – GENSENTA İLAÇ SAN. ve TİC. A.Ş.</a:t>
                      </a:r>
                      <a:endParaRPr lang="tr-TR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tr-TR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/>
                </a:tc>
                <a:extLst>
                  <a:ext uri="{0D108BD9-81ED-4DB2-BD59-A6C34878D82A}">
                    <a16:rowId xmlns:a16="http://schemas.microsoft.com/office/drawing/2014/main" val="220772851"/>
                  </a:ext>
                </a:extLst>
              </a:tr>
              <a:tr h="442592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tr-TR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pPr lvl="1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NOVAGENİX – NOVAGENİX BİYOANALİTİK İLAÇ ARAŞTIRMA – GELİŞTİRME MERKEZİ SAN. ve TİC. A.Ş.</a:t>
                      </a:r>
                      <a:endParaRPr lang="tr-TR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tr-TR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/>
                </a:tc>
                <a:extLst>
                  <a:ext uri="{0D108BD9-81ED-4DB2-BD59-A6C34878D82A}">
                    <a16:rowId xmlns:a16="http://schemas.microsoft.com/office/drawing/2014/main" val="585648532"/>
                  </a:ext>
                </a:extLst>
              </a:tr>
            </a:tbl>
          </a:graphicData>
        </a:graphic>
      </p:graphicFrame>
      <p:sp>
        <p:nvSpPr>
          <p:cNvPr id="18" name="Google Shape;187;p5">
            <a:extLst>
              <a:ext uri="{FF2B5EF4-FFF2-40B4-BE49-F238E27FC236}">
                <a16:creationId xmlns:a16="http://schemas.microsoft.com/office/drawing/2014/main" id="{8E9CFB58-2FEF-C082-BACD-B2EE7A4FE0B0}"/>
              </a:ext>
            </a:extLst>
          </p:cNvPr>
          <p:cNvSpPr/>
          <p:nvPr/>
        </p:nvSpPr>
        <p:spPr>
          <a:xfrm>
            <a:off x="0" y="-801"/>
            <a:ext cx="9221492" cy="59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PAN-TER </a:t>
            </a:r>
            <a:r>
              <a:rPr lang="en-US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PLATFORMU KÜNYESİ</a:t>
            </a:r>
            <a:r>
              <a:rPr lang="tr-TR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-1 </a:t>
            </a:r>
            <a:endParaRPr lang="en-US" sz="2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D371407A-1A87-CFA6-B8EC-21A5A3C3EA68}"/>
              </a:ext>
            </a:extLst>
          </p:cNvPr>
          <p:cNvSpPr txBox="1"/>
          <p:nvPr/>
        </p:nvSpPr>
        <p:spPr>
          <a:xfrm>
            <a:off x="1184024" y="670589"/>
            <a:ext cx="648291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 :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tr-TR" sz="1800" b="1" kern="12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Moleküler ve hücresel kökenli biyoteknolojik ilaç geliştirme teknolojilerinde uzmanlaşan bir mükemmellik ağı kurmak ve 4 yeni ilaç ile 1 adet kompanyon tanı kiti geliştirmek</a:t>
            </a:r>
            <a:r>
              <a:rPr lang="en-US" sz="1800" b="1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1800" b="1" kern="1200" dirty="0">
              <a:solidFill>
                <a:srgbClr val="242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8778240" y="0"/>
            <a:ext cx="1302385" cy="614459"/>
          </a:xfrm>
          <a:prstGeom prst="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Platform Logosu</a:t>
            </a:r>
          </a:p>
        </p:txBody>
      </p:sp>
      <p:sp>
        <p:nvSpPr>
          <p:cNvPr id="2" name="Dikdörtgen 1"/>
          <p:cNvSpPr/>
          <p:nvPr/>
        </p:nvSpPr>
        <p:spPr>
          <a:xfrm>
            <a:off x="-24087" y="5455106"/>
            <a:ext cx="20842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b="1" dirty="0">
                <a:latin typeface="Arial" panose="020B0604020202020204" pitchFamily="34" charset="0"/>
                <a:cs typeface="Arial" panose="020B0604020202020204" pitchFamily="34" charset="0"/>
              </a:rPr>
              <a:t>APYK: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b="1" dirty="0">
                <a:latin typeface="Arial" panose="020B0604020202020204" pitchFamily="34" charset="0"/>
                <a:cs typeface="Arial" panose="020B0604020202020204" pitchFamily="34" charset="0"/>
              </a:rPr>
              <a:t>İzmir Biyotıp ve Genom Merkezi</a:t>
            </a:r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3197C814-BAFF-EE41-FEA4-67E97D28A140}"/>
              </a:ext>
            </a:extLst>
          </p:cNvPr>
          <p:cNvSpPr/>
          <p:nvPr/>
        </p:nvSpPr>
        <p:spPr>
          <a:xfrm>
            <a:off x="8007768" y="-801"/>
            <a:ext cx="2053525" cy="681926"/>
          </a:xfrm>
          <a:prstGeom prst="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57B8434E-0C39-0312-2114-D8DC33A37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790" y="69004"/>
            <a:ext cx="1912390" cy="493810"/>
          </a:xfrm>
          <a:prstGeom prst="rect">
            <a:avLst/>
          </a:prstGeom>
        </p:spPr>
      </p:pic>
      <p:pic>
        <p:nvPicPr>
          <p:cNvPr id="11" name="Google Shape;230;p6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5745" y="2112075"/>
            <a:ext cx="1584960" cy="670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7;p6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06355" y="2558897"/>
            <a:ext cx="1130008" cy="56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90;p6" descr="MN Pharmaceuticals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53226" y="4017753"/>
            <a:ext cx="975704" cy="38308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093BA83E-E365-6F9B-BCA6-B44068583F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1448" y="4601042"/>
            <a:ext cx="1264915" cy="366825"/>
          </a:xfrm>
          <a:prstGeom prst="rect">
            <a:avLst/>
          </a:prstGeom>
        </p:spPr>
      </p:pic>
      <p:pic>
        <p:nvPicPr>
          <p:cNvPr id="34" name="Resim 33">
            <a:extLst>
              <a:ext uri="{FF2B5EF4-FFF2-40B4-BE49-F238E27FC236}">
                <a16:creationId xmlns:a16="http://schemas.microsoft.com/office/drawing/2014/main" id="{00000000-0008-0000-0000-000070000000}"/>
              </a:ext>
            </a:extLst>
          </p:cNvPr>
          <p:cNvPicPr/>
          <p:nvPr/>
        </p:nvPicPr>
        <p:blipFill rotWithShape="1">
          <a:blip r:embed="rId9"/>
          <a:srcRect l="29249" t="21568" r="27210" b="43274"/>
          <a:stretch/>
        </p:blipFill>
        <p:spPr bwMode="auto">
          <a:xfrm>
            <a:off x="6653226" y="3196376"/>
            <a:ext cx="1013711" cy="438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AB5B5CD-33EF-FD8D-C579-E97BE35344A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781" t="40653" r="6631" b="36375"/>
          <a:stretch/>
        </p:blipFill>
        <p:spPr>
          <a:xfrm>
            <a:off x="6530314" y="3748084"/>
            <a:ext cx="1136623" cy="15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2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D8B5E9BA-ABA5-FE4F-98E1-AAC070D28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45" y="518020"/>
            <a:ext cx="9661353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xia" pitchFamily="34" charset="-94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xia" pitchFamily="34" charset="-94"/>
              </a:defRPr>
            </a:lvl2pPr>
            <a:lvl3pPr marL="1143000" indent="-228600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xia" pitchFamily="34" charset="-94"/>
              </a:defRPr>
            </a:lvl3pPr>
            <a:lvl4pPr marL="1600200" indent="-228600">
              <a:spcBef>
                <a:spcPts val="2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xia" pitchFamily="34" charset="-94"/>
              </a:defRPr>
            </a:lvl4pPr>
            <a:lvl5pPr marL="2057400" indent="-228600">
              <a:spcBef>
                <a:spcPts val="2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5pPr>
            <a:lvl6pPr marL="25146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6pPr>
            <a:lvl7pPr marL="29718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7pPr>
            <a:lvl8pPr marL="34290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8pPr>
            <a:lvl9pPr marL="38862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Araştırma Projesi ve 1 Toplumsal Etki Projesi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Kurum/Kuruluş, 102 Araştırmacı ile</a:t>
            </a:r>
            <a:endParaRPr lang="tr-T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Stratejik İşbirliği Platformu</a:t>
            </a:r>
            <a:endParaRPr lang="tr-TR" alt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100BC3F-854F-5AAA-B501-55EB5B957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27" y="1674859"/>
            <a:ext cx="8712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xia" pitchFamily="34" charset="-94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xia" pitchFamily="34" charset="-94"/>
              </a:defRPr>
            </a:lvl2pPr>
            <a:lvl3pPr marL="1143000" indent="-228600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xia" pitchFamily="34" charset="-94"/>
              </a:defRPr>
            </a:lvl3pPr>
            <a:lvl4pPr marL="1600200" indent="-228600">
              <a:spcBef>
                <a:spcPts val="2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xia" pitchFamily="34" charset="-94"/>
              </a:defRPr>
            </a:lvl4pPr>
            <a:lvl5pPr marL="2057400" indent="-228600">
              <a:spcBef>
                <a:spcPts val="2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5pPr>
            <a:lvl6pPr marL="25146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6pPr>
            <a:lvl7pPr marL="29718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7pPr>
            <a:lvl8pPr marL="34290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8pPr>
            <a:lvl9pPr marL="38862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tr-TR" altLang="en-US" sz="20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8’i</a:t>
            </a:r>
            <a:r>
              <a:rPr lang="tr-TR" altLang="en-US" sz="2000" b="1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en-US" sz="20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Danışman/ Hizmet Tedarikçisi olmak üzere </a:t>
            </a:r>
            <a:r>
              <a:rPr lang="tr-TR" alt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Üniversite ve 1 Enstitü (2‘si araştırma üniversitesi),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tr-TR" altLang="en-US" sz="20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1’i Danışman/ Hizmet Tedarikçisi olmak üzere  </a:t>
            </a:r>
            <a:r>
              <a:rPr lang="tr-TR" alt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Özel Sektör Kuruluşu, </a:t>
            </a:r>
            <a:r>
              <a:rPr lang="tr-TR" altLang="en-US" sz="20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tr-TR" alt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Kamu Araştırma Merkezi</a:t>
            </a:r>
            <a:endParaRPr lang="tr-TR" altLang="en-US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Google Shape;187;p5">
            <a:extLst>
              <a:ext uri="{FF2B5EF4-FFF2-40B4-BE49-F238E27FC236}">
                <a16:creationId xmlns:a16="http://schemas.microsoft.com/office/drawing/2014/main" id="{5E0E9C59-15A5-4AB4-851F-5A07D10712CA}"/>
              </a:ext>
            </a:extLst>
          </p:cNvPr>
          <p:cNvSpPr/>
          <p:nvPr/>
        </p:nvSpPr>
        <p:spPr>
          <a:xfrm>
            <a:off x="215327" y="98291"/>
            <a:ext cx="9221492" cy="59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PAN-TER </a:t>
            </a:r>
            <a:r>
              <a:rPr lang="en-US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PLATFORMU KÜNYESİ - 2</a:t>
            </a:r>
          </a:p>
        </p:txBody>
      </p:sp>
      <p:graphicFrame>
        <p:nvGraphicFramePr>
          <p:cNvPr id="34" name="Chart 10">
            <a:extLst>
              <a:ext uri="{FF2B5EF4-FFF2-40B4-BE49-F238E27FC236}">
                <a16:creationId xmlns:a16="http://schemas.microsoft.com/office/drawing/2014/main" id="{B02D2187-666B-8811-C5C1-98BBB4BA72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40312" y="2692400"/>
          <a:ext cx="4856385" cy="285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Unvan 1"/>
          <p:cNvSpPr txBox="1">
            <a:spLocks/>
          </p:cNvSpPr>
          <p:nvPr/>
        </p:nvSpPr>
        <p:spPr>
          <a:xfrm>
            <a:off x="401906" y="3745654"/>
            <a:ext cx="23156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endParaRPr lang="tr-TR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000000"/>
              </a:buClr>
            </a:pPr>
            <a:endParaRPr lang="tr-TR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01906" y="3176082"/>
            <a:ext cx="30052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tr-T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İnsan Kaynağı Kazanımları</a:t>
            </a:r>
          </a:p>
          <a:p>
            <a:pPr>
              <a:buClr>
                <a:srgbClr val="C00000"/>
              </a:buClr>
            </a:pP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Toplam 105 Araştırmacı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Yeni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Araştırmacı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İstihdamı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Bursiyer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Dikdörtgen 54"/>
          <p:cNvSpPr/>
          <p:nvPr/>
        </p:nvSpPr>
        <p:spPr>
          <a:xfrm>
            <a:off x="8778240" y="0"/>
            <a:ext cx="1302385" cy="614459"/>
          </a:xfrm>
          <a:prstGeom prst="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Platform Logosu</a:t>
            </a:r>
          </a:p>
        </p:txBody>
      </p:sp>
      <p:sp>
        <p:nvSpPr>
          <p:cNvPr id="57" name="Dikdörtgen 56">
            <a:hlinkClick r:id="" action="ppaction://noaction"/>
          </p:cNvPr>
          <p:cNvSpPr/>
          <p:nvPr/>
        </p:nvSpPr>
        <p:spPr>
          <a:xfrm>
            <a:off x="401906" y="4716090"/>
            <a:ext cx="3291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tr-T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Toplam Bütçe: 51.8 Milyon TL</a:t>
            </a:r>
          </a:p>
          <a:p>
            <a:pPr>
              <a:buClr>
                <a:srgbClr val="C00000"/>
              </a:buClr>
            </a:pPr>
            <a:r>
              <a:rPr lang="tr-T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 Başlangıç Tarihi: 15.10.2021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FB790913-09B6-F66A-7E6B-3C5D8E9C3F97}"/>
              </a:ext>
            </a:extLst>
          </p:cNvPr>
          <p:cNvSpPr/>
          <p:nvPr/>
        </p:nvSpPr>
        <p:spPr>
          <a:xfrm>
            <a:off x="8024310" y="-7733"/>
            <a:ext cx="2053525" cy="681926"/>
          </a:xfrm>
          <a:prstGeom prst="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017EA91-68EF-BD93-ABAE-A8F6A90E7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332" y="62072"/>
            <a:ext cx="1912390" cy="493810"/>
          </a:xfrm>
          <a:prstGeom prst="rect">
            <a:avLst/>
          </a:prstGeom>
        </p:spPr>
      </p:pic>
      <p:graphicFrame>
        <p:nvGraphicFramePr>
          <p:cNvPr id="10" name="Grafik 9">
            <a:extLst>
              <a:ext uri="{FF2B5EF4-FFF2-40B4-BE49-F238E27FC236}">
                <a16:creationId xmlns:a16="http://schemas.microsoft.com/office/drawing/2014/main" id="{16805801-8F00-A807-25B0-DC33AE63F3AA}"/>
              </a:ext>
            </a:extLst>
          </p:cNvPr>
          <p:cNvGraphicFramePr/>
          <p:nvPr/>
        </p:nvGraphicFramePr>
        <p:xfrm>
          <a:off x="4406507" y="2702798"/>
          <a:ext cx="5272212" cy="282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DCE469F5-5A24-EC12-869F-3C6604618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70" y="3917058"/>
            <a:ext cx="937422" cy="12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sim 12" descr="logo, simge, sembol, ticari marka, amblem içeren bir resim&#10;&#10;Açıklama otomatik olarak oluşturuldu">
            <a:extLst>
              <a:ext uri="{FF2B5EF4-FFF2-40B4-BE49-F238E27FC236}">
                <a16:creationId xmlns:a16="http://schemas.microsoft.com/office/drawing/2014/main" id="{72638FC3-86A0-4265-9661-2651BDBFB0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2775" y="3568918"/>
            <a:ext cx="342146" cy="342146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7C511837-C433-27D0-43FC-8DB62C0141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9671" y="3985756"/>
            <a:ext cx="984489" cy="196898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5704763C-281C-D056-2F82-700E4365FC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9671" y="4198915"/>
            <a:ext cx="600387" cy="412766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C182028A-5293-A4D3-70A1-87360244EB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2498" y="4271168"/>
            <a:ext cx="684846" cy="305898"/>
          </a:xfrm>
          <a:prstGeom prst="rect">
            <a:avLst/>
          </a:prstGeom>
        </p:spPr>
      </p:pic>
      <p:pic>
        <p:nvPicPr>
          <p:cNvPr id="36" name="Resim 35">
            <a:extLst>
              <a:ext uri="{FF2B5EF4-FFF2-40B4-BE49-F238E27FC236}">
                <a16:creationId xmlns:a16="http://schemas.microsoft.com/office/drawing/2014/main" id="{8564C1F6-5D06-9172-86BF-7F661100A0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78251" y="3691245"/>
            <a:ext cx="714376" cy="207169"/>
          </a:xfrm>
          <a:prstGeom prst="rect">
            <a:avLst/>
          </a:prstGeom>
        </p:spPr>
      </p:pic>
      <p:pic>
        <p:nvPicPr>
          <p:cNvPr id="38" name="Resim 37">
            <a:extLst>
              <a:ext uri="{FF2B5EF4-FFF2-40B4-BE49-F238E27FC236}">
                <a16:creationId xmlns:a16="http://schemas.microsoft.com/office/drawing/2014/main" id="{3A8CB742-9179-54FD-475A-1D4669D479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93717" y="4835315"/>
            <a:ext cx="584534" cy="566554"/>
          </a:xfrm>
          <a:prstGeom prst="rect">
            <a:avLst/>
          </a:prstGeom>
        </p:spPr>
      </p:pic>
      <p:pic>
        <p:nvPicPr>
          <p:cNvPr id="40" name="Resim 39">
            <a:extLst>
              <a:ext uri="{FF2B5EF4-FFF2-40B4-BE49-F238E27FC236}">
                <a16:creationId xmlns:a16="http://schemas.microsoft.com/office/drawing/2014/main" id="{898EFE18-4999-5218-7FAB-AF903D7C91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84032" y="4944091"/>
            <a:ext cx="659188" cy="361982"/>
          </a:xfrm>
          <a:prstGeom prst="rect">
            <a:avLst/>
          </a:prstGeom>
        </p:spPr>
      </p:pic>
      <p:pic>
        <p:nvPicPr>
          <p:cNvPr id="42" name="Resim 41">
            <a:extLst>
              <a:ext uri="{FF2B5EF4-FFF2-40B4-BE49-F238E27FC236}">
                <a16:creationId xmlns:a16="http://schemas.microsoft.com/office/drawing/2014/main" id="{DA06C0B5-A2CF-9D72-6611-8D3FDFEE234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0605" r="11623" b="12499"/>
          <a:stretch/>
        </p:blipFill>
        <p:spPr>
          <a:xfrm>
            <a:off x="7085086" y="4188320"/>
            <a:ext cx="455495" cy="466926"/>
          </a:xfrm>
          <a:prstGeom prst="rect">
            <a:avLst/>
          </a:prstGeom>
        </p:spPr>
      </p:pic>
      <p:pic>
        <p:nvPicPr>
          <p:cNvPr id="44" name="Resim 43">
            <a:extLst>
              <a:ext uri="{FF2B5EF4-FFF2-40B4-BE49-F238E27FC236}">
                <a16:creationId xmlns:a16="http://schemas.microsoft.com/office/drawing/2014/main" id="{43E4B4EC-B271-21CC-FCF8-22B7373E1F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9966" y="4266848"/>
            <a:ext cx="608947" cy="310218"/>
          </a:xfrm>
          <a:prstGeom prst="rect">
            <a:avLst/>
          </a:prstGeom>
        </p:spPr>
      </p:pic>
      <p:pic>
        <p:nvPicPr>
          <p:cNvPr id="46" name="Resim 45">
            <a:extLst>
              <a:ext uri="{FF2B5EF4-FFF2-40B4-BE49-F238E27FC236}">
                <a16:creationId xmlns:a16="http://schemas.microsoft.com/office/drawing/2014/main" id="{1D5F2D1F-AE9E-E09E-6390-481F8763C50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07054" y="4651253"/>
            <a:ext cx="600555" cy="238151"/>
          </a:xfrm>
          <a:prstGeom prst="rect">
            <a:avLst/>
          </a:prstGeom>
        </p:spPr>
      </p:pic>
      <p:pic>
        <p:nvPicPr>
          <p:cNvPr id="48" name="Resim 47">
            <a:extLst>
              <a:ext uri="{FF2B5EF4-FFF2-40B4-BE49-F238E27FC236}">
                <a16:creationId xmlns:a16="http://schemas.microsoft.com/office/drawing/2014/main" id="{4D3A4346-996A-7F4A-E48B-429B7064C8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93717" y="3534390"/>
            <a:ext cx="513189" cy="219004"/>
          </a:xfrm>
          <a:prstGeom prst="rect">
            <a:avLst/>
          </a:prstGeom>
        </p:spPr>
      </p:pic>
      <p:pic>
        <p:nvPicPr>
          <p:cNvPr id="51" name="Resim 50">
            <a:extLst>
              <a:ext uri="{FF2B5EF4-FFF2-40B4-BE49-F238E27FC236}">
                <a16:creationId xmlns:a16="http://schemas.microsoft.com/office/drawing/2014/main" id="{1D25A7A6-3F2E-5591-2622-6998B6802C96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4930"/>
          <a:stretch/>
        </p:blipFill>
        <p:spPr>
          <a:xfrm>
            <a:off x="8351186" y="3701848"/>
            <a:ext cx="528803" cy="284842"/>
          </a:xfrm>
          <a:prstGeom prst="rect">
            <a:avLst/>
          </a:prstGeom>
        </p:spPr>
      </p:pic>
      <p:pic>
        <p:nvPicPr>
          <p:cNvPr id="54" name="Resim 53">
            <a:extLst>
              <a:ext uri="{FF2B5EF4-FFF2-40B4-BE49-F238E27FC236}">
                <a16:creationId xmlns:a16="http://schemas.microsoft.com/office/drawing/2014/main" id="{28D34BD2-ECC2-D1A6-7385-0F1DF0B9CD1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65975" y="4097941"/>
            <a:ext cx="830654" cy="20194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76E011B-B5BD-187B-8F90-F6069F8FF16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67666" y="3444186"/>
            <a:ext cx="891920" cy="19571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A7879EC-ED8E-A24A-CF86-E437071BECA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96659" y="4758366"/>
            <a:ext cx="907189" cy="105839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3C5284A6-2147-2B9C-643C-5075EB97642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73674" y="4330798"/>
            <a:ext cx="1005045" cy="31023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337415-3364-4366-C504-2941FE8A6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35" y="4902274"/>
            <a:ext cx="407313" cy="47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93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8778240" y="0"/>
            <a:ext cx="1302385" cy="614459"/>
          </a:xfrm>
          <a:prstGeom prst="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Platform Logosu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FABF1B32-C032-E8B7-D408-8B8F1E240139}"/>
              </a:ext>
            </a:extLst>
          </p:cNvPr>
          <p:cNvSpPr/>
          <p:nvPr/>
        </p:nvSpPr>
        <p:spPr>
          <a:xfrm>
            <a:off x="8024310" y="-7733"/>
            <a:ext cx="2053525" cy="681926"/>
          </a:xfrm>
          <a:prstGeom prst="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CC180EC-A657-02C8-C0B7-5AB2EACFC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332" y="62072"/>
            <a:ext cx="1912390" cy="493810"/>
          </a:xfrm>
          <a:prstGeom prst="rect">
            <a:avLst/>
          </a:prstGeom>
        </p:spPr>
      </p:pic>
      <p:pic>
        <p:nvPicPr>
          <p:cNvPr id="3" name="Picture 21">
            <a:extLst>
              <a:ext uri="{FF2B5EF4-FFF2-40B4-BE49-F238E27FC236}">
                <a16:creationId xmlns:a16="http://schemas.microsoft.com/office/drawing/2014/main" id="{4EE7EC48-284B-6D04-E8C1-007C32ED3D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16" t="4630" r="20523" b="26352"/>
          <a:stretch/>
        </p:blipFill>
        <p:spPr>
          <a:xfrm>
            <a:off x="2364020" y="555882"/>
            <a:ext cx="5017699" cy="5056091"/>
          </a:xfrm>
          <a:prstGeom prst="rect">
            <a:avLst/>
          </a:prstGeo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A12FF444-E99C-C324-CFA7-B29A4B74D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3" y="-139990"/>
            <a:ext cx="9072000" cy="94644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rgbClr val="000000"/>
              </a:buClr>
            </a:pPr>
            <a:r>
              <a:rPr lang="tr-TR" sz="2200" b="1" dirty="0">
                <a:solidFill>
                  <a:srgbClr val="C00000"/>
                </a:solidFill>
              </a:rPr>
              <a:t>PAN-TER </a:t>
            </a:r>
            <a:r>
              <a:rPr lang="en-US" sz="2200" b="1" dirty="0">
                <a:solidFill>
                  <a:srgbClr val="C00000"/>
                </a:solidFill>
              </a:rPr>
              <a:t>PLATFORMU </a:t>
            </a:r>
            <a:r>
              <a:rPr lang="tr-TR" sz="2200" b="1" dirty="0">
                <a:solidFill>
                  <a:srgbClr val="C00000"/>
                </a:solidFill>
              </a:rPr>
              <a:t>Araştırma Programı Alanları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2EE6FFB-6693-380E-C378-16B9D6E676BC}"/>
              </a:ext>
            </a:extLst>
          </p:cNvPr>
          <p:cNvSpPr/>
          <p:nvPr/>
        </p:nvSpPr>
        <p:spPr>
          <a:xfrm>
            <a:off x="3609975" y="4162425"/>
            <a:ext cx="766763" cy="12858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B4B17153-45A2-DDC1-C537-F25C79755329}"/>
              </a:ext>
            </a:extLst>
          </p:cNvPr>
          <p:cNvSpPr/>
          <p:nvPr/>
        </p:nvSpPr>
        <p:spPr>
          <a:xfrm>
            <a:off x="4376738" y="4581525"/>
            <a:ext cx="766763" cy="12858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2427E19E-52C9-D96D-279D-E6E418D00B70}"/>
              </a:ext>
            </a:extLst>
          </p:cNvPr>
          <p:cNvSpPr/>
          <p:nvPr/>
        </p:nvSpPr>
        <p:spPr>
          <a:xfrm>
            <a:off x="4972050" y="3585289"/>
            <a:ext cx="809625" cy="1095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1E443C14-0CC5-CF64-1433-B0BE888BD18C}"/>
              </a:ext>
            </a:extLst>
          </p:cNvPr>
          <p:cNvSpPr/>
          <p:nvPr/>
        </p:nvSpPr>
        <p:spPr>
          <a:xfrm>
            <a:off x="4930020" y="3562350"/>
            <a:ext cx="680206" cy="155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85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Gensenta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9129705F-9799-9D24-E63F-B8AB3B02F084}"/>
              </a:ext>
            </a:extLst>
          </p:cNvPr>
          <p:cNvSpPr/>
          <p:nvPr/>
        </p:nvSpPr>
        <p:spPr>
          <a:xfrm>
            <a:off x="4480380" y="4554697"/>
            <a:ext cx="680206" cy="155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85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Gensenta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FB731C6-BD29-376D-37DC-DF2964C83835}"/>
              </a:ext>
            </a:extLst>
          </p:cNvPr>
          <p:cNvSpPr/>
          <p:nvPr/>
        </p:nvSpPr>
        <p:spPr>
          <a:xfrm>
            <a:off x="3548895" y="4149011"/>
            <a:ext cx="680206" cy="155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85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Gensenta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EB57AEA-3FE5-C9F0-75B8-500CCFC76829}"/>
              </a:ext>
            </a:extLst>
          </p:cNvPr>
          <p:cNvSpPr txBox="1"/>
          <p:nvPr/>
        </p:nvSpPr>
        <p:spPr>
          <a:xfrm>
            <a:off x="3759873" y="5127944"/>
            <a:ext cx="7296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>
                <a:solidFill>
                  <a:schemeClr val="accent6">
                    <a:lumMod val="75000"/>
                  </a:schemeClr>
                </a:solidFill>
              </a:rPr>
              <a:t>Novagenix</a:t>
            </a:r>
          </a:p>
        </p:txBody>
      </p:sp>
    </p:spTree>
    <p:extLst>
      <p:ext uri="{BB962C8B-B14F-4D97-AF65-F5344CB8AC3E}">
        <p14:creationId xmlns:p14="http://schemas.microsoft.com/office/powerpoint/2010/main" val="301502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 rot="1293091">
            <a:off x="2313025" y="126791"/>
            <a:ext cx="5375160" cy="5614026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 rot="1293091">
            <a:off x="3352213" y="604327"/>
            <a:ext cx="3457999" cy="4512777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 rot="1293091">
            <a:off x="3982882" y="1497331"/>
            <a:ext cx="2262402" cy="263347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4658408" y="2721730"/>
            <a:ext cx="923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İBG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4142929" y="1677882"/>
            <a:ext cx="1018764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GTÜ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3599561" y="2521475"/>
            <a:ext cx="923544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/>
          </a:lstStyle>
          <a:p>
            <a:r>
              <a:rPr lang="tr-TR" dirty="0"/>
              <a:t>KATÜ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728767" y="3548873"/>
            <a:ext cx="92354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ABDİ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5040148" y="3588005"/>
            <a:ext cx="1202997" cy="307777"/>
          </a:xfrm>
          <a:prstGeom prst="rect">
            <a:avLst/>
          </a:prstGeom>
          <a:solidFill>
            <a:schemeClr val="tx2">
              <a:lumMod val="9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dirty="0"/>
              <a:t>GENSENTA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5428744" y="2151169"/>
            <a:ext cx="130728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dirty="0"/>
              <a:t>NOVAGENİX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3832926" y="891665"/>
            <a:ext cx="1085909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900" dirty="0"/>
              <a:t>TINAZTEPE ÜNİVERSİTESİ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2771376" y="2064835"/>
            <a:ext cx="114607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900" dirty="0"/>
              <a:t>BİRUNİ ÜNİVERSİTESİ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3554188" y="4591456"/>
            <a:ext cx="92354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/>
          </a:lstStyle>
          <a:p>
            <a:r>
              <a:rPr lang="tr-TR" dirty="0"/>
              <a:t>İBG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5498667" y="4306282"/>
            <a:ext cx="923544" cy="307777"/>
          </a:xfrm>
          <a:prstGeom prst="rect">
            <a:avLst/>
          </a:prstGeom>
          <a:solidFill>
            <a:schemeClr val="tx2">
              <a:lumMod val="9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dirty="0"/>
              <a:t>İBG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6306429" y="2784941"/>
            <a:ext cx="923544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dirty="0"/>
              <a:t>İBG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6976088" y="2951322"/>
            <a:ext cx="1947193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DOKUZ EYLÜL ÜNİVERSİTESİ</a:t>
            </a:r>
          </a:p>
        </p:txBody>
      </p:sp>
      <p:sp>
        <p:nvSpPr>
          <p:cNvPr id="29" name="Metin kutusu 28"/>
          <p:cNvSpPr txBox="1"/>
          <p:nvPr/>
        </p:nvSpPr>
        <p:spPr>
          <a:xfrm>
            <a:off x="6311229" y="4331268"/>
            <a:ext cx="1947193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BOĞAZİÇİ ÜNİVERSİTESİ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876752" y="3511060"/>
            <a:ext cx="1947193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KATİP ÇELEBİ ÜNİVERSİTESİ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1276780" y="2309697"/>
            <a:ext cx="165971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KAROLINSKA ENSTİTÜSÜ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7989697" y="4713670"/>
            <a:ext cx="1964172" cy="2616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100" dirty="0"/>
              <a:t>Platform Ortakları</a:t>
            </a:r>
          </a:p>
        </p:txBody>
      </p:sp>
      <p:sp>
        <p:nvSpPr>
          <p:cNvPr id="27" name="Oval 26"/>
          <p:cNvSpPr/>
          <p:nvPr/>
        </p:nvSpPr>
        <p:spPr>
          <a:xfrm rot="1293091">
            <a:off x="8054618" y="4745155"/>
            <a:ext cx="217034" cy="190407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Metin kutusu 31"/>
          <p:cNvSpPr txBox="1"/>
          <p:nvPr/>
        </p:nvSpPr>
        <p:spPr>
          <a:xfrm>
            <a:off x="8081441" y="5063372"/>
            <a:ext cx="1964172" cy="5078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900" dirty="0"/>
              <a:t>İşbirliği Kurulan</a:t>
            </a:r>
          </a:p>
          <a:p>
            <a:pPr algn="ctr"/>
            <a:r>
              <a:rPr lang="tr-TR" sz="900" dirty="0"/>
              <a:t>Ulusal/Uluslararası Diğer Platformlar/Kurumlar/ Yapılar</a:t>
            </a:r>
          </a:p>
        </p:txBody>
      </p:sp>
      <p:sp>
        <p:nvSpPr>
          <p:cNvPr id="33" name="Oval 32"/>
          <p:cNvSpPr/>
          <p:nvPr/>
        </p:nvSpPr>
        <p:spPr>
          <a:xfrm rot="1293091">
            <a:off x="7998814" y="5186589"/>
            <a:ext cx="217034" cy="190407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4" name="Unvan 1"/>
          <p:cNvSpPr>
            <a:spLocks noGrp="1"/>
          </p:cNvSpPr>
          <p:nvPr>
            <p:ph type="title"/>
          </p:nvPr>
        </p:nvSpPr>
        <p:spPr>
          <a:xfrm>
            <a:off x="60634" y="119305"/>
            <a:ext cx="9072000" cy="246221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tr-T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Ekosistem Yönetimi: Paydaşlar</a:t>
            </a:r>
          </a:p>
        </p:txBody>
      </p:sp>
      <p:sp>
        <p:nvSpPr>
          <p:cNvPr id="36" name="Dikdörtgen 35"/>
          <p:cNvSpPr/>
          <p:nvPr/>
        </p:nvSpPr>
        <p:spPr>
          <a:xfrm>
            <a:off x="8778240" y="0"/>
            <a:ext cx="1302385" cy="614459"/>
          </a:xfrm>
          <a:prstGeom prst="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Platform Logosu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58994820-AB09-B9D9-9C27-A0D19F6DEDF6}"/>
              </a:ext>
            </a:extLst>
          </p:cNvPr>
          <p:cNvSpPr/>
          <p:nvPr/>
        </p:nvSpPr>
        <p:spPr>
          <a:xfrm>
            <a:off x="8024310" y="-7733"/>
            <a:ext cx="2053525" cy="681926"/>
          </a:xfrm>
          <a:prstGeom prst="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0648DE8-1EF3-3A99-5C3A-49E79C0EC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332" y="62072"/>
            <a:ext cx="1912390" cy="49381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FDF3B64-3069-9B10-EAA6-23AF9F0AF30B}"/>
              </a:ext>
            </a:extLst>
          </p:cNvPr>
          <p:cNvSpPr txBox="1"/>
          <p:nvPr/>
        </p:nvSpPr>
        <p:spPr>
          <a:xfrm>
            <a:off x="6911327" y="1662406"/>
            <a:ext cx="1947193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MUĞLA SITKI KOÇMAN ÜNİVERSİTESİ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F6A8912-4635-4135-D2F6-6153944EA256}"/>
              </a:ext>
            </a:extLst>
          </p:cNvPr>
          <p:cNvSpPr txBox="1"/>
          <p:nvPr/>
        </p:nvSpPr>
        <p:spPr>
          <a:xfrm>
            <a:off x="1885733" y="622088"/>
            <a:ext cx="1947193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MULTİGEN GENETİK HASTALIKLAR DEĞERLENDİRME MERKEZİ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2958BACA-621C-7A58-B54F-ABE181D4786D}"/>
              </a:ext>
            </a:extLst>
          </p:cNvPr>
          <p:cNvSpPr txBox="1"/>
          <p:nvPr/>
        </p:nvSpPr>
        <p:spPr>
          <a:xfrm>
            <a:off x="5114083" y="568500"/>
            <a:ext cx="1085909" cy="5078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900" dirty="0"/>
              <a:t>ADNAN MENDERES ÜNİVERSİTESİ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C7A983AB-0FCF-AE32-27D3-53CCCA043281}"/>
              </a:ext>
            </a:extLst>
          </p:cNvPr>
          <p:cNvSpPr txBox="1"/>
          <p:nvPr/>
        </p:nvSpPr>
        <p:spPr>
          <a:xfrm>
            <a:off x="2666589" y="2998337"/>
            <a:ext cx="1082503" cy="5078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900" dirty="0"/>
              <a:t>İNÖNÜ ÜNİVERSİTESİ</a:t>
            </a:r>
          </a:p>
          <a:p>
            <a:endParaRPr lang="tr-TR" sz="900" dirty="0"/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4D3A4346-996A-7F4A-E48B-429B7064C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255" y="1994450"/>
            <a:ext cx="946903" cy="323376"/>
          </a:xfrm>
          <a:prstGeom prst="rect">
            <a:avLst/>
          </a:prstGeom>
        </p:spPr>
      </p:pic>
      <p:pic>
        <p:nvPicPr>
          <p:cNvPr id="16" name="Resim 15" descr="logo, simge, sembol, ticari marka, amblem içeren bir resim&#10;&#10;Açıklama otomatik olarak oluşturuldu">
            <a:extLst>
              <a:ext uri="{FF2B5EF4-FFF2-40B4-BE49-F238E27FC236}">
                <a16:creationId xmlns:a16="http://schemas.microsoft.com/office/drawing/2014/main" id="{72638FC3-86A0-4265-9661-2651BDBFB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523" y="81063"/>
            <a:ext cx="499677" cy="499677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7C511837-C433-27D0-43FC-8DB62C014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363" y="2720969"/>
            <a:ext cx="1157049" cy="231410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5704763C-281C-D056-2F82-700E4365FC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5524" y="1243764"/>
            <a:ext cx="600387" cy="412766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89BD3276-8748-4CE9-2F20-8459CC6A9C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6621" y="3161468"/>
            <a:ext cx="780010" cy="387405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3A8CB742-9179-54FD-475A-1D4669D479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3887" y="340607"/>
            <a:ext cx="584534" cy="566554"/>
          </a:xfrm>
          <a:prstGeom prst="rect">
            <a:avLst/>
          </a:prstGeom>
        </p:spPr>
      </p:pic>
      <p:pic>
        <p:nvPicPr>
          <p:cNvPr id="35" name="Resim 34">
            <a:extLst>
              <a:ext uri="{FF2B5EF4-FFF2-40B4-BE49-F238E27FC236}">
                <a16:creationId xmlns:a16="http://schemas.microsoft.com/office/drawing/2014/main" id="{898EFE18-4999-5218-7FAB-AF903D7C91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9497" y="1719652"/>
            <a:ext cx="659188" cy="361982"/>
          </a:xfrm>
          <a:prstGeom prst="rect">
            <a:avLst/>
          </a:prstGeom>
        </p:spPr>
      </p:pic>
      <p:pic>
        <p:nvPicPr>
          <p:cNvPr id="38" name="Resim 37">
            <a:extLst>
              <a:ext uri="{FF2B5EF4-FFF2-40B4-BE49-F238E27FC236}">
                <a16:creationId xmlns:a16="http://schemas.microsoft.com/office/drawing/2014/main" id="{1D5F2D1F-AE9E-E09E-6390-481F8763C5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1848" y="1307605"/>
            <a:ext cx="840030" cy="333115"/>
          </a:xfrm>
          <a:prstGeom prst="rect">
            <a:avLst/>
          </a:prstGeom>
        </p:spPr>
      </p:pic>
      <p:pic>
        <p:nvPicPr>
          <p:cNvPr id="49" name="Resim 48">
            <a:extLst>
              <a:ext uri="{FF2B5EF4-FFF2-40B4-BE49-F238E27FC236}">
                <a16:creationId xmlns:a16="http://schemas.microsoft.com/office/drawing/2014/main" id="{C182028A-5293-A4D3-70A1-87360244EB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11848" y="2242688"/>
            <a:ext cx="684846" cy="305898"/>
          </a:xfrm>
          <a:prstGeom prst="rect">
            <a:avLst/>
          </a:prstGeom>
        </p:spPr>
      </p:pic>
      <p:pic>
        <p:nvPicPr>
          <p:cNvPr id="50" name="Resim 49">
            <a:extLst>
              <a:ext uri="{FF2B5EF4-FFF2-40B4-BE49-F238E27FC236}">
                <a16:creationId xmlns:a16="http://schemas.microsoft.com/office/drawing/2014/main" id="{28D34BD2-ECC2-D1A6-7385-0F1DF0B9CD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80944" y="2428076"/>
            <a:ext cx="1315581" cy="319843"/>
          </a:xfrm>
          <a:prstGeom prst="rect">
            <a:avLst/>
          </a:prstGeom>
        </p:spPr>
      </p:pic>
      <p:pic>
        <p:nvPicPr>
          <p:cNvPr id="51" name="Resim 50">
            <a:extLst>
              <a:ext uri="{FF2B5EF4-FFF2-40B4-BE49-F238E27FC236}">
                <a16:creationId xmlns:a16="http://schemas.microsoft.com/office/drawing/2014/main" id="{1D25A7A6-3F2E-5591-2622-6998B6802C9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930"/>
          <a:stretch/>
        </p:blipFill>
        <p:spPr>
          <a:xfrm>
            <a:off x="2710638" y="113501"/>
            <a:ext cx="1012533" cy="545405"/>
          </a:xfrm>
          <a:prstGeom prst="rect">
            <a:avLst/>
          </a:prstGeom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DCE469F5-5A24-EC12-869F-3C6604618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534" y="3329541"/>
            <a:ext cx="1434433" cy="19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Resim 53">
            <a:extLst>
              <a:ext uri="{FF2B5EF4-FFF2-40B4-BE49-F238E27FC236}">
                <a16:creationId xmlns:a16="http://schemas.microsoft.com/office/drawing/2014/main" id="{8564C1F6-5D06-9172-86BF-7F661100A0E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13922" y="1818114"/>
            <a:ext cx="1179035" cy="341920"/>
          </a:xfrm>
          <a:prstGeom prst="rect">
            <a:avLst/>
          </a:prstGeom>
        </p:spPr>
      </p:pic>
      <p:pic>
        <p:nvPicPr>
          <p:cNvPr id="55" name="Resim 54">
            <a:extLst>
              <a:ext uri="{FF2B5EF4-FFF2-40B4-BE49-F238E27FC236}">
                <a16:creationId xmlns:a16="http://schemas.microsoft.com/office/drawing/2014/main" id="{DA06C0B5-A2CF-9D72-6611-8D3FDFEE2347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0605" r="11623" b="12499"/>
          <a:stretch/>
        </p:blipFill>
        <p:spPr>
          <a:xfrm>
            <a:off x="6896229" y="3729603"/>
            <a:ext cx="644879" cy="661063"/>
          </a:xfrm>
          <a:prstGeom prst="rect">
            <a:avLst/>
          </a:prstGeom>
        </p:spPr>
      </p:pic>
      <p:pic>
        <p:nvPicPr>
          <p:cNvPr id="57" name="Resim 56">
            <a:extLst>
              <a:ext uri="{FF2B5EF4-FFF2-40B4-BE49-F238E27FC236}">
                <a16:creationId xmlns:a16="http://schemas.microsoft.com/office/drawing/2014/main" id="{30AA4FBD-EA4B-3570-82C0-4859DBFBA0D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53679" y="3347918"/>
            <a:ext cx="1146983" cy="251689"/>
          </a:xfrm>
          <a:prstGeom prst="rect">
            <a:avLst/>
          </a:prstGeom>
        </p:spPr>
      </p:pic>
      <p:pic>
        <p:nvPicPr>
          <p:cNvPr id="59" name="Resim 58">
            <a:extLst>
              <a:ext uri="{FF2B5EF4-FFF2-40B4-BE49-F238E27FC236}">
                <a16:creationId xmlns:a16="http://schemas.microsoft.com/office/drawing/2014/main" id="{39A26DB8-F293-B9C3-3BF8-76790DE1F52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53786" y="2855687"/>
            <a:ext cx="1040749" cy="121421"/>
          </a:xfrm>
          <a:prstGeom prst="rect">
            <a:avLst/>
          </a:prstGeom>
        </p:spPr>
      </p:pic>
      <p:pic>
        <p:nvPicPr>
          <p:cNvPr id="62" name="Resim 61">
            <a:extLst>
              <a:ext uri="{FF2B5EF4-FFF2-40B4-BE49-F238E27FC236}">
                <a16:creationId xmlns:a16="http://schemas.microsoft.com/office/drawing/2014/main" id="{2082EF3A-85B3-C43E-8EDE-DC8B9FAB29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9225" y="4241491"/>
            <a:ext cx="1315581" cy="319843"/>
          </a:xfrm>
          <a:prstGeom prst="rect">
            <a:avLst/>
          </a:prstGeom>
        </p:spPr>
      </p:pic>
      <p:pic>
        <p:nvPicPr>
          <p:cNvPr id="63" name="Resim 62">
            <a:extLst>
              <a:ext uri="{FF2B5EF4-FFF2-40B4-BE49-F238E27FC236}">
                <a16:creationId xmlns:a16="http://schemas.microsoft.com/office/drawing/2014/main" id="{68DF32F0-BE5F-6A2A-3AEB-19E4D81135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59500" y="3962863"/>
            <a:ext cx="1315581" cy="319843"/>
          </a:xfrm>
          <a:prstGeom prst="rect">
            <a:avLst/>
          </a:prstGeom>
        </p:spPr>
      </p:pic>
      <p:pic>
        <p:nvPicPr>
          <p:cNvPr id="64" name="Resim 63">
            <a:extLst>
              <a:ext uri="{FF2B5EF4-FFF2-40B4-BE49-F238E27FC236}">
                <a16:creationId xmlns:a16="http://schemas.microsoft.com/office/drawing/2014/main" id="{D5970092-A1B6-AC1D-78D4-09B63FB6318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3966" y="2458961"/>
            <a:ext cx="1315581" cy="319843"/>
          </a:xfrm>
          <a:prstGeom prst="rect">
            <a:avLst/>
          </a:prstGeom>
        </p:spPr>
      </p:pic>
      <p:pic>
        <p:nvPicPr>
          <p:cNvPr id="40" name="Resim 39">
            <a:extLst>
              <a:ext uri="{FF2B5EF4-FFF2-40B4-BE49-F238E27FC236}">
                <a16:creationId xmlns:a16="http://schemas.microsoft.com/office/drawing/2014/main" id="{BEA5BC77-890B-6E23-9E08-6ED83F77A8E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64066" y="4751658"/>
            <a:ext cx="1005045" cy="310231"/>
          </a:xfrm>
          <a:prstGeom prst="rect">
            <a:avLst/>
          </a:prstGeom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AC62680E-E9DF-5582-A4B8-73C2DE240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06" y="4900141"/>
            <a:ext cx="554723" cy="65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27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0DA80293-AC3E-5EB5-624F-E712E0BC32E3}"/>
              </a:ext>
            </a:extLst>
          </p:cNvPr>
          <p:cNvSpPr/>
          <p:nvPr/>
        </p:nvSpPr>
        <p:spPr>
          <a:xfrm>
            <a:off x="185424" y="555882"/>
            <a:ext cx="9584976" cy="5058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06000"/>
              </a:lnSpc>
            </a:pPr>
            <a:endParaRPr lang="tr-TR" sz="1984" dirty="0">
              <a:latin typeface="Arial"/>
              <a:ea typeface="Arial"/>
              <a:cs typeface="Arial"/>
            </a:endParaRPr>
          </a:p>
        </p:txBody>
      </p:sp>
      <p:sp>
        <p:nvSpPr>
          <p:cNvPr id="8" name="Google Shape;356;p12"/>
          <p:cNvSpPr txBox="1">
            <a:spLocks/>
          </p:cNvSpPr>
          <p:nvPr/>
        </p:nvSpPr>
        <p:spPr>
          <a:xfrm>
            <a:off x="428006" y="748002"/>
            <a:ext cx="9224612" cy="391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92" tIns="37786" rIns="75592" bIns="37786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-126004" defTabSz="756026">
              <a:spcBef>
                <a:spcPts val="0"/>
              </a:spcBef>
              <a:buClr>
                <a:srgbClr val="000000"/>
              </a:buClr>
              <a:buSzPts val="2400"/>
              <a:defRPr/>
            </a:pPr>
            <a:r>
              <a:rPr lang="tr-TR" sz="1400" b="1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İP1: Geliştirilecek İlaç / Tedavi Yöntemlerinin Doğrudan Ekonomik Faydasının İncelenmesi</a:t>
            </a:r>
            <a:endParaRPr lang="tr-TR" sz="1400" dirty="0">
              <a:solidFill>
                <a:srgbClr val="000000"/>
              </a:solidFill>
              <a:latin typeface="+mn-lt"/>
            </a:endParaRPr>
          </a:p>
          <a:p>
            <a:pPr marL="378013" lvl="1" indent="-189006" defTabSz="756026">
              <a:spcBef>
                <a:spcPts val="0"/>
              </a:spcBef>
              <a:buClr>
                <a:srgbClr val="000000"/>
              </a:buClr>
              <a:buSzPts val="1800"/>
              <a:defRPr/>
            </a:pPr>
            <a:r>
              <a:rPr lang="tr-TR" sz="14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Çalışmalar projenin 2. döneminde başlamış olup devam etmektedir.</a:t>
            </a:r>
          </a:p>
          <a:p>
            <a:pPr marL="378013" lvl="1" indent="-189006" defTabSz="756026">
              <a:spcBef>
                <a:spcPts val="0"/>
              </a:spcBef>
              <a:buClr>
                <a:srgbClr val="000000"/>
              </a:buClr>
              <a:buSzPts val="1800"/>
              <a:defRPr/>
            </a:pPr>
            <a:endParaRPr lang="tr-TR" sz="14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78013" lvl="1" indent="-189006" defTabSz="756026">
              <a:spcBef>
                <a:spcPts val="0"/>
              </a:spcBef>
              <a:buClr>
                <a:srgbClr val="000000"/>
              </a:buClr>
              <a:buSzPts val="1800"/>
              <a:defRPr/>
            </a:pPr>
            <a:endParaRPr lang="tr-TR" sz="14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78013" lvl="1" indent="-189006" defTabSz="756026">
              <a:spcBef>
                <a:spcPts val="0"/>
              </a:spcBef>
              <a:buClr>
                <a:srgbClr val="000000"/>
              </a:buClr>
              <a:buSzPts val="1800"/>
              <a:defRPr/>
            </a:pPr>
            <a:endParaRPr lang="tr-TR" sz="14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78013" lvl="1" indent="-189006" defTabSz="756026">
              <a:spcBef>
                <a:spcPts val="0"/>
              </a:spcBef>
              <a:buClr>
                <a:srgbClr val="000000"/>
              </a:buClr>
              <a:buSzPts val="1800"/>
              <a:defRPr/>
            </a:pPr>
            <a:endParaRPr lang="tr-TR" sz="14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78013" lvl="1" indent="-189006" defTabSz="756026">
              <a:spcBef>
                <a:spcPts val="0"/>
              </a:spcBef>
              <a:buClr>
                <a:srgbClr val="000000"/>
              </a:buClr>
              <a:buSzPts val="1800"/>
              <a:defRPr/>
            </a:pPr>
            <a:endParaRPr lang="tr-TR" sz="14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78013" lvl="1" indent="-189006" defTabSz="756026">
              <a:spcBef>
                <a:spcPts val="0"/>
              </a:spcBef>
              <a:buClr>
                <a:srgbClr val="000000"/>
              </a:buClr>
              <a:buSzPts val="1800"/>
              <a:defRPr/>
            </a:pPr>
            <a:endParaRPr lang="tr-TR" sz="14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78013" lvl="1" indent="-189006" defTabSz="756026">
              <a:spcBef>
                <a:spcPts val="0"/>
              </a:spcBef>
              <a:buClr>
                <a:srgbClr val="000000"/>
              </a:buClr>
              <a:buSzPts val="1800"/>
              <a:defRPr/>
            </a:pPr>
            <a:endParaRPr lang="tr-TR" sz="14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78013" lvl="1" indent="-189006" defTabSz="756026">
              <a:spcBef>
                <a:spcPts val="0"/>
              </a:spcBef>
              <a:buClr>
                <a:srgbClr val="000000"/>
              </a:buClr>
              <a:buSzPts val="1800"/>
              <a:defRPr/>
            </a:pPr>
            <a:endParaRPr lang="tr-TR" sz="14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78013" lvl="1" indent="-189006" defTabSz="756026">
              <a:spcBef>
                <a:spcPts val="0"/>
              </a:spcBef>
              <a:buClr>
                <a:srgbClr val="000000"/>
              </a:buClr>
              <a:buSzPts val="1800"/>
              <a:defRPr/>
            </a:pPr>
            <a:endParaRPr lang="tr-TR" sz="14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78013" lvl="1" indent="-189006" defTabSz="756026">
              <a:spcBef>
                <a:spcPts val="0"/>
              </a:spcBef>
              <a:buClr>
                <a:srgbClr val="000000"/>
              </a:buClr>
              <a:buSzPts val="1800"/>
              <a:defRPr/>
            </a:pPr>
            <a:endParaRPr lang="tr-TR" sz="14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indent="0" defTabSz="756026">
              <a:spcBef>
                <a:spcPts val="0"/>
              </a:spcBef>
              <a:buClr>
                <a:srgbClr val="000000"/>
              </a:buClr>
              <a:buSzPts val="2400"/>
              <a:buNone/>
              <a:defRPr/>
            </a:pPr>
            <a:endParaRPr lang="tr-TR" sz="1400" b="1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indent="-126004" defTabSz="756026">
              <a:spcBef>
                <a:spcPts val="0"/>
              </a:spcBef>
              <a:buClr>
                <a:srgbClr val="000000"/>
              </a:buClr>
              <a:buSzPts val="2400"/>
              <a:defRPr/>
            </a:pPr>
            <a:r>
              <a:rPr lang="tr-TR" sz="1400" b="1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İP2: Geliştirilecek  İlaç / Tedavi Yöntemlerinin Dolaylı Ekonomik Etkilerinin İncelenmesi</a:t>
            </a:r>
          </a:p>
          <a:p>
            <a:pPr marL="378013" lvl="1" indent="-189006" defTabSz="756026">
              <a:spcBef>
                <a:spcPts val="0"/>
              </a:spcBef>
              <a:buClr>
                <a:srgbClr val="000000"/>
              </a:buClr>
              <a:buSzPts val="1800"/>
              <a:defRPr/>
            </a:pPr>
            <a:r>
              <a:rPr lang="tr-TR" sz="14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Çalışmalar projenin 5. döneminde başlayacaktır.</a:t>
            </a:r>
          </a:p>
          <a:p>
            <a:pPr marL="0" indent="126004" algn="just" defTabSz="756026">
              <a:spcBef>
                <a:spcPts val="0"/>
              </a:spcBef>
              <a:buClr>
                <a:srgbClr val="000000"/>
              </a:buClr>
              <a:buSzPts val="2400"/>
              <a:buNone/>
              <a:defRPr/>
            </a:pPr>
            <a:endParaRPr lang="tr-TR" sz="14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indent="-126004" defTabSz="756026">
              <a:spcBef>
                <a:spcPts val="0"/>
              </a:spcBef>
              <a:buClr>
                <a:srgbClr val="000000"/>
              </a:buClr>
              <a:buSzPts val="2400"/>
              <a:defRPr/>
            </a:pPr>
            <a:r>
              <a:rPr lang="tr-TR" sz="1400" b="1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İP3: İlaçların Sosyal, Ekolojik ve Kültürel Etkileri </a:t>
            </a:r>
          </a:p>
          <a:p>
            <a:pPr marL="378013" lvl="1" indent="-189006" algn="just" defTabSz="756026">
              <a:spcBef>
                <a:spcPts val="0"/>
              </a:spcBef>
              <a:buClr>
                <a:srgbClr val="000000"/>
              </a:buClr>
              <a:buSzPts val="1800"/>
              <a:defRPr/>
            </a:pPr>
            <a:r>
              <a:rPr lang="tr-TR" sz="14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Çalışmalar projenin 5. döneminde başlayacaktır.</a:t>
            </a:r>
          </a:p>
          <a:p>
            <a:pPr marL="189006" indent="-21001" defTabSz="756026">
              <a:spcBef>
                <a:spcPts val="827"/>
              </a:spcBef>
              <a:buClr>
                <a:srgbClr val="000000"/>
              </a:buClr>
              <a:buSzPts val="3200"/>
              <a:buNone/>
              <a:defRPr/>
            </a:pPr>
            <a:endParaRPr lang="tr-TR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6305D336-36F9-C3EF-B503-67660DE23EF6}"/>
              </a:ext>
            </a:extLst>
          </p:cNvPr>
          <p:cNvSpPr/>
          <p:nvPr/>
        </p:nvSpPr>
        <p:spPr>
          <a:xfrm>
            <a:off x="8033658" y="0"/>
            <a:ext cx="2046968" cy="614459"/>
          </a:xfrm>
          <a:prstGeom prst="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56244D8D-DDF7-8921-A64D-F5A4D8C37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332" y="62072"/>
            <a:ext cx="1912390" cy="493810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938B57EF-A1B6-4185-339C-04194C751908}"/>
              </a:ext>
            </a:extLst>
          </p:cNvPr>
          <p:cNvSpPr/>
          <p:nvPr/>
        </p:nvSpPr>
        <p:spPr>
          <a:xfrm>
            <a:off x="1164008" y="1236351"/>
            <a:ext cx="7116124" cy="18487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827"/>
              </a:spcBef>
              <a:buSzPts val="1800"/>
            </a:pPr>
            <a:r>
              <a:rPr lang="tr-TR" sz="1600" b="1" dirty="0">
                <a:ea typeface="Calibri"/>
                <a:cs typeface="Calibri"/>
                <a:sym typeface="Calibri"/>
              </a:rPr>
              <a:t>Küçük Hücre Dışı Akciğer Kanserlerinde PDL-1 Temelli Yeni Tedaviye ait </a:t>
            </a:r>
            <a:r>
              <a:rPr lang="tr-TR" sz="1600" b="1" dirty="0"/>
              <a:t>Maliyet (€ 9280), Türkiye’nin </a:t>
            </a:r>
            <a:r>
              <a:rPr lang="en-US" sz="1600" b="1" dirty="0" err="1"/>
              <a:t>kişi</a:t>
            </a:r>
            <a:r>
              <a:rPr lang="en-US" sz="1600" b="1" dirty="0"/>
              <a:t> </a:t>
            </a:r>
            <a:r>
              <a:rPr lang="en-US" sz="1600" b="1" dirty="0" err="1"/>
              <a:t>başına</a:t>
            </a:r>
            <a:r>
              <a:rPr lang="en-US" sz="1600" b="1" dirty="0"/>
              <a:t> </a:t>
            </a:r>
            <a:r>
              <a:rPr lang="tr-TR" sz="1600" b="1" dirty="0"/>
              <a:t>d</a:t>
            </a:r>
            <a:r>
              <a:rPr lang="en-US" sz="1600" b="1" dirty="0" err="1"/>
              <a:t>üşen</a:t>
            </a:r>
            <a:r>
              <a:rPr lang="en-US" sz="1600" b="1" dirty="0"/>
              <a:t> milli </a:t>
            </a:r>
            <a:r>
              <a:rPr lang="en-US" sz="1600" b="1" dirty="0" err="1"/>
              <a:t>gelir</a:t>
            </a:r>
            <a:r>
              <a:rPr lang="en-US" sz="1600" b="1" dirty="0"/>
              <a:t> </a:t>
            </a:r>
            <a:r>
              <a:rPr lang="en-US" sz="1600" b="1" dirty="0" err="1"/>
              <a:t>değeri</a:t>
            </a:r>
            <a:r>
              <a:rPr lang="tr-TR" sz="1600" b="1" dirty="0" err="1"/>
              <a:t>nden</a:t>
            </a:r>
            <a:r>
              <a:rPr lang="tr-TR" sz="1600" b="1" dirty="0"/>
              <a:t> (</a:t>
            </a:r>
            <a:r>
              <a:rPr lang="en-US" sz="1600" b="1" dirty="0"/>
              <a:t>€9909</a:t>
            </a:r>
            <a:r>
              <a:rPr lang="tr-TR" sz="1600" b="1" dirty="0"/>
              <a:t>) daha düşüktür</a:t>
            </a:r>
            <a:r>
              <a:rPr lang="en-US" sz="1600" b="1" dirty="0"/>
              <a:t>.</a:t>
            </a:r>
            <a:r>
              <a:rPr lang="tr-TR" sz="1600" b="1" dirty="0"/>
              <a:t> Bu nedenle kabul edilebilir bir maliyettir. </a:t>
            </a:r>
            <a:r>
              <a:rPr lang="en-US" sz="1600" b="1" dirty="0"/>
              <a:t> </a:t>
            </a:r>
            <a:endParaRPr lang="tr-TR" sz="1600" b="1" dirty="0"/>
          </a:p>
          <a:p>
            <a:pPr>
              <a:lnSpc>
                <a:spcPct val="90000"/>
              </a:lnSpc>
              <a:spcBef>
                <a:spcPts val="827"/>
              </a:spcBef>
              <a:buSzPts val="1800"/>
            </a:pPr>
            <a:r>
              <a:rPr lang="tr-TR" sz="1600" b="1" dirty="0"/>
              <a:t>Ayrıca ilaç maliyeti eski tedaviden yüksek bile olsa tedavide en az %20’lik bir fayda artışı ilacın maliyet fayda açısından kabul edilebilir olduğunu göstermektedir.</a:t>
            </a:r>
          </a:p>
          <a:p>
            <a:pPr>
              <a:lnSpc>
                <a:spcPct val="90000"/>
              </a:lnSpc>
              <a:spcBef>
                <a:spcPts val="827"/>
              </a:spcBef>
              <a:buSzPts val="1800"/>
            </a:pPr>
            <a:endParaRPr lang="en-US" sz="1600" b="1" dirty="0"/>
          </a:p>
        </p:txBody>
      </p:sp>
      <p:sp>
        <p:nvSpPr>
          <p:cNvPr id="14" name="Unvan 1">
            <a:extLst>
              <a:ext uri="{FF2B5EF4-FFF2-40B4-BE49-F238E27FC236}">
                <a16:creationId xmlns:a16="http://schemas.microsoft.com/office/drawing/2014/main" id="{96FD55AF-E195-34B2-4578-284EC85CC1B4}"/>
              </a:ext>
            </a:extLst>
          </p:cNvPr>
          <p:cNvSpPr txBox="1">
            <a:spLocks/>
          </p:cNvSpPr>
          <p:nvPr/>
        </p:nvSpPr>
        <p:spPr>
          <a:xfrm>
            <a:off x="276808" y="215839"/>
            <a:ext cx="907168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tr-T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PAN-TER Platformu: Toplumsal Etki Boyutu (Üretilecek İlaçların Maliyet Fayda Analizi)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62C57A5-7ACC-1EB5-F177-949ABA52B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32" y="3573411"/>
            <a:ext cx="4428486" cy="193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77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464</Words>
  <Application>Microsoft Office PowerPoint</Application>
  <PresentationFormat>Özel</PresentationFormat>
  <Paragraphs>105</Paragraphs>
  <Slides>6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Futura Bk BT</vt:lpstr>
      <vt:lpstr>Office Theme</vt:lpstr>
      <vt:lpstr>PowerPoint Sunusu</vt:lpstr>
      <vt:lpstr>PowerPoint Sunusu</vt:lpstr>
      <vt:lpstr>PowerPoint Sunusu</vt:lpstr>
      <vt:lpstr>PAN-TER PLATFORMU Araştırma Programı Alanları</vt:lpstr>
      <vt:lpstr>Ekosistem Yönetimi: Paydaşlar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TUBITAK</dc:creator>
  <cp:lastModifiedBy>Nursu Meşekabuğu</cp:lastModifiedBy>
  <cp:revision>139</cp:revision>
  <dcterms:created xsi:type="dcterms:W3CDTF">2021-10-11T15:01:22Z</dcterms:created>
  <dcterms:modified xsi:type="dcterms:W3CDTF">2023-11-29T08:28:31Z</dcterms:modified>
</cp:coreProperties>
</file>