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854" r:id="rId2"/>
    <p:sldId id="825" r:id="rId3"/>
    <p:sldId id="861" r:id="rId4"/>
    <p:sldId id="862" r:id="rId5"/>
    <p:sldId id="849" r:id="rId6"/>
    <p:sldId id="867" r:id="rId7"/>
    <p:sldId id="260" r:id="rId8"/>
    <p:sldId id="860" r:id="rId9"/>
    <p:sldId id="864" r:id="rId10"/>
    <p:sldId id="866" r:id="rId11"/>
    <p:sldId id="285" r:id="rId12"/>
    <p:sldId id="868" r:id="rId13"/>
    <p:sldId id="293" r:id="rId14"/>
    <p:sldId id="851" r:id="rId15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dy868G2yVtg4xAi+vtHMCYkc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E1FEB5-7C09-48A6-B9C1-540F4E4C23CF}">
  <a:tblStyle styleId="{69E1FEB5-7C09-48A6-B9C1-540F4E4C23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9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tr-TR" sz="1200" b="1" i="0" u="none" strike="noStrike" kern="1200" cap="all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tr-TR" sz="1400" b="1" i="0" u="none" strike="noStrike" kern="1200" cap="all" baseline="0" noProof="0" dirty="0">
                <a:solidFill>
                  <a:schemeClr val="tx1"/>
                </a:solidFill>
                <a:latin typeface="Arial" panose="020B0604020202020204" pitchFamily="34" charset="0"/>
                <a:ea typeface="Axia" panose="020B0503030202020206" pitchFamily="34" charset="0"/>
                <a:cs typeface="Arial" panose="020B0604020202020204" pitchFamily="34" charset="0"/>
              </a:rPr>
              <a:t>Stratejik ortakların </a:t>
            </a:r>
            <a:r>
              <a:rPr lang="tr-TR" sz="1400" b="1" i="0" u="none" strike="noStrike" kern="1200" cap="all" baseline="0" noProof="0" dirty="0" err="1">
                <a:solidFill>
                  <a:schemeClr val="tx1"/>
                </a:solidFill>
                <a:latin typeface="Arial" panose="020B0604020202020204" pitchFamily="34" charset="0"/>
                <a:ea typeface="Axia" panose="020B0503030202020206" pitchFamily="34" charset="0"/>
                <a:cs typeface="Arial" panose="020B0604020202020204" pitchFamily="34" charset="0"/>
              </a:rPr>
              <a:t>sektörel</a:t>
            </a:r>
            <a:r>
              <a:rPr lang="tr-TR" sz="1400" b="1" i="0" u="none" strike="noStrike" kern="1200" cap="all" baseline="0" noProof="0" dirty="0">
                <a:solidFill>
                  <a:schemeClr val="tx1"/>
                </a:solidFill>
                <a:latin typeface="Arial" panose="020B0604020202020204" pitchFamily="34" charset="0"/>
                <a:ea typeface="Axia" panose="020B0503030202020206" pitchFamily="34" charset="0"/>
                <a:cs typeface="Arial" panose="020B0604020202020204" pitchFamily="34" charset="0"/>
              </a:rPr>
              <a:t> dağılımı</a:t>
            </a:r>
          </a:p>
        </c:rich>
      </c:tx>
      <c:layout>
        <c:manualLayout>
          <c:xMode val="edge"/>
          <c:yMode val="edge"/>
          <c:x val="0.16822603455803944"/>
          <c:y val="1.91368643531612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98B-C347-A04C-816069BB28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98B-C347-A04C-816069BB28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98B-C347-A04C-816069BB28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98B-C347-A04C-816069BB28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98B-C347-A04C-816069BB285E}"/>
              </c:ext>
            </c:extLst>
          </c:dPt>
          <c:dLbls>
            <c:delete val="1"/>
          </c:dLbls>
          <c:cat>
            <c:strRef>
              <c:f>'[Anne Pie Chart.xlsx]Sheet1'!$A$2:$A$6</c:f>
              <c:strCache>
                <c:ptCount val="5"/>
                <c:pt idx="0">
                  <c:v>Beyaz Eşya</c:v>
                </c:pt>
                <c:pt idx="1">
                  <c:v>Otomotiv </c:v>
                </c:pt>
                <c:pt idx="2">
                  <c:v>Malzeme/Tekstil</c:v>
                </c:pt>
                <c:pt idx="3">
                  <c:v>Elektronik / Yazılım</c:v>
                </c:pt>
                <c:pt idx="4">
                  <c:v>Ilaç-Tibbi Malzeme</c:v>
                </c:pt>
              </c:strCache>
            </c:strRef>
          </c:cat>
          <c:val>
            <c:numRef>
              <c:f>'[Anne Pie Chart.xlsx]Sheet1'!$B$2:$B$6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8B-C347-A04C-816069BB285E}"/>
            </c:ext>
          </c:extLst>
        </c:ser>
        <c:ser>
          <c:idx val="0"/>
          <c:order val="1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598B-C347-A04C-816069BB28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598B-C347-A04C-816069BB28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598B-C347-A04C-816069BB28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598B-C347-A04C-816069BB28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598B-C347-A04C-816069BB28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98B-C347-A04C-816069BB285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98B-C347-A04C-816069BB285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98B-C347-A04C-816069BB285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98B-C347-A04C-816069BB28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98B-C347-A04C-816069BB285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'[Anne Pie Chart.xlsx]Sheet1'!$A$2:$A$6</c:f>
              <c:strCache>
                <c:ptCount val="5"/>
                <c:pt idx="0">
                  <c:v>Beyaz Eşya</c:v>
                </c:pt>
                <c:pt idx="1">
                  <c:v>Otomotiv </c:v>
                </c:pt>
                <c:pt idx="2">
                  <c:v>Malzeme/Tekstil</c:v>
                </c:pt>
                <c:pt idx="3">
                  <c:v>Elektronik / Yazılım</c:v>
                </c:pt>
                <c:pt idx="4">
                  <c:v>Ilaç-Tibbi Malzeme</c:v>
                </c:pt>
              </c:strCache>
            </c:strRef>
          </c:cat>
          <c:val>
            <c:numRef>
              <c:f>'[Anne Pie Chart.xlsx]Sheet1'!$B$2:$B$6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98B-C347-A04C-816069BB285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49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61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23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2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26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1ab87a8f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1ab87a8f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5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1ab87a8f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1ab87a8f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52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40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C33BA485-2D97-46B3-B013-15D74F9D76C3}" type="datetimeFigureOut">
              <a:rPr lang="tr-TR" smtClean="0"/>
              <a:t>6.12.2023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127A48F9-E1D0-43AB-B2CC-543D2CC32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57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tr-T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tr-T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4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7044835" y="1558065"/>
            <a:ext cx="2272109" cy="517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92"/>
            </a:lvl1pPr>
            <a:lvl2pPr lvl="1" rtl="0">
              <a:spcBef>
                <a:spcPts val="1764"/>
              </a:spcBef>
              <a:spcAft>
                <a:spcPts val="0"/>
              </a:spcAft>
              <a:buNone/>
              <a:defRPr sz="992"/>
            </a:lvl2pPr>
            <a:lvl3pPr lvl="2" rtl="0">
              <a:spcBef>
                <a:spcPts val="1764"/>
              </a:spcBef>
              <a:spcAft>
                <a:spcPts val="0"/>
              </a:spcAft>
              <a:buNone/>
              <a:defRPr sz="992"/>
            </a:lvl3pPr>
            <a:lvl4pPr lvl="3" rtl="0">
              <a:spcBef>
                <a:spcPts val="1764"/>
              </a:spcBef>
              <a:spcAft>
                <a:spcPts val="0"/>
              </a:spcAft>
              <a:buNone/>
              <a:defRPr sz="992"/>
            </a:lvl4pPr>
            <a:lvl5pPr lvl="4" rtl="0">
              <a:spcBef>
                <a:spcPts val="1764"/>
              </a:spcBef>
              <a:spcAft>
                <a:spcPts val="0"/>
              </a:spcAft>
              <a:buNone/>
              <a:defRPr sz="992"/>
            </a:lvl5pPr>
            <a:lvl6pPr lvl="5" rtl="0">
              <a:spcBef>
                <a:spcPts val="1764"/>
              </a:spcBef>
              <a:spcAft>
                <a:spcPts val="0"/>
              </a:spcAft>
              <a:buNone/>
              <a:defRPr sz="992"/>
            </a:lvl6pPr>
            <a:lvl7pPr lvl="6" rtl="0">
              <a:spcBef>
                <a:spcPts val="1764"/>
              </a:spcBef>
              <a:spcAft>
                <a:spcPts val="0"/>
              </a:spcAft>
              <a:buNone/>
              <a:defRPr sz="992"/>
            </a:lvl7pPr>
            <a:lvl8pPr lvl="7" rtl="0">
              <a:spcBef>
                <a:spcPts val="1764"/>
              </a:spcBef>
              <a:spcAft>
                <a:spcPts val="0"/>
              </a:spcAft>
              <a:buNone/>
              <a:defRPr sz="992"/>
            </a:lvl8pPr>
            <a:lvl9pPr lvl="8" rtl="0">
              <a:spcBef>
                <a:spcPts val="1764"/>
              </a:spcBef>
              <a:spcAft>
                <a:spcPts val="1764"/>
              </a:spcAft>
              <a:buNone/>
              <a:defRPr sz="992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2"/>
          </p:nvPr>
        </p:nvSpPr>
        <p:spPr>
          <a:xfrm>
            <a:off x="7044835" y="2576305"/>
            <a:ext cx="2272109" cy="517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92"/>
            </a:lvl1pPr>
            <a:lvl2pPr lvl="1" rtl="0">
              <a:spcBef>
                <a:spcPts val="1764"/>
              </a:spcBef>
              <a:spcAft>
                <a:spcPts val="0"/>
              </a:spcAft>
              <a:buNone/>
              <a:defRPr sz="992"/>
            </a:lvl2pPr>
            <a:lvl3pPr lvl="2" rtl="0">
              <a:spcBef>
                <a:spcPts val="1764"/>
              </a:spcBef>
              <a:spcAft>
                <a:spcPts val="0"/>
              </a:spcAft>
              <a:buNone/>
              <a:defRPr sz="992"/>
            </a:lvl3pPr>
            <a:lvl4pPr lvl="3" rtl="0">
              <a:spcBef>
                <a:spcPts val="1764"/>
              </a:spcBef>
              <a:spcAft>
                <a:spcPts val="0"/>
              </a:spcAft>
              <a:buNone/>
              <a:defRPr sz="992"/>
            </a:lvl4pPr>
            <a:lvl5pPr lvl="4" rtl="0">
              <a:spcBef>
                <a:spcPts val="1764"/>
              </a:spcBef>
              <a:spcAft>
                <a:spcPts val="0"/>
              </a:spcAft>
              <a:buNone/>
              <a:defRPr sz="992"/>
            </a:lvl5pPr>
            <a:lvl6pPr lvl="5" rtl="0">
              <a:spcBef>
                <a:spcPts val="1764"/>
              </a:spcBef>
              <a:spcAft>
                <a:spcPts val="0"/>
              </a:spcAft>
              <a:buNone/>
              <a:defRPr sz="992"/>
            </a:lvl6pPr>
            <a:lvl7pPr lvl="6" rtl="0">
              <a:spcBef>
                <a:spcPts val="1764"/>
              </a:spcBef>
              <a:spcAft>
                <a:spcPts val="0"/>
              </a:spcAft>
              <a:buNone/>
              <a:defRPr sz="992"/>
            </a:lvl7pPr>
            <a:lvl8pPr lvl="7" rtl="0">
              <a:spcBef>
                <a:spcPts val="1764"/>
              </a:spcBef>
              <a:spcAft>
                <a:spcPts val="0"/>
              </a:spcAft>
              <a:buNone/>
              <a:defRPr sz="992"/>
            </a:lvl8pPr>
            <a:lvl9pPr lvl="8" rtl="0">
              <a:spcBef>
                <a:spcPts val="1764"/>
              </a:spcBef>
              <a:spcAft>
                <a:spcPts val="1764"/>
              </a:spcAft>
              <a:buNone/>
              <a:defRPr sz="992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3"/>
          </p:nvPr>
        </p:nvSpPr>
        <p:spPr>
          <a:xfrm>
            <a:off x="7044835" y="3594545"/>
            <a:ext cx="2272109" cy="517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92"/>
            </a:lvl1pPr>
            <a:lvl2pPr lvl="1" rtl="0">
              <a:spcBef>
                <a:spcPts val="1764"/>
              </a:spcBef>
              <a:spcAft>
                <a:spcPts val="0"/>
              </a:spcAft>
              <a:buNone/>
              <a:defRPr sz="992"/>
            </a:lvl2pPr>
            <a:lvl3pPr lvl="2" rtl="0">
              <a:spcBef>
                <a:spcPts val="1764"/>
              </a:spcBef>
              <a:spcAft>
                <a:spcPts val="0"/>
              </a:spcAft>
              <a:buNone/>
              <a:defRPr sz="992"/>
            </a:lvl3pPr>
            <a:lvl4pPr lvl="3" rtl="0">
              <a:spcBef>
                <a:spcPts val="1764"/>
              </a:spcBef>
              <a:spcAft>
                <a:spcPts val="0"/>
              </a:spcAft>
              <a:buNone/>
              <a:defRPr sz="992"/>
            </a:lvl4pPr>
            <a:lvl5pPr lvl="4" rtl="0">
              <a:spcBef>
                <a:spcPts val="1764"/>
              </a:spcBef>
              <a:spcAft>
                <a:spcPts val="0"/>
              </a:spcAft>
              <a:buNone/>
              <a:defRPr sz="992"/>
            </a:lvl5pPr>
            <a:lvl6pPr lvl="5" rtl="0">
              <a:spcBef>
                <a:spcPts val="1764"/>
              </a:spcBef>
              <a:spcAft>
                <a:spcPts val="0"/>
              </a:spcAft>
              <a:buNone/>
              <a:defRPr sz="992"/>
            </a:lvl6pPr>
            <a:lvl7pPr lvl="6" rtl="0">
              <a:spcBef>
                <a:spcPts val="1764"/>
              </a:spcBef>
              <a:spcAft>
                <a:spcPts val="0"/>
              </a:spcAft>
              <a:buNone/>
              <a:defRPr sz="992"/>
            </a:lvl7pPr>
            <a:lvl8pPr lvl="7" rtl="0">
              <a:spcBef>
                <a:spcPts val="1764"/>
              </a:spcBef>
              <a:spcAft>
                <a:spcPts val="0"/>
              </a:spcAft>
              <a:buNone/>
              <a:defRPr sz="992"/>
            </a:lvl8pPr>
            <a:lvl9pPr lvl="8" rtl="0">
              <a:spcBef>
                <a:spcPts val="1764"/>
              </a:spcBef>
              <a:spcAft>
                <a:spcPts val="1764"/>
              </a:spcAft>
              <a:buNone/>
              <a:defRPr sz="992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 rot="-5400000">
            <a:off x="-1878349" y="2805512"/>
            <a:ext cx="4743153" cy="2275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92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69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A38F-8B75-454F-8615-BABE34B32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3523-7208-4407-973D-11084396F5EC}" type="datetime1">
              <a:rPr lang="en-US"/>
              <a:pPr>
                <a:defRPr/>
              </a:pPr>
              <a:t>12/6/2023</a:t>
            </a:fld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38301-1631-4B76-8E99-910B361B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850AB-221E-4C56-B2B4-FB96FBE7E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0D57-5BA2-4620-B044-38462E48B9D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196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87" r:id="rId9"/>
    <p:sldLayoutId id="2147483688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jp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jp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hart" Target="../charts/chart1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7.png"/><Relationship Id="rId3" Type="http://schemas.openxmlformats.org/officeDocument/2006/relationships/image" Target="../media/image52.jpeg"/><Relationship Id="rId7" Type="http://schemas.openxmlformats.org/officeDocument/2006/relationships/image" Target="../media/image46.png"/><Relationship Id="rId12" Type="http://schemas.openxmlformats.org/officeDocument/2006/relationships/image" Target="../media/image16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40.png"/><Relationship Id="rId5" Type="http://schemas.openxmlformats.org/officeDocument/2006/relationships/image" Target="../media/image11.png"/><Relationship Id="rId15" Type="http://schemas.openxmlformats.org/officeDocument/2006/relationships/image" Target="../media/image54.jpg"/><Relationship Id="rId10" Type="http://schemas.openxmlformats.org/officeDocument/2006/relationships/image" Target="../media/image15.png"/><Relationship Id="rId19" Type="http://schemas.openxmlformats.org/officeDocument/2006/relationships/image" Target="../media/image44.png"/><Relationship Id="rId4" Type="http://schemas.openxmlformats.org/officeDocument/2006/relationships/image" Target="../media/image53.png"/><Relationship Id="rId9" Type="http://schemas.openxmlformats.org/officeDocument/2006/relationships/image" Target="../media/image43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2819400"/>
          </a:xfrm>
          <a:prstGeom prst="rect">
            <a:avLst/>
          </a:prstGeom>
        </p:spPr>
      </p:pic>
      <p:sp>
        <p:nvSpPr>
          <p:cNvPr id="6" name="Google Shape;117;p1"/>
          <p:cNvSpPr/>
          <p:nvPr/>
        </p:nvSpPr>
        <p:spPr>
          <a:xfrm>
            <a:off x="1238100" y="2796312"/>
            <a:ext cx="7886547" cy="141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1800" b="1" dirty="0">
                <a:solidFill>
                  <a:schemeClr val="dk2"/>
                </a:solidFill>
              </a:rPr>
              <a:t>Ülkemizde ve Dünyada Halk Sağlığını En Fazla Tehdit Eden HPV ve İnfluenza Kaynaklı Enfeksiyonlara Karşı Tanı Kitleri, İlaç Formülasyonları ve Aşı Geliştirilmesi</a:t>
            </a:r>
            <a:endParaRPr lang="tr-TR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EnfekTİA</a:t>
            </a:r>
            <a:r>
              <a:rPr lang="tr-TR" sz="1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tr-TR" sz="18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86971" y="4630934"/>
            <a:ext cx="7886547" cy="58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pPr defTabSz="756026">
              <a:buClrTx/>
              <a:defRPr/>
            </a:pPr>
            <a:r>
              <a:rPr lang="tr-TR" sz="18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Prof. Dr. Ercüment KARASULU </a:t>
            </a:r>
          </a:p>
          <a:p>
            <a:pPr defTabSz="756026">
              <a:buClrTx/>
              <a:defRPr/>
            </a:pPr>
            <a:r>
              <a:rPr lang="tr-TR" sz="18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Ege Üniversitesi İlaç Geliştirme ve Farmakokinetik Araştırma Uygulama Merkezi (ARGEFAR)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8389494-F119-E1D7-B19A-23AD15DB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422" y="3439471"/>
            <a:ext cx="1303203" cy="13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60634" y="119305"/>
            <a:ext cx="9072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Ekosistem Yönetimi: Tamamlayıcı Finansal Araçlar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126633" y="639303"/>
            <a:ext cx="2990088" cy="4315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5494607" y="639303"/>
            <a:ext cx="2990088" cy="4315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2412544" y="798109"/>
            <a:ext cx="2315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Kaynakları Destekleri</a:t>
            </a: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5823198" y="802730"/>
            <a:ext cx="2315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İlave Proje Destekleri</a:t>
            </a:r>
          </a:p>
        </p:txBody>
      </p:sp>
      <p:sp>
        <p:nvSpPr>
          <p:cNvPr id="12" name="5-Nokta Yıldız 11"/>
          <p:cNvSpPr/>
          <p:nvPr/>
        </p:nvSpPr>
        <p:spPr>
          <a:xfrm>
            <a:off x="241300" y="5351506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5-Nokta Yıldız 12"/>
          <p:cNvSpPr/>
          <p:nvPr/>
        </p:nvSpPr>
        <p:spPr>
          <a:xfrm>
            <a:off x="2026920" y="5324562"/>
            <a:ext cx="205672" cy="1905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675572" y="5376906"/>
            <a:ext cx="231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Ulusal Kaynaklı</a:t>
            </a: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382175" y="5376906"/>
            <a:ext cx="2315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Uluslararası Kaynaklı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EAA4EF-5396-4521-AD6A-263CB55A972B}"/>
              </a:ext>
            </a:extLst>
          </p:cNvPr>
          <p:cNvSpPr txBox="1">
            <a:spLocks noChangeArrowheads="1"/>
          </p:cNvSpPr>
          <p:nvPr/>
        </p:nvSpPr>
        <p:spPr>
          <a:xfrm>
            <a:off x="2460729" y="1340500"/>
            <a:ext cx="2852488" cy="3285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BİÇABA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Bursiyeri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tr-TR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tr-TR" sz="18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Biyobenzer</a:t>
            </a:r>
            <a:r>
              <a:rPr lang="tr-TR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Ürünler </a:t>
            </a:r>
            <a:r>
              <a:rPr lang="tr-TR" sz="18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mükemmelliyet</a:t>
            </a:r>
            <a:r>
              <a:rPr lang="tr-TR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merkezi projesi (7)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v-SE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Yök 100-2000 Bursiyeri:1 adet </a:t>
            </a:r>
            <a:endParaRPr lang="en-GB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0085220" y="119305"/>
            <a:ext cx="52167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Açıklama: </a:t>
            </a:r>
          </a:p>
          <a:p>
            <a:endParaRPr lang="tr-TR" dirty="0"/>
          </a:p>
          <a:p>
            <a:r>
              <a:rPr lang="tr-TR" dirty="0"/>
              <a:t>Bu slayt, 1004 desteğinin yanı sıra, Platform hedeflerine katkı sağlayacak diğer tamamlayıcı finansal araçlardan nasıl faydalanıldığının aktarıldığı slayttır. </a:t>
            </a:r>
          </a:p>
          <a:p>
            <a:r>
              <a:rPr lang="tr-TR" dirty="0"/>
              <a:t> </a:t>
            </a:r>
          </a:p>
          <a:p>
            <a:r>
              <a:rPr lang="tr-TR" dirty="0"/>
              <a:t>BU slaytta yer verilecek her türlü bilginin 1004 bütçesi dışındaki farklı kaynaklardan finanse edilmesi veya edilmesinin planlanması beklenmektedir. </a:t>
            </a:r>
          </a:p>
          <a:p>
            <a:endParaRPr lang="tr-TR" dirty="0"/>
          </a:p>
          <a:p>
            <a:r>
              <a:rPr lang="tr-TR" dirty="0"/>
              <a:t>Bu slaytta sadece kamu desteklerine değil, girişim sermayesi yatırım fonları, uluslararası kuruluşlar </a:t>
            </a:r>
            <a:r>
              <a:rPr lang="tr-TR" dirty="0" err="1"/>
              <a:t>vb</a:t>
            </a:r>
            <a:r>
              <a:rPr lang="tr-TR" dirty="0"/>
              <a:t> diğer kaynaklara yer verilebilir. </a:t>
            </a:r>
          </a:p>
          <a:p>
            <a:endParaRPr lang="tr-TR" dirty="0"/>
          </a:p>
          <a:p>
            <a:r>
              <a:rPr lang="tr-TR" dirty="0"/>
              <a:t>İnsan kaynakları destekleri: stajyer </a:t>
            </a:r>
            <a:r>
              <a:rPr lang="tr-TR" dirty="0" err="1"/>
              <a:t>bursiyerler</a:t>
            </a:r>
            <a:r>
              <a:rPr lang="tr-TR" dirty="0"/>
              <a:t>, sanayi doktora, ulusal lider, uluslararası lider araştırmacılar, yurtdışı/yurt içi araştırma bursları, konuk bilim insanı desteği, platformun kendisinin oluşturduğu </a:t>
            </a:r>
            <a:r>
              <a:rPr lang="tr-TR" dirty="0" err="1"/>
              <a:t>mobilite</a:t>
            </a:r>
            <a:r>
              <a:rPr lang="tr-TR" dirty="0"/>
              <a:t> </a:t>
            </a:r>
            <a:r>
              <a:rPr lang="tr-TR" dirty="0" err="1"/>
              <a:t>programları,COFUND</a:t>
            </a:r>
            <a:r>
              <a:rPr lang="tr-TR" dirty="0"/>
              <a:t>, vb. desteklere </a:t>
            </a:r>
            <a:r>
              <a:rPr lang="tr-TR" dirty="0" err="1"/>
              <a:t>burda</a:t>
            </a:r>
            <a:r>
              <a:rPr lang="tr-TR" dirty="0"/>
              <a:t> yer verilecektir.</a:t>
            </a:r>
          </a:p>
          <a:p>
            <a:endParaRPr lang="tr-TR" dirty="0"/>
          </a:p>
          <a:p>
            <a:r>
              <a:rPr lang="tr-TR" dirty="0"/>
              <a:t>İlave Proje Destekleri: Diğer AB projeleri, TÜBİTAK ve benzeri kurumların verdiği diğer Ar-Ge ve yenilik proje destekleri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Yayılım-Ticarileştirme ve </a:t>
            </a:r>
            <a:r>
              <a:rPr lang="tr-TR" dirty="0" err="1"/>
              <a:t>Girşimcilik</a:t>
            </a:r>
            <a:r>
              <a:rPr lang="tr-TR" dirty="0"/>
              <a:t> Destekleri: 1702 patent transfer, 1602 patent desteği, BİGG girişimcilik,  Hamle desteği, farklı yatırım destekleri, </a:t>
            </a:r>
            <a:r>
              <a:rPr lang="tr-TR" dirty="0" err="1"/>
              <a:t>vb</a:t>
            </a:r>
            <a:endParaRPr lang="tr-TR" dirty="0"/>
          </a:p>
        </p:txBody>
      </p:sp>
      <p:sp>
        <p:nvSpPr>
          <p:cNvPr id="2" name="5-Nokta Yıldız 11">
            <a:extLst>
              <a:ext uri="{FF2B5EF4-FFF2-40B4-BE49-F238E27FC236}">
                <a16:creationId xmlns:a16="http://schemas.microsoft.com/office/drawing/2014/main" id="{D26D7DFE-3CBA-6CC3-67DF-9594F60BC49D}"/>
              </a:ext>
            </a:extLst>
          </p:cNvPr>
          <p:cNvSpPr/>
          <p:nvPr/>
        </p:nvSpPr>
        <p:spPr>
          <a:xfrm>
            <a:off x="2246207" y="1442597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5-Nokta Yıldız 11">
            <a:extLst>
              <a:ext uri="{FF2B5EF4-FFF2-40B4-BE49-F238E27FC236}">
                <a16:creationId xmlns:a16="http://schemas.microsoft.com/office/drawing/2014/main" id="{287A8E0C-A4C2-0794-D435-AB3FB9CBD1CA}"/>
              </a:ext>
            </a:extLst>
          </p:cNvPr>
          <p:cNvSpPr/>
          <p:nvPr/>
        </p:nvSpPr>
        <p:spPr>
          <a:xfrm>
            <a:off x="2309708" y="1995936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5-Nokta Yıldız 11">
            <a:extLst>
              <a:ext uri="{FF2B5EF4-FFF2-40B4-BE49-F238E27FC236}">
                <a16:creationId xmlns:a16="http://schemas.microsoft.com/office/drawing/2014/main" id="{07D5E183-8973-9548-6778-2D50A0B67042}"/>
              </a:ext>
            </a:extLst>
          </p:cNvPr>
          <p:cNvSpPr/>
          <p:nvPr/>
        </p:nvSpPr>
        <p:spPr>
          <a:xfrm>
            <a:off x="5850398" y="1205889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3F9840F0-B509-A04A-3E32-71BD1D58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581" y="-136094"/>
            <a:ext cx="1261804" cy="125579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20E702A-7E0A-50C2-E42D-58BC082195C7}"/>
              </a:ext>
            </a:extLst>
          </p:cNvPr>
          <p:cNvSpPr txBox="1">
            <a:spLocks noChangeArrowheads="1"/>
          </p:cNvSpPr>
          <p:nvPr/>
        </p:nvSpPr>
        <p:spPr>
          <a:xfrm>
            <a:off x="5843932" y="1131630"/>
            <a:ext cx="2852488" cy="1553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tr-TR" sz="18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Biyobenzer</a:t>
            </a:r>
            <a:r>
              <a:rPr lang="tr-TR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Ürünler </a:t>
            </a:r>
            <a:r>
              <a:rPr lang="tr-TR" sz="18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mükemmelliyet</a:t>
            </a:r>
            <a:r>
              <a:rPr lang="tr-TR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merkezi projesi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İKÇÜ BAP projesi : 1 adet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  1002-Hızlı Destek : 1 adet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   2209-A - Üniversite Öğrencileri Araştırma Projeleri :2 adet</a:t>
            </a:r>
            <a:endParaRPr lang="en-GB" altLang="tr-T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5-Nokta Yıldız 11">
            <a:extLst>
              <a:ext uri="{FF2B5EF4-FFF2-40B4-BE49-F238E27FC236}">
                <a16:creationId xmlns:a16="http://schemas.microsoft.com/office/drawing/2014/main" id="{D0ADDB94-03EA-BCFD-6065-0A7927F171B4}"/>
              </a:ext>
            </a:extLst>
          </p:cNvPr>
          <p:cNvSpPr/>
          <p:nvPr/>
        </p:nvSpPr>
        <p:spPr>
          <a:xfrm>
            <a:off x="5747562" y="2361473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5-Nokta Yıldız 11">
            <a:extLst>
              <a:ext uri="{FF2B5EF4-FFF2-40B4-BE49-F238E27FC236}">
                <a16:creationId xmlns:a16="http://schemas.microsoft.com/office/drawing/2014/main" id="{F95DF9BB-6A62-9078-D330-83345C7272CA}"/>
              </a:ext>
            </a:extLst>
          </p:cNvPr>
          <p:cNvSpPr/>
          <p:nvPr/>
        </p:nvSpPr>
        <p:spPr>
          <a:xfrm>
            <a:off x="5747562" y="2881548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5-Nokta Yıldız 11">
            <a:extLst>
              <a:ext uri="{FF2B5EF4-FFF2-40B4-BE49-F238E27FC236}">
                <a16:creationId xmlns:a16="http://schemas.microsoft.com/office/drawing/2014/main" id="{290DEE81-2BFF-1B44-509D-621ADA6C072D}"/>
              </a:ext>
            </a:extLst>
          </p:cNvPr>
          <p:cNvSpPr/>
          <p:nvPr/>
        </p:nvSpPr>
        <p:spPr>
          <a:xfrm>
            <a:off x="5839389" y="3421807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5-Nokta Yıldız 11">
            <a:extLst>
              <a:ext uri="{FF2B5EF4-FFF2-40B4-BE49-F238E27FC236}">
                <a16:creationId xmlns:a16="http://schemas.microsoft.com/office/drawing/2014/main" id="{8403D458-1B58-03A4-5C58-276956116B6B}"/>
              </a:ext>
            </a:extLst>
          </p:cNvPr>
          <p:cNvSpPr/>
          <p:nvPr/>
        </p:nvSpPr>
        <p:spPr>
          <a:xfrm>
            <a:off x="2279339" y="3329137"/>
            <a:ext cx="205672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05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26"/>
          <p:cNvCxnSpPr/>
          <p:nvPr/>
        </p:nvCxnSpPr>
        <p:spPr>
          <a:xfrm>
            <a:off x="7152100" y="2524889"/>
            <a:ext cx="2085909" cy="0"/>
          </a:xfrm>
          <a:prstGeom prst="straightConnector1">
            <a:avLst/>
          </a:prstGeom>
          <a:noFill/>
          <a:ln w="9525" cap="flat" cmpd="sng">
            <a:solidFill>
              <a:srgbClr val="CADCD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6"/>
          <p:cNvCxnSpPr/>
          <p:nvPr/>
        </p:nvCxnSpPr>
        <p:spPr>
          <a:xfrm>
            <a:off x="7152100" y="3532951"/>
            <a:ext cx="2085909" cy="0"/>
          </a:xfrm>
          <a:prstGeom prst="straightConnector1">
            <a:avLst/>
          </a:prstGeom>
          <a:noFill/>
          <a:ln w="9525" cap="flat" cmpd="sng">
            <a:solidFill>
              <a:srgbClr val="CADCD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" name="Google Shape;179;p25">
            <a:extLst>
              <a:ext uri="{FF2B5EF4-FFF2-40B4-BE49-F238E27FC236}">
                <a16:creationId xmlns:a16="http://schemas.microsoft.com/office/drawing/2014/main" id="{D7645A38-4143-47DF-9FE9-E6D343F57FC2}"/>
              </a:ext>
            </a:extLst>
          </p:cNvPr>
          <p:cNvSpPr/>
          <p:nvPr/>
        </p:nvSpPr>
        <p:spPr>
          <a:xfrm>
            <a:off x="50786" y="148795"/>
            <a:ext cx="9979053" cy="30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>
              <a:spcAft>
                <a:spcPts val="331"/>
              </a:spcAft>
            </a:pPr>
            <a:endParaRPr lang="tr-TR" sz="1543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88;p26">
            <a:extLst>
              <a:ext uri="{FF2B5EF4-FFF2-40B4-BE49-F238E27FC236}">
                <a16:creationId xmlns:a16="http://schemas.microsoft.com/office/drawing/2014/main" id="{64DB8B94-F3D1-4B54-B7AE-D6B123E8D206}"/>
              </a:ext>
            </a:extLst>
          </p:cNvPr>
          <p:cNvSpPr txBox="1">
            <a:spLocks/>
          </p:cNvSpPr>
          <p:nvPr/>
        </p:nvSpPr>
        <p:spPr>
          <a:xfrm>
            <a:off x="385899" y="1316114"/>
            <a:ext cx="4129380" cy="3038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100790" tIns="100790" rIns="100790" bIns="10079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tr-TR" sz="1543" b="1" dirty="0"/>
              <a:t>HPV tanısı almış kadınların deneyimlerini araştırmak amacıyla araştırmalar gerçekleştirilmiştir.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543" dirty="0"/>
              <a:t>Nitel araştırma ile HPV tanısı almış 50 kadının bilgi düzeyleri ve </a:t>
            </a:r>
            <a:r>
              <a:rPr lang="tr-TR" sz="1543" dirty="0" err="1"/>
              <a:t>HPV’ye</a:t>
            </a:r>
            <a:r>
              <a:rPr lang="tr-TR" sz="1543" dirty="0"/>
              <a:t> ilişkin deneyimleri derinlemesine incelenmiştir.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543" dirty="0"/>
              <a:t>Nicel araştırma ile HPV tanısı almış 100 kadın ve HPV tanısı almamış 100 kadının genel fiziksel ve psikolojik sağlık düzeyleri karşılaştırılmıştır. </a:t>
            </a:r>
          </a:p>
          <a:p>
            <a:endParaRPr lang="tr-TR" sz="1543" dirty="0"/>
          </a:p>
        </p:txBody>
      </p:sp>
      <p:sp>
        <p:nvSpPr>
          <p:cNvPr id="2" name="Dikdörtgen 1"/>
          <p:cNvSpPr/>
          <p:nvPr/>
        </p:nvSpPr>
        <p:spPr>
          <a:xfrm>
            <a:off x="291393" y="301604"/>
            <a:ext cx="9421709" cy="129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</a:rPr>
              <a:t>EnfekTIA</a:t>
            </a:r>
            <a:r>
              <a:rPr lang="tr-TR" b="1" dirty="0">
                <a:solidFill>
                  <a:srgbClr val="C00000"/>
                </a:solidFill>
              </a:rPr>
              <a:t> - ARAŞTIRMA PROGRAMININ TOPLUMSAL ETKİSİ PROJESİ:</a:t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sz="1543" dirty="0">
                <a:solidFill>
                  <a:srgbClr val="002060"/>
                </a:solidFill>
                <a:latin typeface="Arial Black" panose="020B0A04020102020204" pitchFamily="34" charset="0"/>
              </a:rPr>
              <a:t>1- Çıktıların Hastalar Üzerine Etkileri</a:t>
            </a:r>
          </a:p>
          <a:p>
            <a:r>
              <a:rPr lang="tr-TR" sz="1543" dirty="0" err="1"/>
              <a:t>Prof</a:t>
            </a:r>
            <a:r>
              <a:rPr lang="en-US" sz="1543" dirty="0"/>
              <a:t>. Dr. </a:t>
            </a:r>
            <a:r>
              <a:rPr lang="tr-TR" sz="1543" dirty="0"/>
              <a:t>Aysun DOĞAN</a:t>
            </a:r>
            <a:r>
              <a:rPr lang="en-US" sz="1543" dirty="0"/>
              <a:t>(</a:t>
            </a:r>
            <a:r>
              <a:rPr lang="en-US" sz="1543" dirty="0" err="1"/>
              <a:t>Araştırmacı</a:t>
            </a:r>
            <a:r>
              <a:rPr lang="en-US" sz="1543" dirty="0"/>
              <a:t>)</a:t>
            </a:r>
            <a:endParaRPr lang="tr-TR" sz="1543" dirty="0"/>
          </a:p>
          <a:p>
            <a:r>
              <a:rPr lang="tr-TR" sz="1543" dirty="0"/>
              <a:t>Dr. </a:t>
            </a:r>
            <a:r>
              <a:rPr lang="tr-TR" sz="1543" dirty="0" err="1"/>
              <a:t>Öğr</a:t>
            </a:r>
            <a:r>
              <a:rPr lang="tr-TR" sz="1543" dirty="0"/>
              <a:t>. Üyesi Demet VURAL YÜZBAŞI </a:t>
            </a:r>
            <a:r>
              <a:rPr lang="en-US" sz="1543" dirty="0"/>
              <a:t>(</a:t>
            </a:r>
            <a:r>
              <a:rPr lang="en-US" sz="1543" dirty="0" err="1"/>
              <a:t>Araştırmacı</a:t>
            </a:r>
            <a:r>
              <a:rPr lang="en-US" sz="1543" dirty="0"/>
              <a:t>)</a:t>
            </a:r>
            <a:endParaRPr lang="tr-TR" sz="1543" dirty="0"/>
          </a:p>
          <a:p>
            <a:endParaRPr lang="en-US" sz="1764" dirty="0"/>
          </a:p>
        </p:txBody>
      </p:sp>
      <p:sp>
        <p:nvSpPr>
          <p:cNvPr id="10" name="Google Shape;188;p26">
            <a:extLst>
              <a:ext uri="{FF2B5EF4-FFF2-40B4-BE49-F238E27FC236}">
                <a16:creationId xmlns:a16="http://schemas.microsoft.com/office/drawing/2014/main" id="{64DB8B94-F3D1-4B54-B7AE-D6B123E8D206}"/>
              </a:ext>
            </a:extLst>
          </p:cNvPr>
          <p:cNvSpPr txBox="1">
            <a:spLocks/>
          </p:cNvSpPr>
          <p:nvPr/>
        </p:nvSpPr>
        <p:spPr>
          <a:xfrm>
            <a:off x="5659853" y="523186"/>
            <a:ext cx="4375740" cy="3038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100790" tIns="100790" rIns="100790" bIns="10079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1543" b="1" dirty="0"/>
              <a:t>Araştırma bulguları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543" dirty="0"/>
              <a:t>Kadınların </a:t>
            </a:r>
            <a:r>
              <a:rPr lang="tr-TR" sz="1543" dirty="0" err="1"/>
              <a:t>HPV’ye</a:t>
            </a:r>
            <a:r>
              <a:rPr lang="tr-TR" sz="1543" dirty="0"/>
              <a:t> ilişkin farkındalık ve bilgi düzeylerinin düşük olduğuna,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543" dirty="0"/>
              <a:t>HPV tanısı almış kadınların zorlu sosyal ve duygusal deneyimler yaşadıklarına,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543" dirty="0"/>
              <a:t>Psikolojik sağlık açısından daha fazla risk altında olduklarına,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543" dirty="0"/>
              <a:t>Psikolojik ve sosyal destek kaynaklarına ihtiyaç duyduklarına işaret etmektedir.</a:t>
            </a:r>
          </a:p>
        </p:txBody>
      </p:sp>
      <p:sp>
        <p:nvSpPr>
          <p:cNvPr id="6" name="Sağ Ok 5"/>
          <p:cNvSpPr/>
          <p:nvPr/>
        </p:nvSpPr>
        <p:spPr>
          <a:xfrm>
            <a:off x="4515279" y="3055789"/>
            <a:ext cx="633069" cy="556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543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C7207C-A985-0E49-0757-8FAECF384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031" y="3411786"/>
            <a:ext cx="1685690" cy="225876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FB6497E-647B-7FD2-9934-4C4BBBF21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712" y="3991764"/>
            <a:ext cx="3345099" cy="15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8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71076" y="519396"/>
            <a:ext cx="7869157" cy="3285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Çıktıların sağlık çalışanları üzerine etkileri</a:t>
            </a:r>
          </a:p>
          <a:p>
            <a:pPr lvl="0" algn="ctr"/>
            <a:r>
              <a:rPr lang="tr-TR" b="1" i="1" dirty="0"/>
              <a:t>Nitel araştırma bulguları</a:t>
            </a:r>
          </a:p>
          <a:p>
            <a:pPr lvl="0"/>
            <a:r>
              <a:rPr lang="tr-TR" sz="1200" dirty="0"/>
              <a:t>15 hekim 10 hemşire ile yapılan birebir görüşmeler sonucunda, sağlık çalışanlarından elde edilen nitel veriler ışığında aşağıda yer alan ana temalar ortaya çıkmıştır: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tr-TR" sz="1200" dirty="0"/>
              <a:t>İş sağlığı ve güvenliği kültürü hakkındaki düşünceler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tr-TR" sz="1200" dirty="0"/>
              <a:t>Çalışma ortamı hakkındaki düşünceler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tr-TR" sz="1200" dirty="0"/>
              <a:t>Aşı tutumu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tr-TR" sz="1200" dirty="0"/>
              <a:t>Aşılanmanın çalışanlar üzerindeki etkisine yönelik düşünceler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tr-TR" sz="1200" dirty="0"/>
              <a:t>HPV &amp; İnfluenza çalışmaları hakkında düşünceler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tr-TR" sz="1200" dirty="0"/>
              <a:t>Sağlık hizmeti sunma ödevi hakkındaki tutum</a:t>
            </a:r>
          </a:p>
          <a:p>
            <a:pPr marL="285750" lvl="3" indent="-285750" hangingPunct="0">
              <a:buFont typeface="Arial" panose="020B0604020202020204" pitchFamily="34" charset="0"/>
              <a:buChar char="•"/>
            </a:pPr>
            <a:r>
              <a:rPr lang="tr-TR" sz="1200" dirty="0" err="1"/>
              <a:t>Covid</a:t>
            </a:r>
            <a:r>
              <a:rPr lang="tr-TR" sz="1200" dirty="0"/>
              <a:t> dönemi deneyimleri</a:t>
            </a:r>
            <a:endParaRPr lang="tr-TR" b="1" i="1" dirty="0"/>
          </a:p>
          <a:p>
            <a:pPr lvl="0" algn="ctr"/>
            <a:r>
              <a:rPr lang="tr-TR" b="1" i="1" dirty="0"/>
              <a:t>Nicel araştırma bulguları</a:t>
            </a:r>
          </a:p>
          <a:p>
            <a:r>
              <a:rPr lang="tr-TR" sz="1200" dirty="0"/>
              <a:t>Hekim ve hemşirelerden oluşan 127 sağlık çalışanına uygulanan çevrim içi anket </a:t>
            </a:r>
          </a:p>
          <a:p>
            <a:r>
              <a:rPr lang="tr-TR" sz="1200" dirty="0"/>
              <a:t>Bilişsel talebin ise iş doyumunu arttırdığı görülmüştür.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/>
              <a:t>İş kaynaklarından işte özgürlük, lider sosyal desteği ve topluluk duygusunun iş doyumunu pozitif yönde </a:t>
            </a:r>
            <a:r>
              <a:rPr lang="tr-TR" sz="1200" dirty="0" err="1"/>
              <a:t>yordadığı</a:t>
            </a:r>
            <a:r>
              <a:rPr lang="tr-TR" sz="1200" dirty="0"/>
              <a:t>, tükenmişliği ise sadece işte özgürlüğün negatif yönde </a:t>
            </a:r>
            <a:r>
              <a:rPr lang="tr-TR" sz="1200" dirty="0" err="1"/>
              <a:t>yordadığı</a:t>
            </a:r>
            <a:r>
              <a:rPr lang="tr-TR" sz="1200" dirty="0"/>
              <a:t> bulunmuştur.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200" dirty="0"/>
              <a:t>Bulgular İş Talepleri – Kaynakları teorisinin (</a:t>
            </a:r>
            <a:r>
              <a:rPr lang="tr-TR" sz="1200" dirty="0" err="1"/>
              <a:t>Demerouti</a:t>
            </a:r>
            <a:r>
              <a:rPr lang="tr-TR" sz="1200" dirty="0"/>
              <a:t> vd., 2001) açıklamaları ile paralellik göstermektedir. </a:t>
            </a:r>
            <a:endParaRPr lang="tr-TR" b="1" i="1" dirty="0"/>
          </a:p>
        </p:txBody>
      </p:sp>
      <p:sp>
        <p:nvSpPr>
          <p:cNvPr id="84" name="CustomShape 2"/>
          <p:cNvSpPr/>
          <p:nvPr/>
        </p:nvSpPr>
        <p:spPr>
          <a:xfrm>
            <a:off x="504000" y="1457228"/>
            <a:ext cx="9069120" cy="32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endParaRPr lang="tr-TR" sz="2000" b="0" strike="noStrike" spc="-1" dirty="0">
              <a:latin typeface="Arial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164829" y="519396"/>
            <a:ext cx="3199367" cy="515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Açıklama: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 programı kapsamında yürütülen/ yürütülecek faaliyetlerin ve elde edilecek/edilen çıktıların toplumsal etkisinin hangi alt boyutlarda irdeleneceği/irdelendiği belirtilir.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Ayrıca yapılacak çalışmaların araştırma programı sonuçlarının uygulanmasını kolaylaştırıcı veya tamamlayıcı önemleri tanımlayan ne tip katkılar sunmasının planlandığı aktarılır.</a:t>
            </a:r>
          </a:p>
          <a:p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Araştırma çıktılarının ülkemizin uluslararası anlaşmalardan doğan yükümlülüklerini yerine getirmede sunacağı katkılar ile de ilişki kurulması gözetilmelidir.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60634" y="134694"/>
            <a:ext cx="90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400" b="1" dirty="0" err="1">
                <a:solidFill>
                  <a:srgbClr val="C00000"/>
                </a:solidFill>
              </a:rPr>
              <a:t>EnfekTIA</a:t>
            </a:r>
            <a:r>
              <a:rPr lang="tr-TR" sz="1400" b="1" dirty="0">
                <a:solidFill>
                  <a:srgbClr val="C00000"/>
                </a:solidFill>
              </a:rPr>
              <a:t> - ARAŞTIRMA PROGRAMININ TOPLUMSAL ETKİSİ PROJESİ:</a:t>
            </a:r>
            <a:endParaRPr lang="tr-TR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06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subTitle" idx="1"/>
          </p:nvPr>
        </p:nvSpPr>
        <p:spPr>
          <a:xfrm>
            <a:off x="4432940" y="251217"/>
            <a:ext cx="4453729" cy="623936"/>
          </a:xfrm>
          <a:prstGeom prst="rect">
            <a:avLst/>
          </a:prstGeom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 marL="199507" indent="0">
              <a:lnSpc>
                <a:spcPct val="115000"/>
              </a:lnSpc>
              <a:tabLst>
                <a:tab pos="393764" algn="ctr"/>
                <a:tab pos="595020" algn="ctr"/>
              </a:tabLst>
            </a:pPr>
            <a:r>
              <a:rPr lang="en-US" sz="1543" dirty="0"/>
              <a:t>influenza </a:t>
            </a:r>
            <a:r>
              <a:rPr lang="en-US" sz="1543" dirty="0" err="1"/>
              <a:t>saha</a:t>
            </a:r>
            <a:r>
              <a:rPr lang="en-US" sz="1543" dirty="0"/>
              <a:t> </a:t>
            </a:r>
            <a:r>
              <a:rPr lang="en-US" sz="1543" dirty="0" err="1"/>
              <a:t>çalışmasından</a:t>
            </a:r>
            <a:r>
              <a:rPr lang="en-US" sz="1543" dirty="0"/>
              <a:t> </a:t>
            </a:r>
            <a:r>
              <a:rPr lang="en-US" sz="1543" dirty="0" err="1"/>
              <a:t>elde</a:t>
            </a:r>
            <a:r>
              <a:rPr lang="en-US" sz="1543" dirty="0"/>
              <a:t> </a:t>
            </a:r>
            <a:r>
              <a:rPr lang="en-US" sz="1543" dirty="0" err="1"/>
              <a:t>ettiğimiz</a:t>
            </a:r>
            <a:r>
              <a:rPr lang="en-US" sz="1543" dirty="0"/>
              <a:t> </a:t>
            </a:r>
            <a:r>
              <a:rPr lang="en-US" sz="1543" dirty="0" err="1"/>
              <a:t>verileri</a:t>
            </a:r>
            <a:r>
              <a:rPr lang="en-US" sz="1543" dirty="0"/>
              <a:t> </a:t>
            </a:r>
            <a:r>
              <a:rPr lang="en-US" sz="1543" dirty="0" err="1"/>
              <a:t>uzmanlarla</a:t>
            </a:r>
            <a:r>
              <a:rPr lang="en-US" sz="1543" dirty="0"/>
              <a:t> </a:t>
            </a:r>
            <a:r>
              <a:rPr lang="en-US" sz="1543" dirty="0" err="1"/>
              <a:t>tatıştığımız</a:t>
            </a:r>
            <a:r>
              <a:rPr lang="en-US" sz="1543" dirty="0"/>
              <a:t> </a:t>
            </a:r>
            <a:r>
              <a:rPr lang="en-US" sz="1543" dirty="0" err="1"/>
              <a:t>bir</a:t>
            </a:r>
            <a:r>
              <a:rPr lang="en-US" sz="1543" dirty="0"/>
              <a:t> </a:t>
            </a:r>
            <a:r>
              <a:rPr lang="en-US" sz="1543" dirty="0" err="1"/>
              <a:t>atölye</a:t>
            </a:r>
            <a:r>
              <a:rPr lang="en-US" sz="1543" dirty="0"/>
              <a:t> </a:t>
            </a:r>
            <a:r>
              <a:rPr lang="en-US" sz="1543" dirty="0" err="1"/>
              <a:t>gerçekleştirildi</a:t>
            </a:r>
            <a:r>
              <a:rPr lang="en-US" sz="1543" dirty="0"/>
              <a:t>.</a:t>
            </a:r>
            <a:endParaRPr sz="1543" dirty="0"/>
          </a:p>
        </p:txBody>
      </p:sp>
      <p:cxnSp>
        <p:nvCxnSpPr>
          <p:cNvPr id="192" name="Google Shape;192;p26"/>
          <p:cNvCxnSpPr/>
          <p:nvPr/>
        </p:nvCxnSpPr>
        <p:spPr>
          <a:xfrm>
            <a:off x="7152100" y="2524889"/>
            <a:ext cx="2085909" cy="0"/>
          </a:xfrm>
          <a:prstGeom prst="straightConnector1">
            <a:avLst/>
          </a:prstGeom>
          <a:noFill/>
          <a:ln w="9525" cap="flat" cmpd="sng">
            <a:solidFill>
              <a:srgbClr val="CADCD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6"/>
          <p:cNvCxnSpPr/>
          <p:nvPr/>
        </p:nvCxnSpPr>
        <p:spPr>
          <a:xfrm>
            <a:off x="7152100" y="3532951"/>
            <a:ext cx="2085909" cy="0"/>
          </a:xfrm>
          <a:prstGeom prst="straightConnector1">
            <a:avLst/>
          </a:prstGeom>
          <a:noFill/>
          <a:ln w="9525" cap="flat" cmpd="sng">
            <a:solidFill>
              <a:srgbClr val="CADCD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" name="Google Shape;179;p25">
            <a:extLst>
              <a:ext uri="{FF2B5EF4-FFF2-40B4-BE49-F238E27FC236}">
                <a16:creationId xmlns:a16="http://schemas.microsoft.com/office/drawing/2014/main" id="{D7645A38-4143-47DF-9FE9-E6D343F57FC2}"/>
              </a:ext>
            </a:extLst>
          </p:cNvPr>
          <p:cNvSpPr/>
          <p:nvPr/>
        </p:nvSpPr>
        <p:spPr>
          <a:xfrm>
            <a:off x="50786" y="148795"/>
            <a:ext cx="9979053" cy="30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>
              <a:spcAft>
                <a:spcPts val="331"/>
              </a:spcAft>
            </a:pPr>
            <a:endParaRPr lang="tr-TR" sz="1543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182;p25">
            <a:extLst>
              <a:ext uri="{FF2B5EF4-FFF2-40B4-BE49-F238E27FC236}">
                <a16:creationId xmlns:a16="http://schemas.microsoft.com/office/drawing/2014/main" id="{4C05AD78-957B-47B8-9F6C-81997041738A}"/>
              </a:ext>
            </a:extLst>
          </p:cNvPr>
          <p:cNvSpPr txBox="1">
            <a:spLocks/>
          </p:cNvSpPr>
          <p:nvPr/>
        </p:nvSpPr>
        <p:spPr>
          <a:xfrm>
            <a:off x="6116900" y="148794"/>
            <a:ext cx="3821072" cy="47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r"/>
            <a:r>
              <a:rPr lang="tr-TR" sz="2205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Atölye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84153" y="281167"/>
            <a:ext cx="4248787" cy="155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43" dirty="0" err="1">
                <a:solidFill>
                  <a:srgbClr val="002060"/>
                </a:solidFill>
                <a:latin typeface="Arial Black" panose="020B0A04020102020204" pitchFamily="34" charset="0"/>
              </a:rPr>
              <a:t>EnfekTIA</a:t>
            </a:r>
            <a:r>
              <a:rPr lang="tr-TR" sz="1543" dirty="0">
                <a:solidFill>
                  <a:srgbClr val="002060"/>
                </a:solidFill>
                <a:latin typeface="Arial Black" panose="020B0A04020102020204" pitchFamily="34" charset="0"/>
              </a:rPr>
              <a:t> - ARAŞTIRMA PROGRAMININ TOPLUMSAL ETKİSİ” PROJESİ:</a:t>
            </a:r>
            <a:br>
              <a:rPr lang="tr-TR" sz="1543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tr-TR" sz="1543" dirty="0">
                <a:solidFill>
                  <a:srgbClr val="002060"/>
                </a:solidFill>
                <a:latin typeface="Arial Black" panose="020B0A04020102020204" pitchFamily="34" charset="0"/>
              </a:rPr>
              <a:t>3-Çıktıların toplumsal etkileri</a:t>
            </a:r>
          </a:p>
          <a:p>
            <a:r>
              <a:rPr lang="en-US" sz="1764" dirty="0" err="1"/>
              <a:t>Doç</a:t>
            </a:r>
            <a:r>
              <a:rPr lang="en-US" sz="1764" dirty="0"/>
              <a:t>. Dr. </a:t>
            </a:r>
            <a:r>
              <a:rPr lang="en-US" sz="1764" dirty="0" err="1"/>
              <a:t>Göknur</a:t>
            </a:r>
            <a:r>
              <a:rPr lang="en-US" sz="1764" dirty="0"/>
              <a:t> </a:t>
            </a:r>
            <a:r>
              <a:rPr lang="en-US" sz="1764" dirty="0" err="1"/>
              <a:t>Ege</a:t>
            </a:r>
            <a:r>
              <a:rPr lang="en-US" sz="1764" dirty="0"/>
              <a:t> (</a:t>
            </a:r>
            <a:r>
              <a:rPr lang="en-US" sz="1764" dirty="0" err="1"/>
              <a:t>Araştırmacı</a:t>
            </a:r>
            <a:r>
              <a:rPr lang="en-US" sz="1764" dirty="0"/>
              <a:t>)</a:t>
            </a:r>
          </a:p>
          <a:p>
            <a:endParaRPr lang="en-US" sz="1543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1" y="930636"/>
            <a:ext cx="5705354" cy="479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89549" y="2525163"/>
            <a:ext cx="3946458" cy="199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43" dirty="0"/>
              <a:t>İnfluenza </a:t>
            </a:r>
            <a:r>
              <a:rPr lang="en-US" sz="1543" dirty="0" err="1"/>
              <a:t>ve</a:t>
            </a:r>
            <a:r>
              <a:rPr lang="en-US" sz="1543" dirty="0"/>
              <a:t> </a:t>
            </a:r>
            <a:r>
              <a:rPr lang="en-US" sz="1543" dirty="0" err="1"/>
              <a:t>diğer</a:t>
            </a:r>
            <a:r>
              <a:rPr lang="en-US" sz="1543" dirty="0"/>
              <a:t> </a:t>
            </a:r>
            <a:r>
              <a:rPr lang="en-US" sz="1543" dirty="0" err="1"/>
              <a:t>bulaşıcı</a:t>
            </a:r>
            <a:r>
              <a:rPr lang="en-US" sz="1543" dirty="0"/>
              <a:t> </a:t>
            </a:r>
            <a:r>
              <a:rPr lang="en-US" sz="1543" dirty="0" err="1"/>
              <a:t>hastalıklara</a:t>
            </a:r>
            <a:r>
              <a:rPr lang="en-US" sz="1543" dirty="0"/>
              <a:t> </a:t>
            </a:r>
            <a:r>
              <a:rPr lang="en-US" sz="1543" dirty="0" err="1"/>
              <a:t>yönelik</a:t>
            </a:r>
            <a:r>
              <a:rPr lang="en-US" sz="1543" dirty="0"/>
              <a:t> </a:t>
            </a:r>
            <a:r>
              <a:rPr lang="tr-TR" sz="1543" dirty="0"/>
              <a:t>400 </a:t>
            </a:r>
            <a:r>
              <a:rPr lang="en-US" sz="1543" dirty="0" err="1"/>
              <a:t>sağlıklı</a:t>
            </a:r>
            <a:r>
              <a:rPr lang="en-US" sz="1543" dirty="0"/>
              <a:t> </a:t>
            </a:r>
            <a:r>
              <a:rPr lang="en-US" sz="1543" dirty="0" err="1"/>
              <a:t>birey</a:t>
            </a:r>
            <a:r>
              <a:rPr lang="tr-TR" sz="1543" dirty="0"/>
              <a:t> </a:t>
            </a:r>
            <a:r>
              <a:rPr lang="en-US" sz="1543" dirty="0" err="1"/>
              <a:t>üzerinde</a:t>
            </a:r>
            <a:r>
              <a:rPr lang="en-US" sz="1543" dirty="0"/>
              <a:t> </a:t>
            </a:r>
            <a:r>
              <a:rPr lang="tr-TR" sz="1543" dirty="0"/>
              <a:t>sosyolojik </a:t>
            </a:r>
            <a:r>
              <a:rPr lang="en-US" sz="1543" dirty="0" err="1"/>
              <a:t>araştırma</a:t>
            </a:r>
            <a:endParaRPr lang="tr-TR" sz="1543" dirty="0"/>
          </a:p>
          <a:p>
            <a:r>
              <a:rPr lang="tr-TR" sz="1543" b="1" dirty="0"/>
              <a:t>TAMAMLANDI</a:t>
            </a:r>
            <a:endParaRPr lang="en-US" sz="1543" b="1" dirty="0"/>
          </a:p>
          <a:p>
            <a:endParaRPr lang="tr-TR" sz="1543" dirty="0"/>
          </a:p>
          <a:p>
            <a:r>
              <a:rPr lang="en-US" sz="1543" dirty="0" err="1"/>
              <a:t>Hpv’ye</a:t>
            </a:r>
            <a:r>
              <a:rPr lang="en-US" sz="1543" dirty="0"/>
              <a:t> </a:t>
            </a:r>
            <a:r>
              <a:rPr lang="en-US" sz="1543" dirty="0" err="1"/>
              <a:t>yönelik</a:t>
            </a:r>
            <a:r>
              <a:rPr lang="en-US" sz="1543" dirty="0"/>
              <a:t> </a:t>
            </a:r>
            <a:r>
              <a:rPr lang="tr-TR" sz="1543" dirty="0"/>
              <a:t>400 </a:t>
            </a:r>
            <a:r>
              <a:rPr lang="en-US" sz="1543" dirty="0" err="1"/>
              <a:t>sağlıklı</a:t>
            </a:r>
            <a:r>
              <a:rPr lang="en-US" sz="1543" dirty="0"/>
              <a:t> </a:t>
            </a:r>
            <a:r>
              <a:rPr lang="en-US" sz="1543" dirty="0" err="1"/>
              <a:t>kadınüzerinde</a:t>
            </a:r>
            <a:r>
              <a:rPr lang="en-US" sz="1543" dirty="0"/>
              <a:t> </a:t>
            </a:r>
            <a:r>
              <a:rPr lang="en-US" sz="1543" dirty="0" err="1"/>
              <a:t>sosyolojik</a:t>
            </a:r>
            <a:r>
              <a:rPr lang="en-US" sz="1543" dirty="0"/>
              <a:t> </a:t>
            </a:r>
            <a:r>
              <a:rPr lang="en-US" sz="1543" dirty="0" err="1" smtClean="0"/>
              <a:t>araştırma</a:t>
            </a:r>
            <a:endParaRPr lang="tr-TR" sz="1543" dirty="0" smtClean="0"/>
          </a:p>
          <a:p>
            <a:r>
              <a:rPr lang="tr-TR" sz="1543" b="1" dirty="0" smtClean="0"/>
              <a:t>TAMAMLAND</a:t>
            </a:r>
            <a:r>
              <a:rPr lang="tr-TR" sz="1543" dirty="0" smtClean="0"/>
              <a:t>I</a:t>
            </a:r>
            <a:endParaRPr lang="tr-TR" sz="1543" dirty="0"/>
          </a:p>
        </p:txBody>
      </p:sp>
      <p:sp>
        <p:nvSpPr>
          <p:cNvPr id="12" name="Google Shape;182;p25">
            <a:extLst>
              <a:ext uri="{FF2B5EF4-FFF2-40B4-BE49-F238E27FC236}">
                <a16:creationId xmlns:a16="http://schemas.microsoft.com/office/drawing/2014/main" id="{4C05AD78-957B-47B8-9F6C-81997041738A}"/>
              </a:ext>
            </a:extLst>
          </p:cNvPr>
          <p:cNvSpPr txBox="1">
            <a:spLocks/>
          </p:cNvSpPr>
          <p:nvPr/>
        </p:nvSpPr>
        <p:spPr>
          <a:xfrm>
            <a:off x="184153" y="1979181"/>
            <a:ext cx="3821072" cy="47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aleway"/>
              <a:buNone/>
              <a:defRPr sz="9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tr-TR" sz="2205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Saha çalışması</a:t>
            </a:r>
          </a:p>
        </p:txBody>
      </p:sp>
    </p:spTree>
    <p:extLst>
      <p:ext uri="{BB962C8B-B14F-4D97-AF65-F5344CB8AC3E}">
        <p14:creationId xmlns:p14="http://schemas.microsoft.com/office/powerpoint/2010/main" val="348600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490" y="0"/>
            <a:ext cx="10228006" cy="4203290"/>
          </a:xfrm>
          <a:prstGeom prst="rect">
            <a:avLst/>
          </a:prstGeom>
        </p:spPr>
      </p:pic>
      <p:sp>
        <p:nvSpPr>
          <p:cNvPr id="523" name="Google Shape;523;p27"/>
          <p:cNvSpPr/>
          <p:nvPr/>
        </p:nvSpPr>
        <p:spPr>
          <a:xfrm>
            <a:off x="338957" y="3934028"/>
            <a:ext cx="4370839" cy="2835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trike="noStrik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Teşekkürler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 strike="noStrik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A69F66E-C6B5-17DD-8814-FA40766EB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775" y="3620297"/>
            <a:ext cx="2063380" cy="20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5604" y="2522428"/>
            <a:ext cx="4516729" cy="625693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318725" y="1517819"/>
            <a:ext cx="214213" cy="2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75605" tIns="37802" rIns="75605" bIns="37802" anchor="t" anchorCtr="0" upright="1">
            <a:noAutofit/>
          </a:bodyPr>
          <a:lstStyle/>
          <a:p>
            <a:pPr algn="ctr">
              <a:spcBef>
                <a:spcPts val="248"/>
              </a:spcBef>
              <a:spcAft>
                <a:spcPts val="248"/>
              </a:spcAft>
            </a:pPr>
            <a:r>
              <a:rPr lang="tr-TR" sz="909" b="1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909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20D71-230B-954C-ACC2-C596030F7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17790"/>
              </p:ext>
            </p:extLst>
          </p:nvPr>
        </p:nvGraphicFramePr>
        <p:xfrm>
          <a:off x="-1" y="1483106"/>
          <a:ext cx="8152589" cy="25154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01140">
                  <a:extLst>
                    <a:ext uri="{9D8B030D-6E8A-4147-A177-3AD203B41FA5}">
                      <a16:colId xmlns:a16="http://schemas.microsoft.com/office/drawing/2014/main" val="2825339919"/>
                    </a:ext>
                  </a:extLst>
                </a:gridCol>
                <a:gridCol w="4851449">
                  <a:extLst>
                    <a:ext uri="{9D8B030D-6E8A-4147-A177-3AD203B41FA5}">
                      <a16:colId xmlns:a16="http://schemas.microsoft.com/office/drawing/2014/main" val="864940321"/>
                    </a:ext>
                  </a:extLst>
                </a:gridCol>
              </a:tblGrid>
              <a:tr h="1127756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ARAŞTIRMA PROGRAMI YÖNETİCİSİ KURULUŞ  (APYÖK):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dk2"/>
                          </a:solidFill>
                          <a:latin typeface="+mn-lt"/>
                          <a:cs typeface="Arial"/>
                        </a:rPr>
                        <a:t>Ege Üniversitesi İlaç Geliştirme ve Farmakokinetik Ara</a:t>
                      </a: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ştırm</a:t>
                      </a:r>
                      <a:r>
                        <a:rPr lang="tr-TR" sz="1600" dirty="0">
                          <a:solidFill>
                            <a:schemeClr val="dk2"/>
                          </a:solidFill>
                          <a:latin typeface="+mn-lt"/>
                          <a:cs typeface="Arial"/>
                        </a:rPr>
                        <a:t>a Uygulama Merkezi (ARGEFAR)</a:t>
                      </a: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4177030151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Ege Üniversitesi Tıp Fakültesi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068507029"/>
                  </a:ext>
                </a:extLst>
              </a:tr>
              <a:tr h="485498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MULTİGEN Sağlık </a:t>
                      </a:r>
                      <a:r>
                        <a:rPr lang="tr-TR" sz="1600" b="0" i="0" u="none" strike="noStrike" cap="none" dirty="0" err="1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Hiz</a:t>
                      </a: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. Tic. Ltd. Şti.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649781960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İDEA Teknoloji Çözümleri Bilgisayar San. Tic. A.Ş.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84581212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4F3FC75-00B7-A147-915C-35E8F70B1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9448" y="2612150"/>
            <a:ext cx="4516729" cy="625693"/>
          </a:xfrm>
          <a:prstGeom prst="rect">
            <a:avLst/>
          </a:prstGeom>
        </p:spPr>
      </p:pic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0" y="-801"/>
            <a:ext cx="391332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tr-T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tr-T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 err="1">
                <a:solidFill>
                  <a:srgbClr val="C00000"/>
                </a:solidFill>
              </a:rPr>
              <a:t>EnfekTİA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</a:t>
            </a: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-1 </a:t>
            </a:r>
            <a:endParaRPr lang="en-US" sz="2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1184024" y="670589"/>
            <a:ext cx="77042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</a:t>
            </a:r>
            <a:r>
              <a:rPr lang="tr-TR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800" b="1" dirty="0">
                <a:solidFill>
                  <a:schemeClr val="dk2"/>
                </a:solidFill>
              </a:rPr>
              <a:t>HPV ve İnfluenza Kaynaklı Enfeksiyonlara Karşı Tanı Kiti Geliştirme Alt Platformu </a:t>
            </a:r>
            <a:r>
              <a:rPr lang="en-US" sz="1800" b="1" dirty="0">
                <a:solidFill>
                  <a:schemeClr val="dk2"/>
                </a:solidFill>
              </a:rPr>
              <a:t>”</a:t>
            </a:r>
          </a:p>
        </p:txBody>
      </p:sp>
      <p:sp>
        <p:nvSpPr>
          <p:cNvPr id="2" name="Dikdörtgen 1"/>
          <p:cNvSpPr/>
          <p:nvPr/>
        </p:nvSpPr>
        <p:spPr>
          <a:xfrm>
            <a:off x="-24087" y="5455106"/>
            <a:ext cx="3246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>
                <a:latin typeface="Arial" panose="020B0604020202020204" pitchFamily="34" charset="0"/>
                <a:cs typeface="Arial" panose="020B0604020202020204" pitchFamily="34" charset="0"/>
              </a:rPr>
              <a:t>Not: APYK: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b="1" dirty="0">
                <a:latin typeface="Arial" panose="020B0604020202020204" pitchFamily="34" charset="0"/>
                <a:cs typeface="Arial" panose="020B0604020202020204" pitchFamily="34" charset="0"/>
              </a:rPr>
              <a:t>ARAŞTIRMA PROGRAMI YÜRÜTÜCÜSÜ KURULUŞ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0166765" y="2049761"/>
            <a:ext cx="28843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Açıklama: Platform kapsamında odaklanılan tema belirtilecektir.  Platform bünyesinde yer alan ortaklar APYÖK ve APYK </a:t>
            </a:r>
            <a:r>
              <a:rPr lang="tr-TR" dirty="0" err="1"/>
              <a:t>lara</a:t>
            </a:r>
            <a:r>
              <a:rPr lang="tr-TR" dirty="0"/>
              <a:t> yer verilecektir.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CBD8DBF-5039-0F0B-A850-849A0956D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330" y="14303"/>
            <a:ext cx="1304657" cy="1304657"/>
          </a:xfrm>
          <a:prstGeom prst="rect">
            <a:avLst/>
          </a:prstGeom>
        </p:spPr>
      </p:pic>
      <p:pic>
        <p:nvPicPr>
          <p:cNvPr id="13" name="Resim 12" descr="metin, grafik, grafik tasarım, daire içeren bir resim&#10;&#10;Açıklama otomatik olarak oluşturuldu">
            <a:extLst>
              <a:ext uri="{FF2B5EF4-FFF2-40B4-BE49-F238E27FC236}">
                <a16:creationId xmlns:a16="http://schemas.microsoft.com/office/drawing/2014/main" id="{2388C5CC-5269-7063-F299-0A6D2982E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717" y="1392556"/>
            <a:ext cx="471297" cy="486789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270097D-315C-F124-8B12-9F35773F42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30" y="1434077"/>
            <a:ext cx="473160" cy="4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DCA573CA-6ED6-A300-0E3F-F087C69C4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76" y="1373761"/>
            <a:ext cx="711651" cy="711651"/>
          </a:xfrm>
          <a:prstGeom prst="rect">
            <a:avLst/>
          </a:prstGeom>
        </p:spPr>
      </p:pic>
      <p:pic>
        <p:nvPicPr>
          <p:cNvPr id="1026" name="Picture 2" descr="Ege Üniversitesi LOGO Arşivi">
            <a:extLst>
              <a:ext uri="{FF2B5EF4-FFF2-40B4-BE49-F238E27FC236}">
                <a16:creationId xmlns:a16="http://schemas.microsoft.com/office/drawing/2014/main" id="{012D9331-91ED-8748-2E86-F3B4750C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5" y="2386782"/>
            <a:ext cx="701918" cy="7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E9FCDC6A-3A88-6D43-015A-3F7F15811E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8960" y="2956249"/>
            <a:ext cx="1133160" cy="683959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0B074562-F4D2-3AFC-4688-5462FEE2B9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8546" y="3658167"/>
            <a:ext cx="731218" cy="7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1467" y="2529346"/>
            <a:ext cx="4516729" cy="625693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318725" y="1517819"/>
            <a:ext cx="214213" cy="2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75605" tIns="37802" rIns="75605" bIns="37802" anchor="t" anchorCtr="0" upright="1">
            <a:noAutofit/>
          </a:bodyPr>
          <a:lstStyle/>
          <a:p>
            <a:pPr algn="ctr">
              <a:spcBef>
                <a:spcPts val="248"/>
              </a:spcBef>
              <a:spcAft>
                <a:spcPts val="248"/>
              </a:spcAft>
            </a:pPr>
            <a:r>
              <a:rPr lang="tr-TR" sz="909" b="1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909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20D71-230B-954C-ACC2-C596030F7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51108"/>
              </p:ext>
            </p:extLst>
          </p:nvPr>
        </p:nvGraphicFramePr>
        <p:xfrm>
          <a:off x="14506" y="1434077"/>
          <a:ext cx="7367223" cy="35206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69399">
                  <a:extLst>
                    <a:ext uri="{9D8B030D-6E8A-4147-A177-3AD203B41FA5}">
                      <a16:colId xmlns:a16="http://schemas.microsoft.com/office/drawing/2014/main" val="2825339919"/>
                    </a:ext>
                  </a:extLst>
                </a:gridCol>
                <a:gridCol w="3897824">
                  <a:extLst>
                    <a:ext uri="{9D8B030D-6E8A-4147-A177-3AD203B41FA5}">
                      <a16:colId xmlns:a16="http://schemas.microsoft.com/office/drawing/2014/main" val="864940321"/>
                    </a:ext>
                  </a:extLst>
                </a:gridCol>
              </a:tblGrid>
              <a:tr h="779647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ARAŞTIRMA PROGRAMI YÖNETİCİSİ KURULUŞ  (APYÖK):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dk2"/>
                          </a:solidFill>
                          <a:latin typeface="+mn-lt"/>
                          <a:cs typeface="Arial"/>
                        </a:rPr>
                        <a:t>Ege Üniversitesi İlaç Geliştirme ve Farmakokinetik Ara</a:t>
                      </a: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ştırm</a:t>
                      </a:r>
                      <a:r>
                        <a:rPr lang="tr-TR" sz="1600" dirty="0">
                          <a:solidFill>
                            <a:schemeClr val="dk2"/>
                          </a:solidFill>
                          <a:latin typeface="+mn-lt"/>
                          <a:cs typeface="Arial"/>
                        </a:rPr>
                        <a:t>a Uygulama Merkezi (ARGEFAR)</a:t>
                      </a: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4177030151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Abdi İbrahim İlaç San. 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068507029"/>
                  </a:ext>
                </a:extLst>
              </a:tr>
              <a:tr h="485498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600" b="0" i="0" u="none" strike="noStrike" cap="none" dirty="0" err="1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E.Ü.Eczacılık</a:t>
                      </a: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Fakültesi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649781960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TUBİTAK MAM 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845812129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600" b="0" i="0" u="none" strike="noStrike" cap="none" dirty="0" err="1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E.Ü.Eczacılık</a:t>
                      </a: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Fakültesi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37376576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E.Ü. ARGEFAR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2878291223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600" b="0" i="0" u="none" strike="noStrike" cap="none" dirty="0" err="1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Exeltis</a:t>
                      </a:r>
                      <a:r>
                        <a:rPr lang="tr-TR" sz="16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İlaç Sanayii ve Ticaret A.Ş.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317860902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4F3FC75-00B7-A147-915C-35E8F70B1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9448" y="2612150"/>
            <a:ext cx="4516729" cy="625693"/>
          </a:xfrm>
          <a:prstGeom prst="rect">
            <a:avLst/>
          </a:prstGeom>
        </p:spPr>
      </p:pic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0" y="-801"/>
            <a:ext cx="391332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tr-T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tr-TR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 err="1">
                <a:solidFill>
                  <a:srgbClr val="C00000"/>
                </a:solidFill>
              </a:rPr>
              <a:t>EnfekTİA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</a:t>
            </a: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-1 </a:t>
            </a:r>
            <a:endParaRPr lang="en-US" sz="2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1184024" y="670589"/>
            <a:ext cx="77042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</a:t>
            </a:r>
            <a:r>
              <a:rPr lang="tr-TR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800" b="1" dirty="0">
                <a:solidFill>
                  <a:schemeClr val="dk2"/>
                </a:solidFill>
              </a:rPr>
              <a:t>HPV ve İnfluenza Kaynaklı Enfeksiyonlara Karşı Tedavi Ürünleri Geliştirme Alt Platformu </a:t>
            </a:r>
            <a:r>
              <a:rPr lang="en-US" sz="1800" b="1" dirty="0">
                <a:solidFill>
                  <a:schemeClr val="dk2"/>
                </a:solidFill>
              </a:rPr>
              <a:t>”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166765" y="2049761"/>
            <a:ext cx="28843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Açıklama: Platform kapsamında odaklanılan tema belirtilecektir.  Platform bünyesinde yer alan ortaklar APYÖK ve APYK </a:t>
            </a:r>
            <a:r>
              <a:rPr lang="tr-TR" dirty="0" err="1"/>
              <a:t>lara</a:t>
            </a:r>
            <a:r>
              <a:rPr lang="tr-TR" dirty="0"/>
              <a:t> yer verilecektir.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CBD8DBF-5039-0F0B-A850-849A0956D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330" y="14303"/>
            <a:ext cx="1304657" cy="1304657"/>
          </a:xfrm>
          <a:prstGeom prst="rect">
            <a:avLst/>
          </a:prstGeom>
        </p:spPr>
      </p:pic>
      <p:pic>
        <p:nvPicPr>
          <p:cNvPr id="13" name="Resim 12" descr="metin, grafik, grafik tasarım, daire içeren bir resim&#10;&#10;Açıklama otomatik olarak oluşturuldu">
            <a:extLst>
              <a:ext uri="{FF2B5EF4-FFF2-40B4-BE49-F238E27FC236}">
                <a16:creationId xmlns:a16="http://schemas.microsoft.com/office/drawing/2014/main" id="{2388C5CC-5269-7063-F299-0A6D2982E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505" y="1480632"/>
            <a:ext cx="471297" cy="486789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270097D-315C-F124-8B12-9F35773F42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04" y="1473702"/>
            <a:ext cx="473160" cy="4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DCA573CA-6ED6-A300-0E3F-F087C69C4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38" y="1434077"/>
            <a:ext cx="711651" cy="71165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3C78B4C-0EA4-C3E4-07A4-46815FA3B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8214" y="4135954"/>
            <a:ext cx="549461" cy="54946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E1079D7-9E2B-35C2-4BE0-D300490F25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4150" y="2535623"/>
            <a:ext cx="470976" cy="47097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B3E0EBF-8457-7BBB-38B9-5825ED2A1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6311" y="3664290"/>
            <a:ext cx="470976" cy="47097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DAEC6B7-668B-5DDB-A84F-1AD8D623E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8521" y="3097275"/>
            <a:ext cx="470977" cy="53773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2210DEA9-171D-1E3F-7BA3-30A39A08FC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1152" y="2145728"/>
            <a:ext cx="991874" cy="249375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622C2EA1-D7BD-2DA4-7AA7-4820107FA9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5669" y="4743985"/>
            <a:ext cx="841343" cy="3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5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1467" y="2529346"/>
            <a:ext cx="4516729" cy="625693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318725" y="1517819"/>
            <a:ext cx="214213" cy="2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75605" tIns="37802" rIns="75605" bIns="37802" anchor="t" anchorCtr="0" upright="1">
            <a:noAutofit/>
          </a:bodyPr>
          <a:lstStyle/>
          <a:p>
            <a:pPr algn="ctr">
              <a:spcBef>
                <a:spcPts val="248"/>
              </a:spcBef>
              <a:spcAft>
                <a:spcPts val="248"/>
              </a:spcAft>
            </a:pPr>
            <a:r>
              <a:rPr lang="tr-TR" sz="909" b="1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909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20D71-230B-954C-ACC2-C596030F7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24221"/>
              </p:ext>
            </p:extLst>
          </p:nvPr>
        </p:nvGraphicFramePr>
        <p:xfrm>
          <a:off x="14506" y="1103163"/>
          <a:ext cx="7646845" cy="44933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76805">
                  <a:extLst>
                    <a:ext uri="{9D8B030D-6E8A-4147-A177-3AD203B41FA5}">
                      <a16:colId xmlns:a16="http://schemas.microsoft.com/office/drawing/2014/main" val="2825339919"/>
                    </a:ext>
                  </a:extLst>
                </a:gridCol>
                <a:gridCol w="3970040">
                  <a:extLst>
                    <a:ext uri="{9D8B030D-6E8A-4147-A177-3AD203B41FA5}">
                      <a16:colId xmlns:a16="http://schemas.microsoft.com/office/drawing/2014/main" val="864940321"/>
                    </a:ext>
                  </a:extLst>
                </a:gridCol>
              </a:tblGrid>
              <a:tr h="779647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ARAŞTIRMA PROGRAMI YÖNETİCİSİ KURULUŞ  (APYÖK):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chemeClr val="dk2"/>
                          </a:solidFill>
                          <a:latin typeface="+mn-lt"/>
                          <a:cs typeface="Arial"/>
                        </a:rPr>
                        <a:t>Ege Üniversitesi İlaç Geliştirme ve Farmakokinetik Ara</a:t>
                      </a:r>
                      <a:r>
                        <a:rPr lang="tr-TR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ştırm</a:t>
                      </a:r>
                      <a:r>
                        <a:rPr lang="tr-TR" sz="1400" dirty="0">
                          <a:solidFill>
                            <a:schemeClr val="dk2"/>
                          </a:solidFill>
                          <a:latin typeface="+mn-lt"/>
                          <a:cs typeface="Arial"/>
                        </a:rPr>
                        <a:t>a Uygulama Merkezi (ARGEFAR)</a:t>
                      </a: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4177030151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Türk Halk Sağlığı Kurumu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068507029"/>
                  </a:ext>
                </a:extLst>
              </a:tr>
              <a:tr h="485498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0" u="none" strike="noStrike" cap="none" dirty="0" err="1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Florabio</a:t>
                      </a:r>
                      <a:r>
                        <a:rPr lang="tr-TR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Teknoloji Sanayi Tic. A.Ş.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649781960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0" u="none" strike="noStrike" cap="none" dirty="0" err="1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E.Ü.Biomühendislik</a:t>
                      </a:r>
                      <a:r>
                        <a:rPr lang="tr-TR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Bölümü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845812129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E.Ü. EGE-AGEM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37376576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İKÇÜ Biyomedikal Test ve Kalibrasyon Merkezi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2878291223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0" u="none" strike="noStrike" cap="none" dirty="0" err="1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E.Ü.Eczacılık</a:t>
                      </a:r>
                      <a:r>
                        <a:rPr lang="tr-TR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Fakültesi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3178609026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E.Ü. ARGEFAR</a:t>
                      </a: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4137918131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APYK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Nobel </a:t>
                      </a:r>
                      <a:r>
                        <a:rPr lang="en-US" sz="1400" b="0" i="0" u="none" strike="noStrike" cap="none" dirty="0" err="1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İlaç</a:t>
                      </a:r>
                      <a:r>
                        <a:rPr lang="en-US" sz="1400" b="0" i="0" u="none" strike="noStrike" cap="none" dirty="0">
                          <a:solidFill>
                            <a:schemeClr val="dk2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 San. Tic. A.Ş.</a:t>
                      </a:r>
                      <a:endParaRPr lang="tr-TR" sz="1400" b="0" i="0" u="none" strike="noStrike" cap="none" dirty="0">
                        <a:solidFill>
                          <a:schemeClr val="dk2"/>
                        </a:solidFill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59443251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4F3FC75-00B7-A147-915C-35E8F70B1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9448" y="2612150"/>
            <a:ext cx="4516729" cy="625693"/>
          </a:xfrm>
          <a:prstGeom prst="rect">
            <a:avLst/>
          </a:prstGeom>
        </p:spPr>
      </p:pic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-1" y="-801"/>
            <a:ext cx="4564251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200" b="1" dirty="0" err="1">
                <a:solidFill>
                  <a:srgbClr val="C00000"/>
                </a:solidFill>
              </a:rPr>
              <a:t>EnfekTİA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</a:t>
            </a: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-1 </a:t>
            </a:r>
            <a:endParaRPr lang="en-US" sz="2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770948" y="456348"/>
            <a:ext cx="77042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</a:t>
            </a:r>
            <a:r>
              <a:rPr lang="tr-TR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800" b="1" dirty="0">
                <a:solidFill>
                  <a:schemeClr val="dk2"/>
                </a:solidFill>
              </a:rPr>
              <a:t>HPV ve İnfluenza Kaynaklı Enfeksiyonlara Karşı Aşı Geliştirme Alt Platformu </a:t>
            </a:r>
            <a:r>
              <a:rPr lang="en-US" sz="1800" b="1" dirty="0">
                <a:solidFill>
                  <a:schemeClr val="dk2"/>
                </a:solidFill>
              </a:rPr>
              <a:t>”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166765" y="2049761"/>
            <a:ext cx="28843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Açıklama: Platform kapsamında odaklanılan tema belirtilecektir.  Platform bünyesinde yer alan ortaklar APYÖK ve APYK </a:t>
            </a:r>
            <a:r>
              <a:rPr lang="tr-TR" dirty="0" err="1"/>
              <a:t>lara</a:t>
            </a:r>
            <a:r>
              <a:rPr lang="tr-TR" dirty="0"/>
              <a:t> yer verilecektir.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CBD8DBF-5039-0F0B-A850-849A0956D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330" y="14303"/>
            <a:ext cx="1304657" cy="1304657"/>
          </a:xfrm>
          <a:prstGeom prst="rect">
            <a:avLst/>
          </a:prstGeom>
        </p:spPr>
      </p:pic>
      <p:pic>
        <p:nvPicPr>
          <p:cNvPr id="13" name="Resim 12" descr="metin, grafik, grafik tasarım, daire içeren bir resim&#10;&#10;Açıklama otomatik olarak oluşturuldu">
            <a:extLst>
              <a:ext uri="{FF2B5EF4-FFF2-40B4-BE49-F238E27FC236}">
                <a16:creationId xmlns:a16="http://schemas.microsoft.com/office/drawing/2014/main" id="{2388C5CC-5269-7063-F299-0A6D2982E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330" y="1162504"/>
            <a:ext cx="471297" cy="486789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270097D-315C-F124-8B12-9F35773F42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26" y="1129001"/>
            <a:ext cx="473160" cy="4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DCA573CA-6ED6-A300-0E3F-F087C69C4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88" y="1110275"/>
            <a:ext cx="711651" cy="71165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3C78B4C-0EA4-C3E4-07A4-46815FA3B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8209" y="4632950"/>
            <a:ext cx="549461" cy="54946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B3E0EBF-8457-7BBB-38B9-5825ED2A1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2324" y="4161024"/>
            <a:ext cx="470976" cy="47097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8F6DEA8-8A04-C050-230C-A533AA8971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3197" y="2375948"/>
            <a:ext cx="827576" cy="21644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BE75325-EFEF-5139-DD49-64127286BF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6725" y="3245442"/>
            <a:ext cx="413296" cy="412207"/>
          </a:xfrm>
          <a:prstGeom prst="rect">
            <a:avLst/>
          </a:prstGeom>
        </p:spPr>
      </p:pic>
      <p:pic>
        <p:nvPicPr>
          <p:cNvPr id="22" name="Resim 21" descr="metin, yazı tipi, logo, daire içeren bir resim&#10;&#10;Açıklama otomatik olarak oluşturuldu">
            <a:extLst>
              <a:ext uri="{FF2B5EF4-FFF2-40B4-BE49-F238E27FC236}">
                <a16:creationId xmlns:a16="http://schemas.microsoft.com/office/drawing/2014/main" id="{0419AA95-E453-E465-0CF6-771AC7B72C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7481" y="2661620"/>
            <a:ext cx="526751" cy="526751"/>
          </a:xfrm>
          <a:prstGeom prst="rect">
            <a:avLst/>
          </a:prstGeom>
        </p:spPr>
      </p:pic>
      <p:pic>
        <p:nvPicPr>
          <p:cNvPr id="25" name="Resim 24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E8E8150D-D3FE-299D-7BB7-FC50D99E40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7039" y="1760941"/>
            <a:ext cx="518302" cy="610945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C2035DF2-AF79-40FE-3A1D-548FB71303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47039" y="3736510"/>
            <a:ext cx="695943" cy="345652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C83A83CF-8B58-4C1F-770E-EF4D7969BC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57877" y="5192433"/>
            <a:ext cx="357202" cy="4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8B5E9BA-ABA5-FE4F-98E1-AAC070D2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6" y="639513"/>
            <a:ext cx="9661353" cy="1046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Proje + 1 Toplumsal Etki Projesi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Kurum/Kuruluş, 107 Araştırmacı ile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Stratejik İşbirliği Platformu</a:t>
            </a:r>
            <a:endParaRPr lang="tr-TR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00BC3F-854F-5AAA-B501-55EB5B95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6" y="1812616"/>
            <a:ext cx="8712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1’ i</a:t>
            </a:r>
            <a:r>
              <a:rPr lang="tr-TR" altLang="en-US" sz="2000" b="1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Danışman/ Hizmet Tedarikçisi olmak üzere </a:t>
            </a: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Üniversite ( 1 araştırma üniversitesi),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1’i Danışman/ Hizmet Tedarikçisi olmak üzere  </a:t>
            </a: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Özel Sektör Kuruluşu </a:t>
            </a:r>
            <a:r>
              <a:rPr lang="tr-TR" altLang="en-US" sz="20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Kamu Araştırma Merkezi</a:t>
            </a:r>
            <a:endParaRPr lang="tr-TR" alt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Google Shape;187;p5">
            <a:extLst>
              <a:ext uri="{FF2B5EF4-FFF2-40B4-BE49-F238E27FC236}">
                <a16:creationId xmlns:a16="http://schemas.microsoft.com/office/drawing/2014/main" id="{5E0E9C59-15A5-4AB4-851F-5A07D10712CA}"/>
              </a:ext>
            </a:extLst>
          </p:cNvPr>
          <p:cNvSpPr/>
          <p:nvPr/>
        </p:nvSpPr>
        <p:spPr>
          <a:xfrm>
            <a:off x="207770" y="68693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EnfekTİA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 - 2</a:t>
            </a:r>
          </a:p>
        </p:txBody>
      </p:sp>
      <p:grpSp>
        <p:nvGrpSpPr>
          <p:cNvPr id="33" name="Grup 32">
            <a:extLst>
              <a:ext uri="{FF2B5EF4-FFF2-40B4-BE49-F238E27FC236}">
                <a16:creationId xmlns:a16="http://schemas.microsoft.com/office/drawing/2014/main" id="{3F197026-3F1B-D70A-B485-864BE6C858D6}"/>
              </a:ext>
            </a:extLst>
          </p:cNvPr>
          <p:cNvGrpSpPr>
            <a:grpSpLocks noChangeAspect="1"/>
          </p:cNvGrpSpPr>
          <p:nvPr/>
        </p:nvGrpSpPr>
        <p:grpSpPr>
          <a:xfrm>
            <a:off x="5222890" y="2761515"/>
            <a:ext cx="4521277" cy="2657703"/>
            <a:chOff x="395536" y="3128668"/>
            <a:chExt cx="5889175" cy="3708000"/>
          </a:xfrm>
        </p:grpSpPr>
        <p:graphicFrame>
          <p:nvGraphicFramePr>
            <p:cNvPr id="34" name="Chart 10">
              <a:extLst>
                <a:ext uri="{FF2B5EF4-FFF2-40B4-BE49-F238E27FC236}">
                  <a16:creationId xmlns:a16="http://schemas.microsoft.com/office/drawing/2014/main" id="{B02D2187-666B-8811-C5C1-98BBB4BA72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7589503"/>
                </p:ext>
              </p:extLst>
            </p:nvPr>
          </p:nvGraphicFramePr>
          <p:xfrm>
            <a:off x="395536" y="3128668"/>
            <a:ext cx="5889175" cy="370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44" name="Picture 21">
              <a:extLst>
                <a:ext uri="{FF2B5EF4-FFF2-40B4-BE49-F238E27FC236}">
                  <a16:creationId xmlns:a16="http://schemas.microsoft.com/office/drawing/2014/main" id="{7155869F-5BE5-B51A-12DE-6CDB69760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1" t="1013" r="25095" b="13408"/>
            <a:stretch>
              <a:fillRect/>
            </a:stretch>
          </p:blipFill>
          <p:spPr bwMode="auto">
            <a:xfrm>
              <a:off x="4261386" y="4441084"/>
              <a:ext cx="358775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Unvan 1"/>
          <p:cNvSpPr txBox="1">
            <a:spLocks/>
          </p:cNvSpPr>
          <p:nvPr/>
        </p:nvSpPr>
        <p:spPr>
          <a:xfrm>
            <a:off x="401906" y="3745654"/>
            <a:ext cx="2315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1906" y="3176082"/>
            <a:ext cx="300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Kaynağı Kazanımları</a:t>
            </a:r>
          </a:p>
          <a:p>
            <a:pPr>
              <a:buClr>
                <a:srgbClr val="C00000"/>
              </a:buClr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Toplam 107 Araştırmacı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1 Yeni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Araştırmacı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İstihdamı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Bursiyer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318226" y="1979827"/>
            <a:ext cx="28763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Açıklama: </a:t>
            </a:r>
          </a:p>
          <a:p>
            <a:r>
              <a:rPr lang="tr-TR" dirty="0"/>
              <a:t>APYÖK ve APYK </a:t>
            </a:r>
            <a:r>
              <a:rPr lang="tr-TR" dirty="0" err="1"/>
              <a:t>lar</a:t>
            </a:r>
            <a:r>
              <a:rPr lang="tr-TR" dirty="0"/>
              <a:t>, platform bünyesinde yer alan diğer ortaklar, danışmanlar ve varsa hizmet tedarikçileri dahil edilerek rakamların ve dağılımların verilmesi beklenmektedir.</a:t>
            </a:r>
          </a:p>
        </p:txBody>
      </p:sp>
      <p:sp>
        <p:nvSpPr>
          <p:cNvPr id="57" name="Dikdörtgen 56">
            <a:hlinkClick r:id="" action="ppaction://noaction"/>
          </p:cNvPr>
          <p:cNvSpPr/>
          <p:nvPr/>
        </p:nvSpPr>
        <p:spPr>
          <a:xfrm>
            <a:off x="401906" y="5031037"/>
            <a:ext cx="400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Bütçe: </a:t>
            </a:r>
            <a:r>
              <a:rPr lang="tr-TR" sz="1800" b="1" i="0" u="none" strike="noStrike" dirty="0">
                <a:effectLst/>
                <a:latin typeface="Tahoma" panose="020B0604030504040204" pitchFamily="34" charset="0"/>
              </a:rPr>
              <a:t>48.900.000,00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6BF861E-2B6C-AD53-5B34-248701800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811" y="4456171"/>
            <a:ext cx="1152244" cy="71329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B191C4E-AB53-93C0-D5BE-2E282F6AE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413" y="4020093"/>
            <a:ext cx="414564" cy="41456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4A542FF-E3E3-3468-A5B9-C49EE8B0A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743" y="4064346"/>
            <a:ext cx="695004" cy="34750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102EF40-A2FF-4C9E-2E73-DF503C5DA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3238" y="3420841"/>
            <a:ext cx="359695" cy="49381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765DBD4-B2BC-C437-8049-B917DFBC58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9108" y="3513953"/>
            <a:ext cx="993734" cy="24995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4052FD5-D189-7F3B-FDAD-95DE316CFE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9747" y="4279566"/>
            <a:ext cx="744256" cy="97233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298C4DE0-CB65-6FFB-6249-BEC4672FD3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0204" y="3715266"/>
            <a:ext cx="518205" cy="60965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F639179-B92C-8476-5D67-5A2531BD10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7375" y="4356515"/>
            <a:ext cx="829128" cy="21337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01906" y="4713152"/>
            <a:ext cx="384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Başlangıç Tarihi : </a:t>
            </a:r>
            <a:r>
              <a:rPr lang="tr-TR" sz="1800" b="1" dirty="0">
                <a:latin typeface="Tahoma" panose="020B0604030504040204" pitchFamily="34" charset="0"/>
              </a:rPr>
              <a:t>15.05.2021</a:t>
            </a:r>
          </a:p>
        </p:txBody>
      </p:sp>
    </p:spTree>
    <p:extLst>
      <p:ext uri="{BB962C8B-B14F-4D97-AF65-F5344CB8AC3E}">
        <p14:creationId xmlns:p14="http://schemas.microsoft.com/office/powerpoint/2010/main" val="6481270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31" y="2070727"/>
            <a:ext cx="10075694" cy="0"/>
          </a:xfrm>
          <a:prstGeom prst="line">
            <a:avLst/>
          </a:prstGeom>
          <a:ln w="95250" cap="flat">
            <a:solidFill>
              <a:srgbClr val="37C9E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465430" y="1230675"/>
            <a:ext cx="1732607" cy="173260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37C9EF"/>
              </a:solidFill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47650"/>
              <a:ext cx="660400" cy="488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850"/>
                </a:lnSpc>
              </a:pPr>
              <a:endParaRPr sz="772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74009" y="1204423"/>
            <a:ext cx="1732607" cy="173260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2C92D5"/>
              </a:solidFill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47650"/>
              <a:ext cx="660400" cy="488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850"/>
                </a:lnSpc>
              </a:pPr>
              <a:endParaRPr sz="772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99113" y="645761"/>
            <a:ext cx="2328790" cy="23287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95250">
              <a:solidFill>
                <a:srgbClr val="37C9EF"/>
              </a:solidFill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47650"/>
              <a:ext cx="660400" cy="488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850"/>
                </a:lnSpc>
              </a:pPr>
              <a:endParaRPr sz="772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54702" y="1587362"/>
            <a:ext cx="956740" cy="17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3"/>
              </a:lnSpc>
            </a:pPr>
            <a:r>
              <a:rPr lang="en-US" sz="1102">
                <a:solidFill>
                  <a:srgbClr val="0E2540"/>
                </a:solidFill>
                <a:latin typeface="DejaVu Serif Bold"/>
              </a:rPr>
              <a:t>Odak Alan 1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35619" y="1777144"/>
            <a:ext cx="558185" cy="558185"/>
          </a:xfrm>
          <a:custGeom>
            <a:avLst/>
            <a:gdLst/>
            <a:ahLst/>
            <a:cxnLst/>
            <a:rect l="l" t="t" r="r" b="b"/>
            <a:pathLst>
              <a:path w="1012645" h="1012645">
                <a:moveTo>
                  <a:pt x="0" y="0"/>
                </a:moveTo>
                <a:lnTo>
                  <a:pt x="1012645" y="0"/>
                </a:lnTo>
                <a:lnTo>
                  <a:pt x="1012645" y="1012645"/>
                </a:lnTo>
                <a:lnTo>
                  <a:pt x="0" y="1012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685096" y="2272325"/>
            <a:ext cx="551563" cy="305195"/>
          </a:xfrm>
          <a:custGeom>
            <a:avLst/>
            <a:gdLst/>
            <a:ahLst/>
            <a:cxnLst/>
            <a:rect l="l" t="t" r="r" b="b"/>
            <a:pathLst>
              <a:path w="1000630" h="553677">
                <a:moveTo>
                  <a:pt x="0" y="0"/>
                </a:moveTo>
                <a:lnTo>
                  <a:pt x="1000629" y="0"/>
                </a:lnTo>
                <a:lnTo>
                  <a:pt x="1000629" y="553677"/>
                </a:lnTo>
                <a:lnTo>
                  <a:pt x="0" y="5536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532" t="-23201" r="-11554" b="-2706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530800" y="2184045"/>
            <a:ext cx="391945" cy="418075"/>
          </a:xfrm>
          <a:custGeom>
            <a:avLst/>
            <a:gdLst/>
            <a:ahLst/>
            <a:cxnLst/>
            <a:rect l="l" t="t" r="r" b="b"/>
            <a:pathLst>
              <a:path w="711056" h="758460">
                <a:moveTo>
                  <a:pt x="0" y="0"/>
                </a:moveTo>
                <a:lnTo>
                  <a:pt x="711056" y="0"/>
                </a:lnTo>
                <a:lnTo>
                  <a:pt x="711056" y="758460"/>
                </a:lnTo>
                <a:lnTo>
                  <a:pt x="0" y="758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67964" y="3649815"/>
            <a:ext cx="1165108" cy="511792"/>
          </a:xfrm>
          <a:custGeom>
            <a:avLst/>
            <a:gdLst/>
            <a:ahLst/>
            <a:cxnLst/>
            <a:rect l="l" t="t" r="r" b="b"/>
            <a:pathLst>
              <a:path w="2113708" h="928480">
                <a:moveTo>
                  <a:pt x="0" y="0"/>
                </a:moveTo>
                <a:lnTo>
                  <a:pt x="2113708" y="0"/>
                </a:lnTo>
                <a:lnTo>
                  <a:pt x="2113708" y="928481"/>
                </a:lnTo>
                <a:lnTo>
                  <a:pt x="0" y="928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3391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67963" y="4203611"/>
            <a:ext cx="1163165" cy="511792"/>
          </a:xfrm>
          <a:custGeom>
            <a:avLst/>
            <a:gdLst/>
            <a:ahLst/>
            <a:cxnLst/>
            <a:rect l="l" t="t" r="r" b="b"/>
            <a:pathLst>
              <a:path w="2110182" h="928480">
                <a:moveTo>
                  <a:pt x="0" y="0"/>
                </a:moveTo>
                <a:lnTo>
                  <a:pt x="2110182" y="0"/>
                </a:lnTo>
                <a:lnTo>
                  <a:pt x="2110182" y="928480"/>
                </a:lnTo>
                <a:lnTo>
                  <a:pt x="0" y="928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167964" y="4765601"/>
            <a:ext cx="838942" cy="592647"/>
          </a:xfrm>
          <a:custGeom>
            <a:avLst/>
            <a:gdLst/>
            <a:ahLst/>
            <a:cxnLst/>
            <a:rect l="l" t="t" r="r" b="b"/>
            <a:pathLst>
              <a:path w="1521987" h="1075165">
                <a:moveTo>
                  <a:pt x="0" y="0"/>
                </a:moveTo>
                <a:lnTo>
                  <a:pt x="1521987" y="0"/>
                </a:lnTo>
                <a:lnTo>
                  <a:pt x="1521987" y="1075165"/>
                </a:lnTo>
                <a:lnTo>
                  <a:pt x="0" y="10751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4448673" y="1847159"/>
            <a:ext cx="1118426" cy="281322"/>
          </a:xfrm>
          <a:custGeom>
            <a:avLst/>
            <a:gdLst/>
            <a:ahLst/>
            <a:cxnLst/>
            <a:rect l="l" t="t" r="r" b="b"/>
            <a:pathLst>
              <a:path w="2029018" h="510366">
                <a:moveTo>
                  <a:pt x="0" y="0"/>
                </a:moveTo>
                <a:lnTo>
                  <a:pt x="2029018" y="0"/>
                </a:lnTo>
                <a:lnTo>
                  <a:pt x="2029018" y="510366"/>
                </a:lnTo>
                <a:lnTo>
                  <a:pt x="0" y="5103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4388833" y="2117980"/>
            <a:ext cx="381138" cy="381138"/>
          </a:xfrm>
          <a:custGeom>
            <a:avLst/>
            <a:gdLst/>
            <a:ahLst/>
            <a:cxnLst/>
            <a:rect l="l" t="t" r="r" b="b"/>
            <a:pathLst>
              <a:path w="691451" h="691451">
                <a:moveTo>
                  <a:pt x="0" y="0"/>
                </a:moveTo>
                <a:lnTo>
                  <a:pt x="691451" y="0"/>
                </a:lnTo>
                <a:lnTo>
                  <a:pt x="691451" y="691451"/>
                </a:lnTo>
                <a:lnTo>
                  <a:pt x="0" y="6914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>
            <a:off x="4759471" y="2117980"/>
            <a:ext cx="507332" cy="507332"/>
          </a:xfrm>
          <a:custGeom>
            <a:avLst/>
            <a:gdLst/>
            <a:ahLst/>
            <a:cxnLst/>
            <a:rect l="l" t="t" r="r" b="b"/>
            <a:pathLst>
              <a:path w="920389" h="920389">
                <a:moveTo>
                  <a:pt x="0" y="0"/>
                </a:moveTo>
                <a:lnTo>
                  <a:pt x="920389" y="0"/>
                </a:lnTo>
                <a:lnTo>
                  <a:pt x="920389" y="920390"/>
                </a:lnTo>
                <a:lnTo>
                  <a:pt x="0" y="9203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/>
          <p:nvPr/>
        </p:nvSpPr>
        <p:spPr>
          <a:xfrm>
            <a:off x="5176476" y="2123230"/>
            <a:ext cx="465914" cy="532473"/>
          </a:xfrm>
          <a:custGeom>
            <a:avLst/>
            <a:gdLst/>
            <a:ahLst/>
            <a:cxnLst/>
            <a:rect l="l" t="t" r="r" b="b"/>
            <a:pathLst>
              <a:path w="845249" h="965999">
                <a:moveTo>
                  <a:pt x="0" y="0"/>
                </a:moveTo>
                <a:lnTo>
                  <a:pt x="845249" y="0"/>
                </a:lnTo>
                <a:lnTo>
                  <a:pt x="845249" y="966000"/>
                </a:lnTo>
                <a:lnTo>
                  <a:pt x="0" y="966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/>
          <p:nvPr/>
        </p:nvSpPr>
        <p:spPr>
          <a:xfrm>
            <a:off x="3193516" y="3672306"/>
            <a:ext cx="1261286" cy="585996"/>
          </a:xfrm>
          <a:custGeom>
            <a:avLst/>
            <a:gdLst/>
            <a:ahLst/>
            <a:cxnLst/>
            <a:rect l="l" t="t" r="r" b="b"/>
            <a:pathLst>
              <a:path w="2288192" h="1063098">
                <a:moveTo>
                  <a:pt x="0" y="0"/>
                </a:moveTo>
                <a:lnTo>
                  <a:pt x="2288192" y="0"/>
                </a:lnTo>
                <a:lnTo>
                  <a:pt x="2288192" y="1063098"/>
                </a:lnTo>
                <a:lnTo>
                  <a:pt x="0" y="106309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>
            <a:off x="3570740" y="4348900"/>
            <a:ext cx="756038" cy="536407"/>
          </a:xfrm>
          <a:custGeom>
            <a:avLst/>
            <a:gdLst/>
            <a:ahLst/>
            <a:cxnLst/>
            <a:rect l="l" t="t" r="r" b="b"/>
            <a:pathLst>
              <a:path w="1371583" h="973135">
                <a:moveTo>
                  <a:pt x="0" y="0"/>
                </a:moveTo>
                <a:lnTo>
                  <a:pt x="1371583" y="0"/>
                </a:lnTo>
                <a:lnTo>
                  <a:pt x="1371583" y="973135"/>
                </a:lnTo>
                <a:lnTo>
                  <a:pt x="0" y="9731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>
            <a:off x="7468811" y="1127719"/>
            <a:ext cx="552011" cy="649424"/>
          </a:xfrm>
          <a:custGeom>
            <a:avLst/>
            <a:gdLst/>
            <a:ahLst/>
            <a:cxnLst/>
            <a:rect l="l" t="t" r="r" b="b"/>
            <a:pathLst>
              <a:path w="1001443" h="1178168">
                <a:moveTo>
                  <a:pt x="0" y="0"/>
                </a:moveTo>
                <a:lnTo>
                  <a:pt x="1001443" y="0"/>
                </a:lnTo>
                <a:lnTo>
                  <a:pt x="1001443" y="1178168"/>
                </a:lnTo>
                <a:lnTo>
                  <a:pt x="0" y="1178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Freeform 26"/>
          <p:cNvSpPr/>
          <p:nvPr/>
        </p:nvSpPr>
        <p:spPr>
          <a:xfrm>
            <a:off x="8087054" y="1182316"/>
            <a:ext cx="427364" cy="421132"/>
          </a:xfrm>
          <a:custGeom>
            <a:avLst/>
            <a:gdLst/>
            <a:ahLst/>
            <a:cxnLst/>
            <a:rect l="l" t="t" r="r" b="b"/>
            <a:pathLst>
              <a:path w="775312" h="764006">
                <a:moveTo>
                  <a:pt x="0" y="0"/>
                </a:moveTo>
                <a:lnTo>
                  <a:pt x="775312" y="0"/>
                </a:lnTo>
                <a:lnTo>
                  <a:pt x="775312" y="764005"/>
                </a:lnTo>
                <a:lnTo>
                  <a:pt x="0" y="7640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27"/>
          <p:cNvSpPr/>
          <p:nvPr/>
        </p:nvSpPr>
        <p:spPr>
          <a:xfrm>
            <a:off x="8514418" y="1114105"/>
            <a:ext cx="587889" cy="587889"/>
          </a:xfrm>
          <a:custGeom>
            <a:avLst/>
            <a:gdLst/>
            <a:ahLst/>
            <a:cxnLst/>
            <a:rect l="l" t="t" r="r" b="b"/>
            <a:pathLst>
              <a:path w="1066532" h="1066532">
                <a:moveTo>
                  <a:pt x="0" y="0"/>
                </a:moveTo>
                <a:lnTo>
                  <a:pt x="1066532" y="0"/>
                </a:lnTo>
                <a:lnTo>
                  <a:pt x="1066532" y="1066532"/>
                </a:lnTo>
                <a:lnTo>
                  <a:pt x="0" y="106653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8" name="Freeform 28"/>
          <p:cNvSpPr/>
          <p:nvPr/>
        </p:nvSpPr>
        <p:spPr>
          <a:xfrm>
            <a:off x="7503166" y="1666389"/>
            <a:ext cx="517656" cy="517656"/>
          </a:xfrm>
          <a:custGeom>
            <a:avLst/>
            <a:gdLst/>
            <a:ahLst/>
            <a:cxnLst/>
            <a:rect l="l" t="t" r="r" b="b"/>
            <a:pathLst>
              <a:path w="939118" h="939118">
                <a:moveTo>
                  <a:pt x="0" y="0"/>
                </a:moveTo>
                <a:lnTo>
                  <a:pt x="939117" y="0"/>
                </a:lnTo>
                <a:lnTo>
                  <a:pt x="939117" y="939118"/>
                </a:lnTo>
                <a:lnTo>
                  <a:pt x="0" y="9391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9" name="Freeform 29"/>
          <p:cNvSpPr/>
          <p:nvPr/>
        </p:nvSpPr>
        <p:spPr>
          <a:xfrm>
            <a:off x="8054656" y="1810156"/>
            <a:ext cx="492160" cy="246080"/>
          </a:xfrm>
          <a:custGeom>
            <a:avLst/>
            <a:gdLst/>
            <a:ahLst/>
            <a:cxnLst/>
            <a:rect l="l" t="t" r="r" b="b"/>
            <a:pathLst>
              <a:path w="892863" h="446432">
                <a:moveTo>
                  <a:pt x="0" y="0"/>
                </a:moveTo>
                <a:lnTo>
                  <a:pt x="892864" y="0"/>
                </a:lnTo>
                <a:lnTo>
                  <a:pt x="892864" y="446432"/>
                </a:lnTo>
                <a:lnTo>
                  <a:pt x="0" y="44643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0" name="Freeform 30"/>
          <p:cNvSpPr/>
          <p:nvPr/>
        </p:nvSpPr>
        <p:spPr>
          <a:xfrm>
            <a:off x="8622786" y="1728418"/>
            <a:ext cx="409557" cy="409557"/>
          </a:xfrm>
          <a:custGeom>
            <a:avLst/>
            <a:gdLst/>
            <a:ahLst/>
            <a:cxnLst/>
            <a:rect l="l" t="t" r="r" b="b"/>
            <a:pathLst>
              <a:path w="743008" h="743008">
                <a:moveTo>
                  <a:pt x="0" y="0"/>
                </a:moveTo>
                <a:lnTo>
                  <a:pt x="743008" y="0"/>
                </a:lnTo>
                <a:lnTo>
                  <a:pt x="743008" y="743008"/>
                </a:lnTo>
                <a:lnTo>
                  <a:pt x="0" y="7430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1" name="Freeform 31"/>
          <p:cNvSpPr/>
          <p:nvPr/>
        </p:nvSpPr>
        <p:spPr>
          <a:xfrm>
            <a:off x="7631605" y="2210459"/>
            <a:ext cx="260777" cy="358016"/>
          </a:xfrm>
          <a:custGeom>
            <a:avLst/>
            <a:gdLst/>
            <a:ahLst/>
            <a:cxnLst/>
            <a:rect l="l" t="t" r="r" b="b"/>
            <a:pathLst>
              <a:path w="473095" h="649503">
                <a:moveTo>
                  <a:pt x="0" y="0"/>
                </a:moveTo>
                <a:lnTo>
                  <a:pt x="473095" y="0"/>
                </a:lnTo>
                <a:lnTo>
                  <a:pt x="473095" y="649503"/>
                </a:lnTo>
                <a:lnTo>
                  <a:pt x="0" y="64950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Freeform 32"/>
          <p:cNvSpPr/>
          <p:nvPr/>
        </p:nvSpPr>
        <p:spPr>
          <a:xfrm>
            <a:off x="8087054" y="2220404"/>
            <a:ext cx="345357" cy="345357"/>
          </a:xfrm>
          <a:custGeom>
            <a:avLst/>
            <a:gdLst/>
            <a:ahLst/>
            <a:cxnLst/>
            <a:rect l="l" t="t" r="r" b="b"/>
            <a:pathLst>
              <a:path w="626537" h="626537">
                <a:moveTo>
                  <a:pt x="0" y="0"/>
                </a:moveTo>
                <a:lnTo>
                  <a:pt x="626537" y="0"/>
                </a:lnTo>
                <a:lnTo>
                  <a:pt x="626537" y="626537"/>
                </a:lnTo>
                <a:lnTo>
                  <a:pt x="0" y="62653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3" name="Freeform 33"/>
          <p:cNvSpPr/>
          <p:nvPr/>
        </p:nvSpPr>
        <p:spPr>
          <a:xfrm>
            <a:off x="7280760" y="3870468"/>
            <a:ext cx="928113" cy="796777"/>
          </a:xfrm>
          <a:custGeom>
            <a:avLst/>
            <a:gdLst/>
            <a:ahLst/>
            <a:cxnLst/>
            <a:rect l="l" t="t" r="r" b="b"/>
            <a:pathLst>
              <a:path w="1683758" h="1445492">
                <a:moveTo>
                  <a:pt x="0" y="0"/>
                </a:moveTo>
                <a:lnTo>
                  <a:pt x="1683758" y="0"/>
                </a:lnTo>
                <a:lnTo>
                  <a:pt x="1683758" y="1445492"/>
                </a:lnTo>
                <a:lnTo>
                  <a:pt x="0" y="144549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8361" t="-5269" r="-40015" b="-2494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4" name="Freeform 34"/>
          <p:cNvSpPr/>
          <p:nvPr/>
        </p:nvSpPr>
        <p:spPr>
          <a:xfrm>
            <a:off x="8546817" y="2282211"/>
            <a:ext cx="380179" cy="380179"/>
          </a:xfrm>
          <a:custGeom>
            <a:avLst/>
            <a:gdLst/>
            <a:ahLst/>
            <a:cxnLst/>
            <a:rect l="l" t="t" r="r" b="b"/>
            <a:pathLst>
              <a:path w="689711" h="689711">
                <a:moveTo>
                  <a:pt x="0" y="0"/>
                </a:moveTo>
                <a:lnTo>
                  <a:pt x="689711" y="0"/>
                </a:lnTo>
                <a:lnTo>
                  <a:pt x="689711" y="689711"/>
                </a:lnTo>
                <a:lnTo>
                  <a:pt x="0" y="6897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5" name="Freeform 35"/>
          <p:cNvSpPr/>
          <p:nvPr/>
        </p:nvSpPr>
        <p:spPr>
          <a:xfrm>
            <a:off x="9102307" y="-99404"/>
            <a:ext cx="1150505" cy="1150505"/>
          </a:xfrm>
          <a:custGeom>
            <a:avLst/>
            <a:gdLst/>
            <a:ahLst/>
            <a:cxnLst/>
            <a:rect l="l" t="t" r="r" b="b"/>
            <a:pathLst>
              <a:path w="2087216" h="2087216">
                <a:moveTo>
                  <a:pt x="0" y="0"/>
                </a:moveTo>
                <a:lnTo>
                  <a:pt x="2087216" y="0"/>
                </a:lnTo>
                <a:lnTo>
                  <a:pt x="2087216" y="2087216"/>
                </a:lnTo>
                <a:lnTo>
                  <a:pt x="0" y="20872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6" name="TextBox 36"/>
          <p:cNvSpPr txBox="1"/>
          <p:nvPr/>
        </p:nvSpPr>
        <p:spPr>
          <a:xfrm>
            <a:off x="351261" y="3069891"/>
            <a:ext cx="1963622" cy="39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sz="1213" spc="36">
                <a:solidFill>
                  <a:srgbClr val="37C9EF"/>
                </a:solidFill>
                <a:latin typeface="Aileron Bold"/>
              </a:rPr>
              <a:t>HEDEFLENEN NIHAI ÜRÜNLER/ TEKN.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1261" y="3069891"/>
            <a:ext cx="1963622" cy="39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sz="1213" spc="36">
                <a:solidFill>
                  <a:srgbClr val="37C9EF"/>
                </a:solidFill>
                <a:latin typeface="Aileron Bold"/>
              </a:rPr>
              <a:t>HEDEFLENEN NIHAI ÜRÜNLER/ TEKN.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64574" y="4313985"/>
            <a:ext cx="1182767" cy="295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"/>
              </a:lnSpc>
              <a:spcBef>
                <a:spcPct val="0"/>
              </a:spcBef>
            </a:pPr>
            <a:r>
              <a:rPr lang="en-US" sz="882" spc="13">
                <a:latin typeface="Aileron Bold"/>
              </a:rPr>
              <a:t>MULTİGEN </a:t>
            </a:r>
          </a:p>
          <a:p>
            <a:pPr algn="ctr">
              <a:lnSpc>
                <a:spcPts val="1235"/>
              </a:lnSpc>
              <a:spcBef>
                <a:spcPct val="0"/>
              </a:spcBef>
            </a:pPr>
            <a:r>
              <a:rPr lang="en-US" sz="882" spc="13">
                <a:latin typeface="Aileron Bold"/>
              </a:rPr>
              <a:t>Tanı Kiti Geliştirilmesi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46249" y="3766434"/>
            <a:ext cx="865976" cy="295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E.Ü. Tıp. Fak.</a:t>
            </a:r>
          </a:p>
          <a:p>
            <a:pPr algn="ctr">
              <a:lnSpc>
                <a:spcPts val="1235"/>
              </a:lnSpc>
              <a:spcBef>
                <a:spcPct val="0"/>
              </a:spcBef>
            </a:pPr>
            <a:r>
              <a:rPr lang="en-US" sz="882" spc="13">
                <a:latin typeface="Aileron Bold"/>
              </a:rPr>
              <a:t>Genetik Tarama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05106" y="4914216"/>
            <a:ext cx="1635279" cy="295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İDEA</a:t>
            </a:r>
          </a:p>
          <a:p>
            <a:pPr algn="ctr">
              <a:lnSpc>
                <a:spcPts val="1235"/>
              </a:lnSpc>
              <a:spcBef>
                <a:spcPct val="0"/>
              </a:spcBef>
            </a:pPr>
            <a:r>
              <a:rPr lang="en-US" sz="882" spc="13">
                <a:latin typeface="Aileron Bold"/>
              </a:rPr>
              <a:t>Analiz Platformu Geliştirilmesi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53251" y="3069891"/>
            <a:ext cx="1963622" cy="39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sz="1213" spc="36">
                <a:solidFill>
                  <a:srgbClr val="2C92D5"/>
                </a:solidFill>
                <a:latin typeface="Aileron Bold"/>
              </a:rPr>
              <a:t>HEDEFLENEN NIHAI ÜRÜNLER/ TEKN.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058501" y="3069891"/>
            <a:ext cx="1963622" cy="39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sz="1213" spc="36">
                <a:solidFill>
                  <a:srgbClr val="2C92D5"/>
                </a:solidFill>
                <a:latin typeface="Aileron Bold"/>
              </a:rPr>
              <a:t>HEDEFLENEN NIHAI ÜRÜNLER/ TEKN.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561942" y="1587362"/>
            <a:ext cx="956740" cy="17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3"/>
              </a:lnSpc>
            </a:pPr>
            <a:r>
              <a:rPr lang="en-US" sz="1102">
                <a:solidFill>
                  <a:srgbClr val="0E2540"/>
                </a:solidFill>
                <a:latin typeface="DejaVu Serif Bold"/>
              </a:rPr>
              <a:t>Odak Alan 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43129" y="3727114"/>
            <a:ext cx="760182" cy="60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Abdi İbrahim</a:t>
            </a:r>
          </a:p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E.Ü. Ecz. Fak.</a:t>
            </a:r>
          </a:p>
          <a:p>
            <a:pPr algn="ctr">
              <a:lnSpc>
                <a:spcPts val="1235"/>
              </a:lnSpc>
              <a:spcBef>
                <a:spcPct val="0"/>
              </a:spcBef>
            </a:pPr>
            <a:r>
              <a:rPr lang="en-US" sz="882" spc="13">
                <a:latin typeface="Aileron Bold"/>
              </a:rPr>
              <a:t>E.Ü. ARGEFAR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412684" y="3698179"/>
            <a:ext cx="894524" cy="448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HPV </a:t>
            </a:r>
          </a:p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Virüslerine Karşı</a:t>
            </a:r>
          </a:p>
          <a:p>
            <a:pPr algn="ctr">
              <a:lnSpc>
                <a:spcPts val="1235"/>
              </a:lnSpc>
              <a:spcBef>
                <a:spcPct val="0"/>
              </a:spcBef>
            </a:pPr>
            <a:r>
              <a:rPr lang="en-US" sz="882" spc="13">
                <a:latin typeface="Aileron Bold"/>
              </a:rPr>
              <a:t>İnhaler Ürün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307208" y="3586811"/>
            <a:ext cx="259891" cy="52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  <a:spcBef>
                <a:spcPct val="0"/>
              </a:spcBef>
            </a:pPr>
            <a:r>
              <a:rPr lang="en-US" sz="3196" spc="47">
                <a:solidFill>
                  <a:srgbClr val="2C92D5"/>
                </a:solidFill>
                <a:latin typeface="Aileron Bold"/>
              </a:rPr>
              <a:t>&gt;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518683" y="4474381"/>
            <a:ext cx="793390" cy="60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TÜBİTAK MAM</a:t>
            </a:r>
          </a:p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E.Ü. Ecz. Fak.</a:t>
            </a:r>
          </a:p>
          <a:p>
            <a:pPr algn="ctr">
              <a:lnSpc>
                <a:spcPts val="1235"/>
              </a:lnSpc>
              <a:spcBef>
                <a:spcPct val="0"/>
              </a:spcBef>
            </a:pPr>
            <a:r>
              <a:rPr lang="en-US" sz="882" spc="13">
                <a:latin typeface="Aileron Bold"/>
              </a:rPr>
              <a:t>E.Ü. ARGEFAR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284738" y="4344350"/>
            <a:ext cx="259891" cy="52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  <a:spcBef>
                <a:spcPct val="0"/>
              </a:spcBef>
            </a:pPr>
            <a:r>
              <a:rPr lang="en-US" sz="3196" spc="47">
                <a:solidFill>
                  <a:srgbClr val="2C92D5"/>
                </a:solidFill>
                <a:latin typeface="Aileron Bold"/>
              </a:rPr>
              <a:t>&gt;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372278" y="4429056"/>
            <a:ext cx="894524" cy="448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HPV </a:t>
            </a:r>
          </a:p>
          <a:p>
            <a:pPr algn="ctr">
              <a:lnSpc>
                <a:spcPts val="1235"/>
              </a:lnSpc>
            </a:pPr>
            <a:r>
              <a:rPr lang="en-US" sz="882" spc="13">
                <a:latin typeface="Aileron Bold"/>
              </a:rPr>
              <a:t>Virüslerine Karşı</a:t>
            </a:r>
          </a:p>
          <a:p>
            <a:pPr algn="ctr">
              <a:lnSpc>
                <a:spcPts val="1235"/>
              </a:lnSpc>
              <a:spcBef>
                <a:spcPct val="0"/>
              </a:spcBef>
            </a:pPr>
            <a:r>
              <a:rPr lang="en-US" sz="882" spc="13">
                <a:latin typeface="Aileron Bold"/>
              </a:rPr>
              <a:t>Nanofiber Jel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870824" y="853340"/>
            <a:ext cx="956740" cy="17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3"/>
              </a:lnSpc>
            </a:pPr>
            <a:r>
              <a:rPr lang="en-US" sz="1102">
                <a:solidFill>
                  <a:srgbClr val="0E2540"/>
                </a:solidFill>
                <a:latin typeface="DejaVu Serif Bold"/>
              </a:rPr>
              <a:t>Odak Alan 3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381697" y="3069891"/>
            <a:ext cx="1963622" cy="39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sz="1213" spc="36">
                <a:solidFill>
                  <a:srgbClr val="2C92D5"/>
                </a:solidFill>
                <a:latin typeface="Aileron Bold"/>
              </a:rPr>
              <a:t>HEDEFLENEN NIHAI ÜRÜNLER/ TEKN.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372633" y="3069891"/>
            <a:ext cx="1963622" cy="39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sz="1213" spc="36">
                <a:solidFill>
                  <a:srgbClr val="2C92D5"/>
                </a:solidFill>
                <a:latin typeface="Aileron Bold"/>
              </a:rPr>
              <a:t>HEDEFLENEN NIHAI ÜRÜNLER/ TEKN.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285984" y="4210992"/>
            <a:ext cx="786892" cy="141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"/>
              </a:lnSpc>
              <a:spcBef>
                <a:spcPct val="0"/>
              </a:spcBef>
            </a:pPr>
            <a:r>
              <a:rPr lang="en-US" sz="882" spc="13">
                <a:latin typeface="Aileron Bold"/>
              </a:rPr>
              <a:t>Influenza Aşısı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1293091">
            <a:off x="2323427" y="7153"/>
            <a:ext cx="5374972" cy="561383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6" name="Oval 5"/>
          <p:cNvSpPr/>
          <p:nvPr/>
        </p:nvSpPr>
        <p:spPr>
          <a:xfrm rot="1293091">
            <a:off x="3352273" y="604406"/>
            <a:ext cx="3457878" cy="451261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5" name="Oval 4"/>
          <p:cNvSpPr/>
          <p:nvPr/>
        </p:nvSpPr>
        <p:spPr>
          <a:xfrm rot="1293091">
            <a:off x="3982919" y="1497378"/>
            <a:ext cx="2262323" cy="26333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8" name="Metin kutusu 7"/>
          <p:cNvSpPr txBox="1"/>
          <p:nvPr/>
        </p:nvSpPr>
        <p:spPr>
          <a:xfrm>
            <a:off x="8478123" y="6787146"/>
            <a:ext cx="61686" cy="238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92" b="1" dirty="0"/>
              <a:t>EGE ÜNİVERSİTESİ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992185" y="1673642"/>
            <a:ext cx="10187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/>
              <a:t>EXELTİS İLAÇ SAN.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599611" y="2521487"/>
            <a:ext cx="923512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</a:lstStyle>
          <a:p>
            <a:r>
              <a:rPr lang="tr-TR" sz="800" b="1" dirty="0"/>
              <a:t>TÜBİTAK MAM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728813" y="3548849"/>
            <a:ext cx="923512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/>
              <a:t>ABDİ İBRAHİM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172164" y="3624073"/>
            <a:ext cx="92351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00" b="1" dirty="0"/>
              <a:t>İDEA TEKNOLOJİ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760444" y="2268592"/>
            <a:ext cx="923512" cy="2196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27" b="1" dirty="0"/>
              <a:t>MULTİGEN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427974" y="4523974"/>
            <a:ext cx="923512" cy="1077218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00" b="1" dirty="0">
                <a:solidFill>
                  <a:schemeClr val="bg1"/>
                </a:solidFill>
              </a:rPr>
              <a:t>İzmir Biyotıp ve Genom Merkezi</a:t>
            </a:r>
          </a:p>
          <a:p>
            <a:r>
              <a:rPr lang="tr-TR" sz="800" b="1" dirty="0">
                <a:solidFill>
                  <a:schemeClr val="bg1"/>
                </a:solidFill>
              </a:rPr>
              <a:t>Dr. </a:t>
            </a:r>
            <a:r>
              <a:rPr lang="tr-TR" sz="800" b="1" dirty="0" err="1">
                <a:solidFill>
                  <a:schemeClr val="bg1"/>
                </a:solidFill>
              </a:rPr>
              <a:t>Öğ.Üy</a:t>
            </a:r>
            <a:r>
              <a:rPr lang="tr-TR" sz="800" b="1" dirty="0">
                <a:solidFill>
                  <a:schemeClr val="bg1"/>
                </a:solidFill>
              </a:rPr>
              <a:t>.</a:t>
            </a:r>
          </a:p>
          <a:p>
            <a:r>
              <a:rPr lang="tr-TR" sz="800" b="1" dirty="0">
                <a:solidFill>
                  <a:schemeClr val="bg1"/>
                </a:solidFill>
              </a:rPr>
              <a:t>Zeynep KOÇER</a:t>
            </a:r>
          </a:p>
          <a:p>
            <a:endParaRPr lang="tr-TR" sz="800" b="1" dirty="0">
              <a:solidFill>
                <a:schemeClr val="bg1"/>
              </a:solidFill>
            </a:endParaRPr>
          </a:p>
          <a:p>
            <a:endParaRPr lang="tr-TR" sz="800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6138988" y="3579442"/>
            <a:ext cx="1082539" cy="584775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00" b="1" dirty="0">
                <a:solidFill>
                  <a:schemeClr val="bg1"/>
                </a:solidFill>
              </a:rPr>
              <a:t>Bornova Veteriner Kontrol Ens.</a:t>
            </a:r>
          </a:p>
          <a:p>
            <a:r>
              <a:rPr lang="tr-TR" sz="800" b="1" dirty="0">
                <a:solidFill>
                  <a:schemeClr val="bg1"/>
                </a:solidFill>
              </a:rPr>
              <a:t>Doç. Dr. Fethiye ÇÖVEN 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387397" y="1257556"/>
            <a:ext cx="923512" cy="830997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00" b="1" dirty="0">
                <a:solidFill>
                  <a:schemeClr val="bg1"/>
                </a:solidFill>
              </a:rPr>
              <a:t>E.Ü. Tıp Fakültesi Mikrobiyoloji Bölümü </a:t>
            </a:r>
          </a:p>
          <a:p>
            <a:r>
              <a:rPr lang="tr-TR" sz="800" b="1" dirty="0">
                <a:solidFill>
                  <a:schemeClr val="bg1"/>
                </a:solidFill>
              </a:rPr>
              <a:t>Prof. Dr. Candan ÇİÇEK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2910183" y="1799954"/>
            <a:ext cx="923512" cy="830997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00" b="1" dirty="0">
                <a:solidFill>
                  <a:schemeClr val="bg1"/>
                </a:solidFill>
              </a:rPr>
              <a:t>E.Ü. Fen Fakültesi Biyoloji Bölümü </a:t>
            </a:r>
          </a:p>
          <a:p>
            <a:r>
              <a:rPr lang="tr-TR" sz="800" b="1" dirty="0">
                <a:solidFill>
                  <a:schemeClr val="bg1"/>
                </a:solidFill>
              </a:rPr>
              <a:t>Doç. Dr. Hüseyin CAN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8001793" y="4644477"/>
            <a:ext cx="1964103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100" dirty="0"/>
              <a:t>Platform Ortakları</a:t>
            </a:r>
          </a:p>
        </p:txBody>
      </p:sp>
      <p:sp>
        <p:nvSpPr>
          <p:cNvPr id="27" name="Oval 26"/>
          <p:cNvSpPr/>
          <p:nvPr/>
        </p:nvSpPr>
        <p:spPr>
          <a:xfrm rot="1293091">
            <a:off x="8116092" y="4671133"/>
            <a:ext cx="217026" cy="1904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32" name="Metin kutusu 31"/>
          <p:cNvSpPr txBox="1"/>
          <p:nvPr/>
        </p:nvSpPr>
        <p:spPr>
          <a:xfrm>
            <a:off x="8249899" y="4948078"/>
            <a:ext cx="1590343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900" dirty="0"/>
              <a:t>İşbirliği Kurulan</a:t>
            </a:r>
          </a:p>
          <a:p>
            <a:pPr algn="ctr"/>
            <a:r>
              <a:rPr lang="tr-TR" sz="900" dirty="0"/>
              <a:t>Ulusal/Uluslararası Diğer Platformlar/Kurumlar/ Yapılar</a:t>
            </a:r>
          </a:p>
        </p:txBody>
      </p:sp>
      <p:sp>
        <p:nvSpPr>
          <p:cNvPr id="33" name="Oval 32"/>
          <p:cNvSpPr/>
          <p:nvPr/>
        </p:nvSpPr>
        <p:spPr>
          <a:xfrm rot="1293091">
            <a:off x="8087962" y="5018505"/>
            <a:ext cx="217026" cy="19040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800">
              <a:solidFill>
                <a:schemeClr val="tx1"/>
              </a:solidFill>
            </a:endParaRPr>
          </a:p>
        </p:txBody>
      </p:sp>
      <p:sp>
        <p:nvSpPr>
          <p:cNvPr id="34" name="Unvan 1"/>
          <p:cNvSpPr>
            <a:spLocks noGrp="1"/>
          </p:cNvSpPr>
          <p:nvPr>
            <p:ph type="title"/>
          </p:nvPr>
        </p:nvSpPr>
        <p:spPr>
          <a:xfrm>
            <a:off x="60808" y="119396"/>
            <a:ext cx="9071683" cy="24622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Ekosistem Yönetimi: Paydaşlar</a:t>
            </a: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10083455" y="-136581"/>
            <a:ext cx="395541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Açıklama: </a:t>
            </a:r>
          </a:p>
          <a:p>
            <a:endParaRPr lang="tr-TR" sz="1200" dirty="0"/>
          </a:p>
          <a:p>
            <a:r>
              <a:rPr lang="tr-TR" sz="1200" dirty="0"/>
              <a:t>Bu yapı Platformun ekosistemi içerisinde yer alan paydaşlar ve etkileşimlerin aktarıldığı yerdir. Platform ekosistem paydaşların platform odağındaki teknolojiler/ürünlerin geliştirilmesi ve/ veya çıktıların yayılımı/ticarileştirilmesine yönelik yapacakları her türlü katma değer ile ilişkilendirilerek aktarılması beklenmektedir.  </a:t>
            </a:r>
          </a:p>
          <a:p>
            <a:r>
              <a:rPr lang="tr-TR" sz="1200" dirty="0"/>
              <a:t/>
            </a:r>
            <a:br>
              <a:rPr lang="tr-TR" sz="1200" dirty="0"/>
            </a:br>
            <a:r>
              <a:rPr lang="tr-TR" sz="1200" dirty="0"/>
              <a:t>Ortada </a:t>
            </a:r>
            <a:r>
              <a:rPr lang="tr-TR" sz="1200" dirty="0" err="1"/>
              <a:t>APYÖKe</a:t>
            </a:r>
            <a:r>
              <a:rPr lang="tr-TR" sz="1200" dirty="0"/>
              <a:t>, ilk halkada </a:t>
            </a:r>
            <a:r>
              <a:rPr lang="tr-TR" sz="1200" dirty="0" err="1"/>
              <a:t>APYK’lara</a:t>
            </a:r>
            <a:r>
              <a:rPr lang="tr-TR" sz="1200" dirty="0"/>
              <a:t>, ikinci halkada </a:t>
            </a:r>
            <a:r>
              <a:rPr lang="tr-TR" sz="1200" dirty="0" err="1"/>
              <a:t>APYK’lar</a:t>
            </a:r>
            <a:r>
              <a:rPr lang="tr-TR" sz="1200" dirty="0"/>
              <a:t> dışında konsorsiyumda resmi ortak olarak yer alan aktörlere yer verilmesi beklenmektedir. En dış halkada ise «İşbirliği Kurulan Ulusal/Uluslararası Diğer Platformlar/Kurumlar/ </a:t>
            </a:r>
            <a:r>
              <a:rPr lang="tr-TR" sz="1200" dirty="0" err="1"/>
              <a:t>Yapılar»ın</a:t>
            </a:r>
            <a:r>
              <a:rPr lang="tr-TR" sz="1200" dirty="0"/>
              <a:t>  yer alması beklenmektedir.</a:t>
            </a:r>
          </a:p>
          <a:p>
            <a:endParaRPr lang="tr-TR" sz="1200" dirty="0"/>
          </a:p>
          <a:p>
            <a:r>
              <a:rPr lang="tr-TR" sz="1200" dirty="0"/>
              <a:t>«İşbirliği Kurulan Ulusal/Uluslararası Diğer Platformlar/Kurumlar/ Yapılar» halihazırda 1004 platformu kapsamında proje ortağı olmayan, ancak:</a:t>
            </a:r>
          </a:p>
          <a:p>
            <a:pPr marL="285731" indent="-285731">
              <a:buFont typeface="Arial" panose="020B0604020202020204" pitchFamily="34" charset="0"/>
              <a:buChar char="•"/>
            </a:pPr>
            <a:r>
              <a:rPr lang="tr-TR" sz="1200" dirty="0"/>
              <a:t> dışardan projedeki geliştirme çalışmalarına katkı sağlayan (yurtdışı ortaklar ve hizmet alımı yapılanlar dahil), </a:t>
            </a:r>
          </a:p>
          <a:p>
            <a:pPr marL="285731" indent="-285731">
              <a:buFont typeface="Arial" panose="020B0604020202020204" pitchFamily="34" charset="0"/>
              <a:buChar char="•"/>
            </a:pPr>
            <a:r>
              <a:rPr lang="tr-TR" sz="1200" dirty="0"/>
              <a:t>proje çıktılarının test ve akredite edilmesi amacıyla etkileşimde olunan aktörler, çıktıların geniş çaplı saha gösterimi çalışmalarına dışardan ortak olarak katkı veren veya kendi ortamını açan paydaşlar (örneğin MEIS MEXT, </a:t>
            </a:r>
            <a:r>
              <a:rPr lang="tr-TR" sz="1200" dirty="0" err="1"/>
              <a:t>vb</a:t>
            </a:r>
            <a:r>
              <a:rPr lang="tr-TR" sz="1200" dirty="0"/>
              <a:t>), </a:t>
            </a:r>
          </a:p>
          <a:p>
            <a:pPr marL="285731" indent="-285731">
              <a:buFont typeface="Arial" panose="020B0604020202020204" pitchFamily="34" charset="0"/>
              <a:buChar char="•"/>
            </a:pPr>
            <a:r>
              <a:rPr lang="tr-TR" sz="1200" dirty="0"/>
              <a:t>çıktıların yayılımı ve devam projelerinin önünün açılmasına yönelik katkı veren aktörler (örneğin USIMP, şemsiye STK’lar gibi), </a:t>
            </a:r>
          </a:p>
          <a:p>
            <a:pPr marL="285731" indent="-285731">
              <a:buFont typeface="Arial" panose="020B0604020202020204" pitchFamily="34" charset="0"/>
              <a:buChar char="•"/>
            </a:pPr>
            <a:r>
              <a:rPr lang="tr-TR" sz="1200" dirty="0"/>
              <a:t>platformun odağındaki konu odağında platform üyelerinin üye oldukları yurtiçi  (örneğin SAHA) veya yurtdışı platformlar ve ağ yapıları,</a:t>
            </a:r>
          </a:p>
          <a:p>
            <a:pPr marL="285731" indent="-285731">
              <a:buFont typeface="Arial" panose="020B0604020202020204" pitchFamily="34" charset="0"/>
              <a:buChar char="•"/>
            </a:pPr>
            <a:r>
              <a:rPr lang="tr-TR" sz="1200" dirty="0"/>
              <a:t>ileriye dönük ticarileştirme, ortak yatırım ortaklıkları yapılması planlanan paydaşlar</a:t>
            </a:r>
          </a:p>
          <a:p>
            <a:pPr marL="285731" indent="-285731">
              <a:buFont typeface="Arial" panose="020B0604020202020204" pitchFamily="34" charset="0"/>
              <a:buChar char="•"/>
            </a:pPr>
            <a:r>
              <a:rPr lang="tr-TR" sz="1200" dirty="0"/>
              <a:t>vb.</a:t>
            </a:r>
          </a:p>
          <a:p>
            <a:r>
              <a:rPr lang="tr-TR" sz="1200" dirty="0"/>
              <a:t>aktörlerdir. 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5154553" y="1426114"/>
            <a:ext cx="92351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/>
              <a:t>TÜRK HALK SAĞLIĞI KURUMU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3596891" y="3076211"/>
            <a:ext cx="92351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00" b="1" dirty="0"/>
              <a:t>FLORABİO TEKNOLOJİ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5683502" y="2875787"/>
            <a:ext cx="92351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00" b="1" dirty="0"/>
              <a:t>İZMİR KATİP ÇELEBİ ÜNİVERSİTESİ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4460015" y="3951371"/>
            <a:ext cx="923512" cy="215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00" b="1" dirty="0"/>
              <a:t>NOBEL İLAÇ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1824460" y="3106619"/>
            <a:ext cx="92351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00" b="1" dirty="0">
                <a:solidFill>
                  <a:schemeClr val="bg1"/>
                </a:solidFill>
              </a:rPr>
              <a:t>Massachusetts Üniversitesi Tıp Fakültesi</a:t>
            </a:r>
          </a:p>
          <a:p>
            <a:r>
              <a:rPr lang="tr-TR" sz="800" b="1" dirty="0">
                <a:solidFill>
                  <a:schemeClr val="bg1"/>
                </a:solidFill>
              </a:rPr>
              <a:t> Prof. Dr. </a:t>
            </a:r>
            <a:r>
              <a:rPr lang="tr-TR" sz="800" b="1" dirty="0" err="1">
                <a:solidFill>
                  <a:schemeClr val="bg1"/>
                </a:solidFill>
              </a:rPr>
              <a:t>Shan</a:t>
            </a:r>
            <a:r>
              <a:rPr lang="tr-TR" sz="800" b="1" dirty="0">
                <a:solidFill>
                  <a:schemeClr val="bg1"/>
                </a:solidFill>
              </a:rPr>
              <a:t> Lu</a:t>
            </a:r>
          </a:p>
        </p:txBody>
      </p:sp>
      <p:pic>
        <p:nvPicPr>
          <p:cNvPr id="42" name="Resim 41" descr="logo, grafik, grafik tasarım, yazı tipi içeren bir resim&#10;&#10;Açıklama otomatik olarak oluşturuldu">
            <a:extLst>
              <a:ext uri="{FF2B5EF4-FFF2-40B4-BE49-F238E27FC236}">
                <a16:creationId xmlns:a16="http://schemas.microsoft.com/office/drawing/2014/main" id="{ADE149F1-E44A-167E-FB92-4D1C90250B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41" y="100"/>
            <a:ext cx="1282766" cy="1275308"/>
          </a:xfrm>
          <a:prstGeom prst="rect">
            <a:avLst/>
          </a:prstGeom>
        </p:spPr>
      </p:pic>
      <p:pic>
        <p:nvPicPr>
          <p:cNvPr id="1026" name="Picture 2" descr="Dosya:Logo Ege Uni.png - Vikipedi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97" y="2350147"/>
            <a:ext cx="388112" cy="3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94F0B68-CB9A-B977-02E5-24BC2E1DB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629" y="2786773"/>
            <a:ext cx="463772" cy="46377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8D14DB1-4DD7-3104-E8B2-0514462277BB}"/>
              </a:ext>
            </a:extLst>
          </p:cNvPr>
          <p:cNvSpPr txBox="1"/>
          <p:nvPr/>
        </p:nvSpPr>
        <p:spPr>
          <a:xfrm>
            <a:off x="4652325" y="325744"/>
            <a:ext cx="1117384" cy="830997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800" b="1" dirty="0">
                <a:solidFill>
                  <a:schemeClr val="bg1"/>
                </a:solidFill>
              </a:rPr>
              <a:t>T.Ü. Eczacılık Fakültesi Farmasötik Biyoteknoloji ABD Dr. </a:t>
            </a:r>
            <a:r>
              <a:rPr lang="tr-TR" sz="800" b="1" dirty="0" err="1">
                <a:solidFill>
                  <a:schemeClr val="bg1"/>
                </a:solidFill>
              </a:rPr>
              <a:t>Öğ.Üy</a:t>
            </a:r>
            <a:r>
              <a:rPr lang="tr-TR" sz="800" b="1" dirty="0">
                <a:solidFill>
                  <a:schemeClr val="bg1"/>
                </a:solidFill>
              </a:rPr>
              <a:t>.</a:t>
            </a:r>
          </a:p>
          <a:p>
            <a:r>
              <a:rPr lang="tr-TR" sz="800" b="1" dirty="0">
                <a:solidFill>
                  <a:schemeClr val="bg1"/>
                </a:solidFill>
              </a:rPr>
              <a:t> Habibe YILMAZ</a:t>
            </a:r>
          </a:p>
        </p:txBody>
      </p:sp>
      <p:sp>
        <p:nvSpPr>
          <p:cNvPr id="30" name="Freeform 15"/>
          <p:cNvSpPr/>
          <p:nvPr/>
        </p:nvSpPr>
        <p:spPr>
          <a:xfrm>
            <a:off x="5540013" y="3392039"/>
            <a:ext cx="207300" cy="241760"/>
          </a:xfrm>
          <a:custGeom>
            <a:avLst/>
            <a:gdLst/>
            <a:ahLst/>
            <a:cxnLst/>
            <a:rect l="l" t="t" r="r" b="b"/>
            <a:pathLst>
              <a:path w="711056" h="758460">
                <a:moveTo>
                  <a:pt x="0" y="0"/>
                </a:moveTo>
                <a:lnTo>
                  <a:pt x="711056" y="0"/>
                </a:lnTo>
                <a:lnTo>
                  <a:pt x="711056" y="758460"/>
                </a:lnTo>
                <a:lnTo>
                  <a:pt x="0" y="7584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1" name="Freeform 29"/>
          <p:cNvSpPr/>
          <p:nvPr/>
        </p:nvSpPr>
        <p:spPr>
          <a:xfrm>
            <a:off x="5922300" y="2679252"/>
            <a:ext cx="492160" cy="246080"/>
          </a:xfrm>
          <a:custGeom>
            <a:avLst/>
            <a:gdLst/>
            <a:ahLst/>
            <a:cxnLst/>
            <a:rect l="l" t="t" r="r" b="b"/>
            <a:pathLst>
              <a:path w="892863" h="446432">
                <a:moveTo>
                  <a:pt x="0" y="0"/>
                </a:moveTo>
                <a:lnTo>
                  <a:pt x="892864" y="0"/>
                </a:lnTo>
                <a:lnTo>
                  <a:pt x="892864" y="446432"/>
                </a:lnTo>
                <a:lnTo>
                  <a:pt x="0" y="4464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6" name="Freeform 14"/>
          <p:cNvSpPr/>
          <p:nvPr/>
        </p:nvSpPr>
        <p:spPr>
          <a:xfrm>
            <a:off x="6013445" y="2067818"/>
            <a:ext cx="417509" cy="249162"/>
          </a:xfrm>
          <a:custGeom>
            <a:avLst/>
            <a:gdLst/>
            <a:ahLst/>
            <a:cxnLst/>
            <a:rect l="l" t="t" r="r" b="b"/>
            <a:pathLst>
              <a:path w="1000630" h="553677">
                <a:moveTo>
                  <a:pt x="0" y="0"/>
                </a:moveTo>
                <a:lnTo>
                  <a:pt x="1000629" y="0"/>
                </a:lnTo>
                <a:lnTo>
                  <a:pt x="1000629" y="553677"/>
                </a:lnTo>
                <a:lnTo>
                  <a:pt x="0" y="5536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532" t="-23201" r="-11554" b="-2706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3" name="Freeform 25"/>
          <p:cNvSpPr/>
          <p:nvPr/>
        </p:nvSpPr>
        <p:spPr>
          <a:xfrm>
            <a:off x="5423380" y="1187582"/>
            <a:ext cx="376917" cy="298395"/>
          </a:xfrm>
          <a:custGeom>
            <a:avLst/>
            <a:gdLst/>
            <a:ahLst/>
            <a:cxnLst/>
            <a:rect l="l" t="t" r="r" b="b"/>
            <a:pathLst>
              <a:path w="1001443" h="1178168">
                <a:moveTo>
                  <a:pt x="0" y="0"/>
                </a:moveTo>
                <a:lnTo>
                  <a:pt x="1001443" y="0"/>
                </a:lnTo>
                <a:lnTo>
                  <a:pt x="1001443" y="1178168"/>
                </a:lnTo>
                <a:lnTo>
                  <a:pt x="0" y="11781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622C2EA1-D7BD-2DA4-7AA7-4820107FA9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4462" y="1484039"/>
            <a:ext cx="472943" cy="206079"/>
          </a:xfrm>
          <a:prstGeom prst="rect">
            <a:avLst/>
          </a:prstGeom>
        </p:spPr>
      </p:pic>
      <p:sp>
        <p:nvSpPr>
          <p:cNvPr id="45" name="Freeform 22"/>
          <p:cNvSpPr/>
          <p:nvPr/>
        </p:nvSpPr>
        <p:spPr>
          <a:xfrm>
            <a:off x="4086696" y="2258637"/>
            <a:ext cx="296000" cy="280577"/>
          </a:xfrm>
          <a:custGeom>
            <a:avLst/>
            <a:gdLst/>
            <a:ahLst/>
            <a:cxnLst/>
            <a:rect l="l" t="t" r="r" b="b"/>
            <a:pathLst>
              <a:path w="845249" h="965999">
                <a:moveTo>
                  <a:pt x="0" y="0"/>
                </a:moveTo>
                <a:lnTo>
                  <a:pt x="845249" y="0"/>
                </a:lnTo>
                <a:lnTo>
                  <a:pt x="845249" y="966000"/>
                </a:lnTo>
                <a:lnTo>
                  <a:pt x="0" y="966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6" name="Resim 45">
            <a:extLst>
              <a:ext uri="{FF2B5EF4-FFF2-40B4-BE49-F238E27FC236}">
                <a16:creationId xmlns:a16="http://schemas.microsoft.com/office/drawing/2014/main" id="{D8F6DEA8-8A04-C050-230C-A533AA8971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612" y="2979815"/>
            <a:ext cx="398362" cy="104187"/>
          </a:xfrm>
          <a:prstGeom prst="rect">
            <a:avLst/>
          </a:prstGeom>
        </p:spPr>
      </p:pic>
      <p:sp>
        <p:nvSpPr>
          <p:cNvPr id="47" name="Freeform 19"/>
          <p:cNvSpPr/>
          <p:nvPr/>
        </p:nvSpPr>
        <p:spPr>
          <a:xfrm>
            <a:off x="3973716" y="3419314"/>
            <a:ext cx="480579" cy="170224"/>
          </a:xfrm>
          <a:custGeom>
            <a:avLst/>
            <a:gdLst/>
            <a:ahLst/>
            <a:cxnLst/>
            <a:rect l="l" t="t" r="r" b="b"/>
            <a:pathLst>
              <a:path w="2029018" h="510366">
                <a:moveTo>
                  <a:pt x="0" y="0"/>
                </a:moveTo>
                <a:lnTo>
                  <a:pt x="2029018" y="0"/>
                </a:lnTo>
                <a:lnTo>
                  <a:pt x="2029018" y="510366"/>
                </a:lnTo>
                <a:lnTo>
                  <a:pt x="0" y="5103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8" name="Resim 47">
            <a:extLst>
              <a:ext uri="{FF2B5EF4-FFF2-40B4-BE49-F238E27FC236}">
                <a16:creationId xmlns:a16="http://schemas.microsoft.com/office/drawing/2014/main" id="{C83A83CF-8B58-4C1F-770E-EF4D7969BC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17390" y="3668973"/>
            <a:ext cx="208762" cy="28839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96" y="3315559"/>
            <a:ext cx="311578" cy="311578"/>
          </a:xfrm>
          <a:prstGeom prst="rect">
            <a:avLst/>
          </a:prstGeom>
        </p:spPr>
      </p:pic>
      <p:pic>
        <p:nvPicPr>
          <p:cNvPr id="1030" name="Picture 6" descr="Ege Üniversitesi Tıp Fak. Logo PNG Vector (EPS) Free Downloa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57" y="933735"/>
            <a:ext cx="325833" cy="3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reeform 20"/>
          <p:cNvSpPr/>
          <p:nvPr/>
        </p:nvSpPr>
        <p:spPr>
          <a:xfrm>
            <a:off x="5038515" y="44922"/>
            <a:ext cx="300916" cy="285918"/>
          </a:xfrm>
          <a:custGeom>
            <a:avLst/>
            <a:gdLst/>
            <a:ahLst/>
            <a:cxnLst/>
            <a:rect l="l" t="t" r="r" b="b"/>
            <a:pathLst>
              <a:path w="691451" h="691451">
                <a:moveTo>
                  <a:pt x="0" y="0"/>
                </a:moveTo>
                <a:lnTo>
                  <a:pt x="691451" y="0"/>
                </a:lnTo>
                <a:lnTo>
                  <a:pt x="691451" y="691451"/>
                </a:lnTo>
                <a:lnTo>
                  <a:pt x="0" y="69145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0" name="Freeform 30"/>
          <p:cNvSpPr/>
          <p:nvPr/>
        </p:nvSpPr>
        <p:spPr>
          <a:xfrm>
            <a:off x="3222993" y="1461933"/>
            <a:ext cx="332256" cy="338021"/>
          </a:xfrm>
          <a:custGeom>
            <a:avLst/>
            <a:gdLst/>
            <a:ahLst/>
            <a:cxnLst/>
            <a:rect l="l" t="t" r="r" b="b"/>
            <a:pathLst>
              <a:path w="743008" h="743008">
                <a:moveTo>
                  <a:pt x="0" y="0"/>
                </a:moveTo>
                <a:lnTo>
                  <a:pt x="743008" y="0"/>
                </a:lnTo>
                <a:lnTo>
                  <a:pt x="743008" y="743008"/>
                </a:lnTo>
                <a:lnTo>
                  <a:pt x="0" y="74300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1" name="Freeform 26"/>
          <p:cNvSpPr/>
          <p:nvPr/>
        </p:nvSpPr>
        <p:spPr>
          <a:xfrm>
            <a:off x="4710350" y="4245150"/>
            <a:ext cx="328165" cy="301723"/>
          </a:xfrm>
          <a:custGeom>
            <a:avLst/>
            <a:gdLst/>
            <a:ahLst/>
            <a:cxnLst/>
            <a:rect l="l" t="t" r="r" b="b"/>
            <a:pathLst>
              <a:path w="775312" h="764006">
                <a:moveTo>
                  <a:pt x="0" y="0"/>
                </a:moveTo>
                <a:lnTo>
                  <a:pt x="775312" y="0"/>
                </a:lnTo>
                <a:lnTo>
                  <a:pt x="775312" y="764005"/>
                </a:lnTo>
                <a:lnTo>
                  <a:pt x="0" y="76400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32" name="Picture 8" descr="https://upload.wikimedia.org/wikipedia/tr/thumb/4/44/MIT_Seal.svg/150px-MIT_Seal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11" y="2860715"/>
            <a:ext cx="253658" cy="2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1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Yuvarlatılmış Dikdörtgen 22"/>
          <p:cNvSpPr/>
          <p:nvPr/>
        </p:nvSpPr>
        <p:spPr>
          <a:xfrm>
            <a:off x="3447694" y="3239689"/>
            <a:ext cx="3292680" cy="2379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158"/>
          </a:p>
        </p:txBody>
      </p:sp>
      <p:sp>
        <p:nvSpPr>
          <p:cNvPr id="25" name="Yuvarlatılmış Dikdörtgen 24"/>
          <p:cNvSpPr/>
          <p:nvPr/>
        </p:nvSpPr>
        <p:spPr>
          <a:xfrm>
            <a:off x="3370265" y="690694"/>
            <a:ext cx="3292680" cy="2379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158"/>
          </a:p>
        </p:txBody>
      </p:sp>
      <p:sp>
        <p:nvSpPr>
          <p:cNvPr id="26" name="Yuvarlatılmış Dikdörtgen 25"/>
          <p:cNvSpPr/>
          <p:nvPr/>
        </p:nvSpPr>
        <p:spPr>
          <a:xfrm>
            <a:off x="6709395" y="661650"/>
            <a:ext cx="3292680" cy="2379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158"/>
          </a:p>
        </p:txBody>
      </p:sp>
      <p:sp>
        <p:nvSpPr>
          <p:cNvPr id="17" name="Yuvarlatılmış Dikdörtgen 16"/>
          <p:cNvSpPr/>
          <p:nvPr/>
        </p:nvSpPr>
        <p:spPr>
          <a:xfrm>
            <a:off x="62233" y="645361"/>
            <a:ext cx="3292680" cy="2379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15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3CBD9-BF4E-48E3-37F7-E7AEE5696177}"/>
              </a:ext>
            </a:extLst>
          </p:cNvPr>
          <p:cNvSpPr txBox="1"/>
          <p:nvPr/>
        </p:nvSpPr>
        <p:spPr>
          <a:xfrm>
            <a:off x="443885" y="216295"/>
            <a:ext cx="765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26">
              <a:buClrTx/>
              <a:defRPr/>
            </a:pPr>
            <a:r>
              <a:rPr lang="en-US" b="1" dirty="0" err="1">
                <a:solidFill>
                  <a:srgbClr val="C00000"/>
                </a:solidFill>
              </a:rPr>
              <a:t>EnfekTİA</a:t>
            </a:r>
            <a:r>
              <a:rPr lang="tr-TR" b="1" dirty="0">
                <a:solidFill>
                  <a:srgbClr val="C00000"/>
                </a:solidFill>
              </a:rPr>
              <a:t> Platformu </a:t>
            </a:r>
            <a:r>
              <a:rPr lang="en-US" b="1" dirty="0" err="1">
                <a:solidFill>
                  <a:srgbClr val="C00000"/>
                </a:solidFill>
              </a:rPr>
              <a:t>Teknoloji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Kazanımlarımızdan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Örnekler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108135" y="1958065"/>
            <a:ext cx="214213" cy="2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75605" tIns="37802" rIns="75605" bIns="37802" anchor="t" anchorCtr="0" upright="1">
            <a:noAutofit/>
          </a:bodyPr>
          <a:lstStyle/>
          <a:p>
            <a:pPr algn="ctr" defTabSz="756026">
              <a:spcBef>
                <a:spcPts val="248"/>
              </a:spcBef>
              <a:spcAft>
                <a:spcPts val="248"/>
              </a:spcAft>
              <a:buClrTx/>
              <a:defRPr/>
            </a:pPr>
            <a:r>
              <a:rPr lang="tr-TR" sz="909" b="1" kern="1200" dirty="0"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lang="tr-TR" sz="909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7719BC6-61A9-9C4E-DA14-67C81CA051CA}"/>
              </a:ext>
            </a:extLst>
          </p:cNvPr>
          <p:cNvSpPr txBox="1"/>
          <p:nvPr/>
        </p:nvSpPr>
        <p:spPr>
          <a:xfrm>
            <a:off x="1158339" y="2599364"/>
            <a:ext cx="2108796" cy="27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158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 Kiti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2D73D7-5189-18FC-44A0-0CF15C93EDAF}"/>
              </a:ext>
            </a:extLst>
          </p:cNvPr>
          <p:cNvSpPr txBox="1"/>
          <p:nvPr/>
        </p:nvSpPr>
        <p:spPr>
          <a:xfrm>
            <a:off x="103253" y="2583430"/>
            <a:ext cx="838041" cy="34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4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THS </a:t>
            </a:r>
            <a:r>
              <a:rPr lang="tr-TR" sz="1654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tr-TR" sz="1654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8F5A922-3D83-B4CB-50F5-7145E4022B5E}"/>
              </a:ext>
            </a:extLst>
          </p:cNvPr>
          <p:cNvSpPr txBox="1"/>
          <p:nvPr/>
        </p:nvSpPr>
        <p:spPr>
          <a:xfrm>
            <a:off x="1375397" y="2096729"/>
            <a:ext cx="1909723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tr-TR" sz="1075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Temel sistem oluşturuldu.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0421BBA-3441-0BB4-789D-479FBB8DC7FF}"/>
              </a:ext>
            </a:extLst>
          </p:cNvPr>
          <p:cNvSpPr txBox="1"/>
          <p:nvPr/>
        </p:nvSpPr>
        <p:spPr>
          <a:xfrm>
            <a:off x="1260321" y="846624"/>
            <a:ext cx="1904833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26">
              <a:buClrTx/>
              <a:defRPr/>
            </a:pPr>
            <a:r>
              <a:rPr lang="tr-TR" sz="1075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P_T2</a:t>
            </a:r>
            <a:r>
              <a:rPr lang="en-US" sz="1075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000" b="0" i="0" u="none" strike="noStrike" cap="none" dirty="0">
                <a:solidFill>
                  <a:schemeClr val="dk2"/>
                </a:solidFill>
                <a:latin typeface="+mn-lt"/>
                <a:ea typeface="+mn-ea"/>
                <a:cs typeface="Arial"/>
                <a:sym typeface="Arial"/>
              </a:rPr>
              <a:t>Genetik Tabanlı Tanı Kiti Geliştirilmesi</a:t>
            </a:r>
          </a:p>
          <a:p>
            <a:pPr defTabSz="756026">
              <a:buClrTx/>
              <a:defRPr/>
            </a:pPr>
            <a:endParaRPr lang="tr-TR" sz="992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80421BBA-3441-0BB4-789D-479FBB8DC7FF}"/>
              </a:ext>
            </a:extLst>
          </p:cNvPr>
          <p:cNvSpPr txBox="1"/>
          <p:nvPr/>
        </p:nvSpPr>
        <p:spPr>
          <a:xfrm>
            <a:off x="4524200" y="826267"/>
            <a:ext cx="1711989" cy="56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26">
              <a:buClrTx/>
              <a:defRPr/>
            </a:pPr>
            <a:r>
              <a:rPr lang="tr-TR" sz="1075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P_T3 </a:t>
            </a:r>
            <a:r>
              <a:rPr lang="en-US" sz="1075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000" dirty="0">
                <a:solidFill>
                  <a:schemeClr val="dk2"/>
                </a:solidFill>
                <a:latin typeface="+mn-lt"/>
                <a:ea typeface="+mn-ea"/>
              </a:rPr>
              <a:t>Biyoinformatik Analiz Platformunun Geliştirilmesi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8F5A922-3D83-B4CB-50F5-7145E4022B5E}"/>
              </a:ext>
            </a:extLst>
          </p:cNvPr>
          <p:cNvSpPr txBox="1"/>
          <p:nvPr/>
        </p:nvSpPr>
        <p:spPr>
          <a:xfrm>
            <a:off x="4786752" y="1548155"/>
            <a:ext cx="1967202" cy="270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6026" fontAlgn="ctr">
              <a:buClrTx/>
              <a:defRPr/>
            </a:pPr>
            <a:r>
              <a:rPr lang="tr-TR" sz="1158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Algoritma </a:t>
            </a:r>
            <a:r>
              <a:rPr lang="en-US" sz="1158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elde</a:t>
            </a:r>
            <a:r>
              <a:rPr lang="en-US" sz="1158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58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edildi</a:t>
            </a:r>
            <a:r>
              <a:rPr lang="en-US" sz="1158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1158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17719BC6-61A9-9C4E-DA14-67C81CA051CA}"/>
              </a:ext>
            </a:extLst>
          </p:cNvPr>
          <p:cNvSpPr txBox="1"/>
          <p:nvPr/>
        </p:nvSpPr>
        <p:spPr>
          <a:xfrm>
            <a:off x="4241931" y="2552488"/>
            <a:ext cx="2893325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323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 platformu Gelişimi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92D73D7-5189-18FC-44A0-0CF15C93EDAF}"/>
              </a:ext>
            </a:extLst>
          </p:cNvPr>
          <p:cNvSpPr txBox="1"/>
          <p:nvPr/>
        </p:nvSpPr>
        <p:spPr>
          <a:xfrm>
            <a:off x="3392641" y="2534280"/>
            <a:ext cx="1375585" cy="34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4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THS </a:t>
            </a:r>
            <a:r>
              <a:rPr lang="tr-TR" sz="1654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654" dirty="0"/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A2087DAB-B12C-692A-B7A0-D46AD1E60AFC}"/>
              </a:ext>
            </a:extLst>
          </p:cNvPr>
          <p:cNvSpPr txBox="1"/>
          <p:nvPr/>
        </p:nvSpPr>
        <p:spPr>
          <a:xfrm>
            <a:off x="7674484" y="677982"/>
            <a:ext cx="2473694" cy="91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sz="1075" dirty="0"/>
              <a:t>P_İ6</a:t>
            </a:r>
            <a:r>
              <a:rPr lang="en-US" sz="1075" dirty="0"/>
              <a:t>: </a:t>
            </a:r>
            <a:r>
              <a:rPr lang="tr-TR" sz="1075" dirty="0"/>
              <a:t>HPV virüslerine karşı tedavide kullanılmak için seçilen nanofiber tipi formülasyonların fiber kısımlarının tasarımı ve işlevselleştirilmesi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633B138C-A032-052E-F144-F88CD00A6A21}"/>
              </a:ext>
            </a:extLst>
          </p:cNvPr>
          <p:cNvSpPr txBox="1"/>
          <p:nvPr/>
        </p:nvSpPr>
        <p:spPr>
          <a:xfrm>
            <a:off x="8103005" y="2150763"/>
            <a:ext cx="1871678" cy="270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8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Temel sistem </a:t>
            </a:r>
            <a:r>
              <a:rPr lang="en-US" sz="1158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sağlandı</a:t>
            </a:r>
            <a:r>
              <a:rPr lang="en-US" sz="1158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1158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F92D73D7-5189-18FC-44A0-0CF15C93EDAF}"/>
              </a:ext>
            </a:extLst>
          </p:cNvPr>
          <p:cNvSpPr txBox="1"/>
          <p:nvPr/>
        </p:nvSpPr>
        <p:spPr>
          <a:xfrm>
            <a:off x="6794300" y="2518613"/>
            <a:ext cx="1375585" cy="34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4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THS 4</a:t>
            </a:r>
            <a:endParaRPr lang="tr-TR" sz="1654" dirty="0"/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153AB606-4901-4391-6E8F-594B006256AB}"/>
              </a:ext>
            </a:extLst>
          </p:cNvPr>
          <p:cNvSpPr txBox="1"/>
          <p:nvPr/>
        </p:nvSpPr>
        <p:spPr>
          <a:xfrm>
            <a:off x="3445186" y="5101099"/>
            <a:ext cx="1375585" cy="34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4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THS </a:t>
            </a:r>
            <a:r>
              <a:rPr lang="tr-TR" sz="1654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tr-TR" sz="1654" dirty="0"/>
          </a:p>
        </p:txBody>
      </p:sp>
      <p:sp>
        <p:nvSpPr>
          <p:cNvPr id="50" name="Dikdörtgen 49"/>
          <p:cNvSpPr/>
          <p:nvPr/>
        </p:nvSpPr>
        <p:spPr>
          <a:xfrm>
            <a:off x="10172364" y="890539"/>
            <a:ext cx="250952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Açıklama:</a:t>
            </a:r>
          </a:p>
          <a:p>
            <a:endParaRPr lang="tr-TR" sz="1100" dirty="0"/>
          </a:p>
          <a:p>
            <a:endParaRPr lang="tr-TR" sz="1100" dirty="0"/>
          </a:p>
          <a:p>
            <a:endParaRPr lang="tr-TR" sz="1100" dirty="0"/>
          </a:p>
          <a:p>
            <a:r>
              <a:rPr lang="tr-TR" sz="1100" dirty="0"/>
              <a:t>Mevcut durumda projeler altında hedeflenen teknoloji ve ürünlere ilişkin elde ettiğiniz başarılara ilişkin somut örneklerin paylaşılması beklenmektedir.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82CBCDD-8DB4-8F37-4EE5-8348538A1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9" y="826266"/>
            <a:ext cx="917609" cy="55253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795828E2-1755-FAFD-C7DD-9F5D8530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39" y="823848"/>
            <a:ext cx="731583" cy="78035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9FA0AEBD-44DA-F100-4830-CCB953E24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233" y="1616300"/>
            <a:ext cx="1329108" cy="93906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2D5CF6F7-322F-D0FC-5EDB-A2779A394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1" y="1484633"/>
            <a:ext cx="1223627" cy="54107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AD800473-C79D-8F8B-978B-C3D55D67D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515" y="4309623"/>
            <a:ext cx="1088836" cy="773449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5E8823A9-8ACB-1C00-793B-84F9D4009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852" y="1598140"/>
            <a:ext cx="1380474" cy="640694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EFAA5A43-6178-1287-AEA3-2F79E1C5E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2882" y="869476"/>
            <a:ext cx="469433" cy="536494"/>
          </a:xfrm>
          <a:prstGeom prst="rect">
            <a:avLst/>
          </a:prstGeom>
        </p:spPr>
      </p:pic>
      <p:sp>
        <p:nvSpPr>
          <p:cNvPr id="29" name="TextBox 2">
            <a:extLst>
              <a:ext uri="{FF2B5EF4-FFF2-40B4-BE49-F238E27FC236}">
                <a16:creationId xmlns:a16="http://schemas.microsoft.com/office/drawing/2014/main" id="{469E598D-65E1-4FAA-40AE-5BC6D115A9C9}"/>
              </a:ext>
            </a:extLst>
          </p:cNvPr>
          <p:cNvSpPr txBox="1"/>
          <p:nvPr/>
        </p:nvSpPr>
        <p:spPr>
          <a:xfrm>
            <a:off x="7884954" y="2492239"/>
            <a:ext cx="14364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26">
              <a:buClrTx/>
              <a:defRPr/>
            </a:pPr>
            <a:r>
              <a:rPr lang="tr-TR" sz="1323" b="1" kern="12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Nanofiber Jel </a:t>
            </a:r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E4F9000C-AA24-1446-5A85-A249963705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0507" y="-97998"/>
            <a:ext cx="792466" cy="788692"/>
          </a:xfrm>
          <a:prstGeom prst="rect">
            <a:avLst/>
          </a:prstGeom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id="{B17CBE18-97D9-515F-EEFE-EA71BD981A93}"/>
              </a:ext>
            </a:extLst>
          </p:cNvPr>
          <p:cNvSpPr txBox="1"/>
          <p:nvPr/>
        </p:nvSpPr>
        <p:spPr>
          <a:xfrm>
            <a:off x="4430985" y="3236245"/>
            <a:ext cx="2313489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56026">
              <a:buClrTx/>
              <a:defRPr/>
            </a:pPr>
            <a:r>
              <a:rPr lang="tr-TR" sz="1075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P_İ7</a:t>
            </a:r>
            <a:r>
              <a:rPr lang="en-US" sz="1075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tr-TR" sz="1000" dirty="0">
                <a:solidFill>
                  <a:schemeClr val="dk2"/>
                </a:solidFill>
                <a:latin typeface="+mn-lt"/>
                <a:ea typeface="+mn-ea"/>
              </a:rPr>
              <a:t>HPV kaynaklı siğil tedavisinde kullanılmak üzere kombine </a:t>
            </a:r>
            <a:r>
              <a:rPr lang="tr-TR" sz="1000" dirty="0" err="1">
                <a:solidFill>
                  <a:schemeClr val="dk2"/>
                </a:solidFill>
                <a:latin typeface="+mn-lt"/>
                <a:ea typeface="+mn-ea"/>
              </a:rPr>
              <a:t>nanofiber+jel</a:t>
            </a:r>
            <a:r>
              <a:rPr lang="tr-TR" sz="1000" dirty="0">
                <a:solidFill>
                  <a:schemeClr val="dk2"/>
                </a:solidFill>
                <a:latin typeface="+mn-lt"/>
                <a:ea typeface="+mn-ea"/>
              </a:rPr>
              <a:t> tipi formülasyonların hazırlanması, kalite kontrol ve stabilite çalışmaları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2F93C22-86C5-425D-BCDF-B8D82BD362FF}"/>
              </a:ext>
            </a:extLst>
          </p:cNvPr>
          <p:cNvSpPr txBox="1"/>
          <p:nvPr/>
        </p:nvSpPr>
        <p:spPr>
          <a:xfrm>
            <a:off x="4718612" y="4369934"/>
            <a:ext cx="2050766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75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Modeller k</a:t>
            </a:r>
            <a:r>
              <a:rPr lang="en-US" sz="1075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arakterizasyon</a:t>
            </a:r>
            <a:r>
              <a:rPr lang="tr-TR" sz="1075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sürecinde</a:t>
            </a:r>
            <a:r>
              <a:rPr lang="en-US" sz="1075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DEAC50BF-EEB7-9A56-8442-816215B3AA8B}"/>
              </a:ext>
            </a:extLst>
          </p:cNvPr>
          <p:cNvSpPr txBox="1"/>
          <p:nvPr/>
        </p:nvSpPr>
        <p:spPr>
          <a:xfrm>
            <a:off x="4690351" y="5078530"/>
            <a:ext cx="143642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26">
              <a:buClrTx/>
              <a:defRPr/>
            </a:pPr>
            <a:r>
              <a:rPr lang="tr-TR" sz="1323" b="1" kern="12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Nanofiber Jel 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CE7722A0-FB32-0E82-D2AA-E1602B7E69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3709" y="3291599"/>
            <a:ext cx="662220" cy="65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16">
            <a:extLst>
              <a:ext uri="{FF2B5EF4-FFF2-40B4-BE49-F238E27FC236}">
                <a16:creationId xmlns:a16="http://schemas.microsoft.com/office/drawing/2014/main" id="{7BB42979-013F-B975-1562-F861628ACA38}"/>
              </a:ext>
            </a:extLst>
          </p:cNvPr>
          <p:cNvSpPr/>
          <p:nvPr/>
        </p:nvSpPr>
        <p:spPr>
          <a:xfrm>
            <a:off x="13264" y="674353"/>
            <a:ext cx="3292680" cy="2379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5605" tIns="37802" rIns="75605" bIns="378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158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732184A-2CA2-CCB4-F965-46B3168C5263}"/>
              </a:ext>
            </a:extLst>
          </p:cNvPr>
          <p:cNvSpPr txBox="1"/>
          <p:nvPr/>
        </p:nvSpPr>
        <p:spPr>
          <a:xfrm>
            <a:off x="873096" y="2431414"/>
            <a:ext cx="2446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0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 edilen antijenlerinin </a:t>
            </a:r>
            <a:r>
              <a:rPr lang="tr-TR" sz="1000" b="1" dirty="0" err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nanotaşıyıcı</a:t>
            </a:r>
            <a:r>
              <a:rPr lang="tr-TR" sz="10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sistemler  ile birleştirilmesi ve etkinliklerinin incelenmesi teknolojisi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D44420C-C3B6-3A84-98DB-627FF12E793E}"/>
              </a:ext>
            </a:extLst>
          </p:cNvPr>
          <p:cNvSpPr txBox="1"/>
          <p:nvPr/>
        </p:nvSpPr>
        <p:spPr>
          <a:xfrm>
            <a:off x="103253" y="2583430"/>
            <a:ext cx="838041" cy="34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4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THS </a:t>
            </a:r>
            <a:r>
              <a:rPr lang="tr-TR" sz="1654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tr-TR" sz="1654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FE7BDC3-8CD9-A3A9-C96B-803F078DEC95}"/>
              </a:ext>
            </a:extLst>
          </p:cNvPr>
          <p:cNvSpPr txBox="1"/>
          <p:nvPr/>
        </p:nvSpPr>
        <p:spPr>
          <a:xfrm>
            <a:off x="1172300" y="1635838"/>
            <a:ext cx="2347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tr-TR" sz="1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Yenilikçi Adjuvan adaylarının aşı içerikleri ile birleştirilmesi ve laboratuvar koşullarındaki incelemeleri </a:t>
            </a:r>
            <a:r>
              <a:rPr lang="en-US" sz="1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kazanımı</a:t>
            </a:r>
            <a:r>
              <a:rPr lang="en-US" sz="1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sağlandı</a:t>
            </a:r>
            <a:r>
              <a:rPr lang="en-US" sz="1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10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322273C-42D5-CF1B-3D21-57F4E6084FF4}"/>
              </a:ext>
            </a:extLst>
          </p:cNvPr>
          <p:cNvSpPr txBox="1"/>
          <p:nvPr/>
        </p:nvSpPr>
        <p:spPr>
          <a:xfrm>
            <a:off x="1038236" y="737879"/>
            <a:ext cx="2348714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26">
              <a:buClrTx/>
              <a:defRPr/>
            </a:pPr>
            <a:r>
              <a:rPr lang="tr-TR" sz="10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0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Nanopartiküllerle</a:t>
            </a:r>
            <a:r>
              <a:rPr lang="tr-T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adjuvante</a:t>
            </a:r>
            <a:r>
              <a:rPr lang="tr-T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rekombinant</a:t>
            </a:r>
            <a:r>
              <a:rPr lang="tr-T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 aşısı, DNA aşısı ve </a:t>
            </a:r>
            <a:r>
              <a:rPr lang="tr-TR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inaktif</a:t>
            </a:r>
            <a:r>
              <a:rPr lang="tr-T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  <a:r>
              <a:rPr lang="tr-T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virüslerinin </a:t>
            </a:r>
            <a:r>
              <a:rPr lang="tr-TR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mikroiğne</a:t>
            </a:r>
            <a:r>
              <a:rPr lang="tr-T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sistemine adapte edilmesi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25493FF-B16A-79F1-6C04-C58587E8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2" y="767801"/>
            <a:ext cx="782703" cy="439077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E732045-539A-BE0A-8F87-0694F1681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8" y="1466772"/>
            <a:ext cx="1096420" cy="1021805"/>
          </a:xfrm>
          <a:prstGeom prst="rect">
            <a:avLst/>
          </a:prstGeom>
          <a:ln w="3175">
            <a:noFill/>
          </a:ln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2E7642F-C093-A6DE-9636-D3988B3E641D}"/>
              </a:ext>
            </a:extLst>
          </p:cNvPr>
          <p:cNvSpPr txBox="1"/>
          <p:nvPr/>
        </p:nvSpPr>
        <p:spPr>
          <a:xfrm>
            <a:off x="93437" y="119806"/>
            <a:ext cx="6365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6026">
              <a:buClrTx/>
              <a:defRPr/>
            </a:pPr>
            <a:r>
              <a:rPr lang="en-US" b="1" dirty="0" err="1">
                <a:solidFill>
                  <a:srgbClr val="C00000"/>
                </a:solidFill>
              </a:rPr>
              <a:t>EnfekTİA</a:t>
            </a:r>
            <a:r>
              <a:rPr lang="tr-TR" b="1" dirty="0">
                <a:solidFill>
                  <a:srgbClr val="C00000"/>
                </a:solidFill>
              </a:rPr>
              <a:t> Platformu </a:t>
            </a:r>
            <a:r>
              <a:rPr lang="en-US" b="1" dirty="0" err="1">
                <a:solidFill>
                  <a:srgbClr val="C00000"/>
                </a:solidFill>
              </a:rPr>
              <a:t>Teknoloji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Kazanımlarımızdan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Örnekler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5901080-328E-A528-4F8D-8E7E1A482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264" y="2756875"/>
            <a:ext cx="3316511" cy="240812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288F5DF-7166-7C3F-9756-C881C65A6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634" y="3053816"/>
            <a:ext cx="524301" cy="52430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9E63195-C50F-6A80-43FF-87A96E658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412" y="674353"/>
            <a:ext cx="3316511" cy="249995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E56B5942-E13B-C89B-DEA9-A84FDDD4B27F}"/>
              </a:ext>
            </a:extLst>
          </p:cNvPr>
          <p:cNvSpPr txBox="1"/>
          <p:nvPr/>
        </p:nvSpPr>
        <p:spPr>
          <a:xfrm>
            <a:off x="7530093" y="1731453"/>
            <a:ext cx="2347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tr-TR" sz="1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Ortam standardizasyonu başarıldı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19B244E-4BD1-5603-AE40-EE67BE986485}"/>
              </a:ext>
            </a:extLst>
          </p:cNvPr>
          <p:cNvSpPr/>
          <p:nvPr/>
        </p:nvSpPr>
        <p:spPr>
          <a:xfrm>
            <a:off x="7905509" y="1989781"/>
            <a:ext cx="1574157" cy="353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9DFD482-EB89-F2E4-9A6E-631E1EE3E0B9}"/>
              </a:ext>
            </a:extLst>
          </p:cNvPr>
          <p:cNvSpPr/>
          <p:nvPr/>
        </p:nvSpPr>
        <p:spPr>
          <a:xfrm>
            <a:off x="4643377" y="3783967"/>
            <a:ext cx="1574157" cy="353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CB3D2BB-5B89-7EC2-206F-315E4F519112}"/>
              </a:ext>
            </a:extLst>
          </p:cNvPr>
          <p:cNvSpPr txBox="1"/>
          <p:nvPr/>
        </p:nvSpPr>
        <p:spPr>
          <a:xfrm>
            <a:off x="4187935" y="3744493"/>
            <a:ext cx="2347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tr-TR" sz="1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Ölçek büyütme çalışmalarına başlandı</a:t>
            </a:r>
          </a:p>
        </p:txBody>
      </p:sp>
    </p:spTree>
    <p:extLst>
      <p:ext uri="{BB962C8B-B14F-4D97-AF65-F5344CB8AC3E}">
        <p14:creationId xmlns:p14="http://schemas.microsoft.com/office/powerpoint/2010/main" val="195803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1605</Words>
  <Application>Microsoft Office PowerPoint</Application>
  <PresentationFormat>Özel</PresentationFormat>
  <Paragraphs>258</Paragraphs>
  <Slides>14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6" baseType="lpstr">
      <vt:lpstr>MS PGothic</vt:lpstr>
      <vt:lpstr>Aileron Bold</vt:lpstr>
      <vt:lpstr>Arial</vt:lpstr>
      <vt:lpstr>Arial Black</vt:lpstr>
      <vt:lpstr>Axia</vt:lpstr>
      <vt:lpstr>Calibri</vt:lpstr>
      <vt:lpstr>DejaVu Serif Bold</vt:lpstr>
      <vt:lpstr>Raleway</vt:lpstr>
      <vt:lpstr>Tahoma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Ekosistem Yönetimi: Paydaşlar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TUBITAK</dc:creator>
  <cp:lastModifiedBy>pc_</cp:lastModifiedBy>
  <cp:revision>187</cp:revision>
  <dcterms:created xsi:type="dcterms:W3CDTF">2021-10-11T15:01:22Z</dcterms:created>
  <dcterms:modified xsi:type="dcterms:W3CDTF">2023-12-06T11:42:28Z</dcterms:modified>
</cp:coreProperties>
</file>