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854" r:id="rId2"/>
    <p:sldId id="825" r:id="rId3"/>
    <p:sldId id="868" r:id="rId4"/>
    <p:sldId id="864" r:id="rId5"/>
    <p:sldId id="814" r:id="rId6"/>
    <p:sldId id="861" r:id="rId7"/>
    <p:sldId id="810" r:id="rId8"/>
    <p:sldId id="865" r:id="rId9"/>
    <p:sldId id="860" r:id="rId10"/>
    <p:sldId id="866" r:id="rId11"/>
    <p:sldId id="840" r:id="rId12"/>
    <p:sldId id="867" r:id="rId13"/>
    <p:sldId id="869" r:id="rId14"/>
    <p:sldId id="851" r:id="rId15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dy868G2yVtg4xAi+vtHMCYkcZ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1C625-6CD0-D44D-BDAF-C06D4044476E}" v="121" dt="2023-12-01T06:21:53.831"/>
  </p1510:revLst>
</p1510:revInfo>
</file>

<file path=ppt/tableStyles.xml><?xml version="1.0" encoding="utf-8"?>
<a:tblStyleLst xmlns:a="http://schemas.openxmlformats.org/drawingml/2006/main" def="{69E1FEB5-7C09-48A6-B9C1-540F4E4C23CF}">
  <a:tblStyle styleId="{69E1FEB5-7C09-48A6-B9C1-540F4E4C23C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6" autoAdjust="0"/>
    <p:restoredTop sz="93917" autoAdjust="0"/>
  </p:normalViewPr>
  <p:slideViewPr>
    <p:cSldViewPr snapToGrid="0">
      <p:cViewPr varScale="1">
        <p:scale>
          <a:sx n="127" d="100"/>
          <a:sy n="127" d="100"/>
        </p:scale>
        <p:origin x="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8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400" b="1" i="0" u="none" strike="noStrike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Axia" panose="020B0503030202020206" pitchFamily="34" charset="0"/>
                <a:cs typeface="Arial" panose="020B0604020202020204" pitchFamily="34" charset="0"/>
              </a:rPr>
              <a:t>Stratejik ortakların </a:t>
            </a:r>
            <a:r>
              <a:rPr lang="tr-TR" sz="1400" b="1" i="0" u="none" strike="noStrike" kern="1200" cap="all" baseline="0" dirty="0" err="1">
                <a:solidFill>
                  <a:schemeClr val="tx1"/>
                </a:solidFill>
                <a:latin typeface="Arial" panose="020B0604020202020204" pitchFamily="34" charset="0"/>
                <a:ea typeface="Axia" panose="020B0503030202020206" pitchFamily="34" charset="0"/>
                <a:cs typeface="Arial" panose="020B0604020202020204" pitchFamily="34" charset="0"/>
              </a:rPr>
              <a:t>sektörel</a:t>
            </a:r>
            <a:r>
              <a:rPr lang="tr-TR" sz="1400" b="1" i="0" u="none" strike="noStrike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Axia" panose="020B0503030202020206" pitchFamily="34" charset="0"/>
                <a:cs typeface="Arial" panose="020B0604020202020204" pitchFamily="34" charset="0"/>
              </a:rPr>
              <a:t> dağılımı</a:t>
            </a:r>
            <a:endParaRPr lang="en-US" sz="1400" b="1" i="0" u="none" strike="noStrike" kern="1200" cap="all" baseline="0" dirty="0">
              <a:solidFill>
                <a:schemeClr val="tx1"/>
              </a:solidFill>
              <a:latin typeface="Arial" panose="020B0604020202020204" pitchFamily="34" charset="0"/>
              <a:ea typeface="Axia" panose="020B0503030202020206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9584152279393974"/>
          <c:y val="1.913673139158575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11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018668384932658E-2"/>
          <c:y val="0.18184508620754891"/>
          <c:w val="0.82437265594224196"/>
          <c:h val="0.71852795996626861"/>
        </c:manualLayout>
      </c:layout>
      <c:pie3DChart>
        <c:varyColors val="1"/>
        <c:ser>
          <c:idx val="1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C20-734F-A29A-2E5A7946A4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C20-734F-A29A-2E5A7946A4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C20-734F-A29A-2E5A7946A4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C20-734F-A29A-2E5A7946A4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C20-734F-A29A-2E5A7946A417}"/>
              </c:ext>
            </c:extLst>
          </c:dPt>
          <c:dLbls>
            <c:dLbl>
              <c:idx val="0"/>
              <c:layout>
                <c:manualLayout>
                  <c:x val="-1.687563170402745E-16"/>
                  <c:y val="2.13553590600951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dirty="0" err="1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Ev</a:t>
                    </a:r>
                    <a:r>
                      <a:rPr lang="en-US" sz="1400" baseline="0" dirty="0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aseline="0" dirty="0" err="1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Ürünleri</a:t>
                    </a:r>
                    <a:endParaRPr lang="en-US" sz="1400" dirty="0">
                      <a:latin typeface="Arial" panose="020B0604020202020204" pitchFamily="34" charset="0"/>
                      <a:ea typeface="Axia" panose="020B0503030202020206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C20-734F-A29A-2E5A7946A417}"/>
                </c:ext>
              </c:extLst>
            </c:dLbl>
            <c:dLbl>
              <c:idx val="1"/>
              <c:layout>
                <c:manualLayout>
                  <c:x val="-6.712962962962972E-2"/>
                  <c:y val="1.10294149575655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err="1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Otomotiv</a:t>
                    </a:r>
                    <a:endParaRPr lang="en-US" dirty="0">
                      <a:latin typeface="Arial" panose="020B0604020202020204" pitchFamily="34" charset="0"/>
                      <a:ea typeface="Axia" panose="020B0503030202020206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C20-734F-A29A-2E5A7946A417}"/>
                </c:ext>
              </c:extLst>
            </c:dLbl>
            <c:dLbl>
              <c:idx val="2"/>
              <c:layout>
                <c:manualLayout>
                  <c:x val="0.14253275474736815"/>
                  <c:y val="9.7242692445555612E-2"/>
                </c:manualLayout>
              </c:layout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Malzemeler</a:t>
                    </a:r>
                    <a:r>
                      <a: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/</a:t>
                    </a:r>
                  </a:p>
                  <a:p>
                    <a:pPr>
                      <a:defRPr sz="140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Tekstil</a:t>
                    </a:r>
                    <a:endPara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Axia" panose="020B0503030202020206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945909231768455"/>
                      <c:h val="0.1615927723840345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BC20-734F-A29A-2E5A7946A417}"/>
                </c:ext>
              </c:extLst>
            </c:dLbl>
            <c:dLbl>
              <c:idx val="3"/>
              <c:layout>
                <c:manualLayout>
                  <c:x val="3.4518917535916703E-2"/>
                  <c:y val="5.6670873280045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err="1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Elektronik</a:t>
                    </a:r>
                    <a:r>
                      <a:rPr lang="en-US" sz="1400" baseline="0" dirty="0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 / IT</a:t>
                    </a:r>
                    <a:endParaRPr lang="en-US" sz="1400" dirty="0">
                      <a:latin typeface="Arial" panose="020B0604020202020204" pitchFamily="34" charset="0"/>
                      <a:ea typeface="Axia" panose="020B0503030202020206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95395304873188"/>
                      <c:h val="0.1625029515938606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BC20-734F-A29A-2E5A7946A417}"/>
                </c:ext>
              </c:extLst>
            </c:dLbl>
            <c:dLbl>
              <c:idx val="4"/>
              <c:layout>
                <c:manualLayout>
                  <c:x val="-4.7502673616560557E-3"/>
                  <c:y val="-0.127621391343680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dirty="0" err="1">
                        <a:latin typeface="Arial" panose="020B0604020202020204" pitchFamily="34" charset="0"/>
                        <a:ea typeface="Axia" panose="020B0503030202020206" pitchFamily="34" charset="0"/>
                        <a:cs typeface="Arial" panose="020B0604020202020204" pitchFamily="34" charset="0"/>
                      </a:rPr>
                      <a:t>Medikal&amp;Sağlık</a:t>
                    </a:r>
                    <a:endParaRPr lang="en-US" sz="1400" dirty="0">
                      <a:latin typeface="Arial" panose="020B0604020202020204" pitchFamily="34" charset="0"/>
                      <a:ea typeface="Axia" panose="020B0503030202020206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372594050743659"/>
                      <c:h val="0.1546323977050711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BC20-734F-A29A-2E5A7946A4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'[Anne Pie Chart.xlsx]Sheet1'!$A$2:$A$6</c:f>
              <c:strCache>
                <c:ptCount val="5"/>
                <c:pt idx="0">
                  <c:v>Beyaz Eşya</c:v>
                </c:pt>
                <c:pt idx="1">
                  <c:v>Otomotiv </c:v>
                </c:pt>
                <c:pt idx="2">
                  <c:v>Malzeme/Tekstil</c:v>
                </c:pt>
                <c:pt idx="3">
                  <c:v>Elektronik / Yazılım</c:v>
                </c:pt>
                <c:pt idx="4">
                  <c:v>Ilaç-Tibbi Malzeme</c:v>
                </c:pt>
              </c:strCache>
            </c:strRef>
          </c:cat>
          <c:val>
            <c:numRef>
              <c:f>'[Anne Pie Chart.xlsx]Sheet1'!$B$2:$B$6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20-734F-A29A-2E5A7946A417}"/>
            </c:ext>
          </c:extLst>
        </c:ser>
        <c:ser>
          <c:idx val="0"/>
          <c:order val="1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BC20-734F-A29A-2E5A7946A4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BC20-734F-A29A-2E5A7946A4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0-BC20-734F-A29A-2E5A7946A4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2-BC20-734F-A29A-2E5A7946A4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BC20-734F-A29A-2E5A7946A41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C20-734F-A29A-2E5A7946A41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C20-734F-A29A-2E5A7946A41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BC20-734F-A29A-2E5A7946A41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BC20-734F-A29A-2E5A7946A41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BC20-734F-A29A-2E5A7946A41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'[Anne Pie Chart.xlsx]Sheet1'!$A$2:$A$6</c:f>
              <c:strCache>
                <c:ptCount val="5"/>
                <c:pt idx="0">
                  <c:v>Beyaz Eşya</c:v>
                </c:pt>
                <c:pt idx="1">
                  <c:v>Otomotiv </c:v>
                </c:pt>
                <c:pt idx="2">
                  <c:v>Malzeme/Tekstil</c:v>
                </c:pt>
                <c:pt idx="3">
                  <c:v>Elektronik / Yazılım</c:v>
                </c:pt>
                <c:pt idx="4">
                  <c:v>Ilaç-Tibbi Malzeme</c:v>
                </c:pt>
              </c:strCache>
            </c:strRef>
          </c:cat>
          <c:val>
            <c:numRef>
              <c:f>'[Anne Pie Chart.xlsx]Sheet1'!$B$2:$B$6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BC20-734F-A29A-2E5A7946A41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5A60-74D3-46A0-9B91-DB1B220B717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749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986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21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12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40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/>
          <a:lstStyle/>
          <a:p>
            <a:fld id="{C33BA485-2D97-46B3-B013-15D74F9D76C3}" type="datetimeFigureOut">
              <a:rPr lang="tr-TR" smtClean="0"/>
              <a:t>1.12.2023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/>
          <a:lstStyle/>
          <a:p>
            <a:fld id="{127A48F9-E1D0-43AB-B2CC-543D2CC320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57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EA38F-8B75-454F-8615-BABE34B32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13523-7208-4407-973D-11084396F5EC}" type="datetime1">
              <a:rPr lang="en-US"/>
              <a:pPr>
                <a:defRPr/>
              </a:pPr>
              <a:t>12/1/23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038301-1631-4B76-8E99-910B361BD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0850AB-221E-4C56-B2B4-FB96FBE7E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20D57-5BA2-4620-B044-38462E48B9D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4196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87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9.png"/><Relationship Id="rId21" Type="http://schemas.openxmlformats.org/officeDocument/2006/relationships/image" Target="../media/image24.png"/><Relationship Id="rId7" Type="http://schemas.openxmlformats.org/officeDocument/2006/relationships/chart" Target="../charts/chart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.jp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pn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57.PNG"/><Relationship Id="rId2" Type="http://schemas.openxmlformats.org/officeDocument/2006/relationships/image" Target="../media/image2.jp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2819400"/>
          </a:xfrm>
          <a:prstGeom prst="rect">
            <a:avLst/>
          </a:prstGeom>
        </p:spPr>
      </p:pic>
      <p:sp>
        <p:nvSpPr>
          <p:cNvPr id="6" name="Google Shape;117;p1"/>
          <p:cNvSpPr/>
          <p:nvPr/>
        </p:nvSpPr>
        <p:spPr>
          <a:xfrm>
            <a:off x="858537" y="2851151"/>
            <a:ext cx="8363550" cy="115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Tümleşik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Ölçeklenebilir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İşlevsel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Nanoyapılar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Sistemler</a:t>
            </a:r>
            <a:endParaRPr lang="en-US" sz="2400" b="1" dirty="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NANOSİS </a:t>
            </a:r>
            <a:r>
              <a:rPr lang="en-US" sz="2400" b="1" dirty="0" err="1">
                <a:solidFill>
                  <a:schemeClr val="dk2"/>
                </a:solidFill>
              </a:rPr>
              <a:t>Platformu</a:t>
            </a:r>
            <a:endParaRPr dirty="0"/>
          </a:p>
          <a:p>
            <a:pPr marL="0" marR="0" lvl="0" indent="0" algn="ctr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5;p1"/>
          <p:cNvSpPr/>
          <p:nvPr/>
        </p:nvSpPr>
        <p:spPr>
          <a:xfrm>
            <a:off x="3859841" y="5164996"/>
            <a:ext cx="2360942" cy="4253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>
                <a:solidFill>
                  <a:srgbClr val="7F7F7F"/>
                </a:solidFill>
              </a:rPr>
              <a:t>23</a:t>
            </a:r>
            <a:r>
              <a:rPr lang="en-US" b="1" i="0" u="none" strike="noStrike" cap="none" dirty="0">
                <a:solidFill>
                  <a:srgbClr val="7F7F7F"/>
                </a:solidFill>
                <a:sym typeface="Arial"/>
              </a:rPr>
              <a:t> </a:t>
            </a:r>
            <a:r>
              <a:rPr lang="tr-TR" b="1" i="0" u="none" strike="noStrike" cap="none" dirty="0">
                <a:solidFill>
                  <a:srgbClr val="7F7F7F"/>
                </a:solidFill>
                <a:sym typeface="Arial"/>
              </a:rPr>
              <a:t>Ağustos</a:t>
            </a:r>
            <a:r>
              <a:rPr lang="en-US" b="1" i="0" u="none" strike="noStrike" cap="none" dirty="0">
                <a:solidFill>
                  <a:srgbClr val="7F7F7F"/>
                </a:solidFill>
                <a:sym typeface="Arial"/>
              </a:rPr>
              <a:t> 2023</a:t>
            </a:r>
            <a:endParaRPr lang="en-US" b="1" dirty="0">
              <a:solidFill>
                <a:srgbClr val="7F7F7F"/>
              </a:solidFill>
              <a:sym typeface="Arial"/>
            </a:endParaRPr>
          </a:p>
        </p:txBody>
      </p:sp>
      <p:pic>
        <p:nvPicPr>
          <p:cNvPr id="2" name="Google Shape;123;p1">
            <a:extLst>
              <a:ext uri="{FF2B5EF4-FFF2-40B4-BE49-F238E27FC236}">
                <a16:creationId xmlns:a16="http://schemas.microsoft.com/office/drawing/2014/main" id="{32F7B6BB-521A-413B-995B-311841D72A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3156" y="3382670"/>
            <a:ext cx="2340000" cy="1041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BA460A-A8E8-4F5C-91C1-9E326E78218A}"/>
              </a:ext>
            </a:extLst>
          </p:cNvPr>
          <p:cNvSpPr txBox="1">
            <a:spLocks/>
          </p:cNvSpPr>
          <p:nvPr/>
        </p:nvSpPr>
        <p:spPr bwMode="auto">
          <a:xfrm>
            <a:off x="1139601" y="4008883"/>
            <a:ext cx="7801422" cy="9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605" tIns="37802" rIns="75605" bIns="3780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accent2">
                    <a:lumMod val="50000"/>
                  </a:schemeClr>
                </a:solidFill>
                <a:latin typeface="Futura Bk BT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9pPr>
          </a:lstStyle>
          <a:p>
            <a:pPr defTabSz="756026">
              <a:lnSpc>
                <a:spcPct val="150000"/>
              </a:lnSpc>
              <a:buClrTx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APYÖK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Yöneticisi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Prof. Dr.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Fazilet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Vardar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adına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756026">
              <a:lnSpc>
                <a:spcPct val="150000"/>
              </a:lnSpc>
              <a:buClrTx/>
              <a:defRPr/>
            </a:pP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Melis Zeynep Özel</a:t>
            </a:r>
            <a:endParaRPr lang="tr-T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756026">
              <a:lnSpc>
                <a:spcPct val="150000"/>
              </a:lnSpc>
              <a:buClrTx/>
              <a:defRPr/>
            </a:pP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Sabancı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Üniversitesi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Nanoteknoloji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Araştırma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ve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Uygulama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Merkezi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(SUNUM)</a:t>
            </a:r>
            <a:endParaRPr lang="tr-T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32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5C422-6F25-44D2-87F2-AEA2BE4E9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5" r="42434" b="17262"/>
          <a:stretch/>
        </p:blipFill>
        <p:spPr>
          <a:xfrm>
            <a:off x="4501662" y="575415"/>
            <a:ext cx="5485178" cy="5110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807A1A-12C4-47FA-A130-537569C6E7D9}"/>
              </a:ext>
            </a:extLst>
          </p:cNvPr>
          <p:cNvSpPr txBox="1"/>
          <p:nvPr/>
        </p:nvSpPr>
        <p:spPr>
          <a:xfrm>
            <a:off x="93785" y="733213"/>
            <a:ext cx="46188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NANOSIS </a:t>
            </a:r>
            <a:r>
              <a:rPr lang="en-GB" sz="1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r>
              <a:rPr lang="en-GB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Stratejik</a:t>
            </a:r>
            <a:r>
              <a:rPr lang="en-GB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Paydaşlık</a:t>
            </a:r>
            <a:r>
              <a:rPr lang="en-GB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İlkeleri</a:t>
            </a:r>
            <a:r>
              <a:rPr lang="en-GB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Devam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niteliğinde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yeni </a:t>
            </a: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alanlarda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ulusal ve uluslararası proje ortaklı</a:t>
            </a: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kları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lvl="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Yeni teknolojilere öncelikli erişim hakkı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(first right of refusal),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Hizmetlerde indirimler </a:t>
            </a:r>
            <a:r>
              <a:rPr lang="tr-TR" sz="1800" i="1" dirty="0">
                <a:latin typeface="Calibri" panose="020F0502020204030204" pitchFamily="34" charset="0"/>
                <a:cs typeface="Calibri" panose="020F0502020204030204" pitchFamily="34" charset="0"/>
              </a:rPr>
              <a:t>(Cihaz altyapı kullanımı, danışmanlık ve kontratlı projelerde, eğitimlerde)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Çözüm ortaklarına yönlendirme </a:t>
            </a:r>
            <a:r>
              <a:rPr lang="tr-TR" sz="1800" i="1" dirty="0">
                <a:latin typeface="Calibri" panose="020F0502020204030204" pitchFamily="34" charset="0"/>
                <a:cs typeface="Calibri" panose="020F0502020204030204" pitchFamily="34" charset="0"/>
              </a:rPr>
              <a:t>(Patent taraması, Pazar araştırması, vb)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lvl="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İnsan kaynakları havuzuna erişim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lvl="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İş geliştirme desteği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lvl="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izmet alımı kalem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lerinde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 öncelik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lvl="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Start-up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işbirlikleri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lvl="0" indent="-3429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E-store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işbirlikleri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oogle Shape;140;p2">
            <a:extLst>
              <a:ext uri="{FF2B5EF4-FFF2-40B4-BE49-F238E27FC236}">
                <a16:creationId xmlns:a16="http://schemas.microsoft.com/office/drawing/2014/main" id="{1041BFC0-3875-4345-8A3D-C3E1A8A858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87;p5">
            <a:extLst>
              <a:ext uri="{FF2B5EF4-FFF2-40B4-BE49-F238E27FC236}">
                <a16:creationId xmlns:a16="http://schemas.microsoft.com/office/drawing/2014/main" id="{20137427-10E9-FE92-0351-2CC93C152810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Ekosistem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Yönetimi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Paydaşlar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33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504000" y="1457228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endParaRPr lang="tr-TR" sz="20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164829" y="519396"/>
            <a:ext cx="3199367" cy="465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Açıklama: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Araştırma programı kapsamında yürütülen/ yürütülecek faaliyetlerin ve elde edilecek/edilen çıktıların toplumsal etkisinin hangi alt boyutlarda irdeleneceği/irdelendiği belirtilir.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Ayrıca yapılacak çalışmaların araştırma programı sonuçlarının uygulanmasını kolaylaştırıcı veya tamamlayıcı önemleri tanımlayan ne tip katkılar sunmasının planlandığı aktarılır.</a:t>
            </a:r>
          </a:p>
          <a:p>
            <a:r>
              <a:rPr lang="tr-T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Araştırma çıktılarının ülkemizin uluslararası anlaşmalardan doğan yükümlülüklerini yerine getirmede sunacağı katkılar ile de ilişki kurulması gözetilmelidir.</a:t>
            </a:r>
            <a:endParaRPr lang="tr-T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-2003151" y="1457228"/>
            <a:ext cx="1839434" cy="364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 kapsamındaki teknoloji temelli stratejik hedefler ve araştırma programı kapsamında gerçekleştirilecek faaliyetlerin yaratacağı toplumsal etkinin: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sosyal, ekonomik, çevresel/ekolojik, kültürel, yenilik politikaları bağlamı vb. alt boyutları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dahil olacak şekilde detaylı analizi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0;p2">
            <a:extLst>
              <a:ext uri="{FF2B5EF4-FFF2-40B4-BE49-F238E27FC236}">
                <a16:creationId xmlns:a16="http://schemas.microsoft.com/office/drawing/2014/main" id="{E9DD50F1-46F7-8B3E-6D42-50E85BF2CB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2BF2AD-CF09-42D1-8C63-E21B99785F00}"/>
              </a:ext>
            </a:extLst>
          </p:cNvPr>
          <p:cNvSpPr/>
          <p:nvPr/>
        </p:nvSpPr>
        <p:spPr>
          <a:xfrm>
            <a:off x="504000" y="627163"/>
            <a:ext cx="928404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NANOSİS Platformunu tanıtmak ve toplumun farklı kesimlerini bilgilendirmek, farkındalığını artırmak ve proje çıktılarını değerlendirmek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336E5-8406-44CB-8813-AB9340C255E0}"/>
              </a:ext>
            </a:extLst>
          </p:cNvPr>
          <p:cNvSpPr/>
          <p:nvPr/>
        </p:nvSpPr>
        <p:spPr>
          <a:xfrm>
            <a:off x="321985" y="2659780"/>
            <a:ext cx="566428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n-GB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endParaRPr lang="en-GB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Patent Araştırması Eğitimi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Mustafa </a:t>
            </a:r>
            <a:r>
              <a:rPr lang="en-GB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Çakır</a:t>
            </a:r>
            <a:endParaRPr lang="en-GB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Ortak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yürtülen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Projelerde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Fikri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Mülkiyet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Hakları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Mustafa </a:t>
            </a:r>
            <a:r>
              <a:rPr lang="en-GB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Çakır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Nano Open Webinar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ları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Yaratıcılık, Endüstri, Tasarım ve Küresel Rekabet</a:t>
            </a:r>
            <a:r>
              <a:rPr lang="tr-TR" sz="1100" i="1" dirty="0">
                <a:latin typeface="Calibri" panose="020F0502020204030204" pitchFamily="34" charset="0"/>
                <a:cs typeface="Calibri" panose="020F0502020204030204" pitchFamily="34" charset="0"/>
              </a:rPr>
              <a:t>,  Prof. Dr. Önder Küçükerman, Haliç Üniversitesi</a:t>
            </a:r>
            <a:endParaRPr lang="en-GB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Nanomalzeme İçerikli Tıbbi Cihazların Etkinlik ve Güvenlikle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rinin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Değerlendirilmesi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200" i="1" dirty="0">
                <a:latin typeface="Calibri" panose="020F0502020204030204" pitchFamily="34" charset="0"/>
                <a:cs typeface="Calibri" panose="020F0502020204030204" pitchFamily="34" charset="0"/>
              </a:rPr>
              <a:t>Dr. Başak Aru, Yeditepe Üniv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tr-T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inertial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microfluidics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200" i="1" dirty="0"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tr-T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Fatemehsadat</a:t>
            </a:r>
            <a:r>
              <a:rPr lang="tr-T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Mirghaderi</a:t>
            </a:r>
            <a:r>
              <a:rPr lang="tr-TR" sz="1200" i="1" dirty="0">
                <a:latin typeface="Calibri" panose="020F0502020204030204" pitchFamily="34" charset="0"/>
                <a:cs typeface="Calibri" panose="020F0502020204030204" pitchFamily="34" charset="0"/>
              </a:rPr>
              <a:t>, Edinburgh Üniversitesi (APYK 5 – Workshop)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4EE537-1788-4899-B5E2-942BE13564CF}"/>
              </a:ext>
            </a:extLst>
          </p:cNvPr>
          <p:cNvSpPr/>
          <p:nvPr/>
        </p:nvSpPr>
        <p:spPr>
          <a:xfrm>
            <a:off x="467527" y="5066853"/>
            <a:ext cx="925113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tr-TR" altLang="tr-TR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Nanoteknolojinin bir anahtar teknoloji olarak </a:t>
            </a:r>
            <a:r>
              <a:rPr lang="tr-TR" altLang="tr-T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yaygınlaşması ve içselleştirilmesi</a:t>
            </a:r>
            <a:r>
              <a:rPr lang="en-GB" altLang="tr-T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en-GB" altLang="tr-T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katkı</a:t>
            </a:r>
            <a:endParaRPr lang="en-GB" altLang="tr-TR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1556B8-1DCD-4AC1-BBB8-8322304A9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71" y="1457228"/>
            <a:ext cx="3874237" cy="2956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A55F564-D533-A2F5-A7A9-F6FBE21EFF2A}"/>
              </a:ext>
            </a:extLst>
          </p:cNvPr>
          <p:cNvSpPr txBox="1"/>
          <p:nvPr/>
        </p:nvSpPr>
        <p:spPr>
          <a:xfrm>
            <a:off x="321984" y="1139099"/>
            <a:ext cx="4718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GB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Farkındalı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Bilgilendirme</a:t>
            </a:r>
            <a:endParaRPr lang="en-GB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Projelerin Karikatür Çizimi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ları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Sosyal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media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paylaşımları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Nanoteknoloji Farkındalık Anketi </a:t>
            </a:r>
          </a:p>
          <a:p>
            <a:pPr marL="185738" lvl="3" indent="-185738"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NANOSİS Araştırmacı Deneyim Anketi</a:t>
            </a:r>
          </a:p>
        </p:txBody>
      </p:sp>
      <p:sp>
        <p:nvSpPr>
          <p:cNvPr id="6" name="Google Shape;187;p5">
            <a:extLst>
              <a:ext uri="{FF2B5EF4-FFF2-40B4-BE49-F238E27FC236}">
                <a16:creationId xmlns:a16="http://schemas.microsoft.com/office/drawing/2014/main" id="{C34B0D01-BF59-B852-3D10-57B7067615CC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Toplumsal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Etki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Boyutu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-1</a:t>
            </a:r>
          </a:p>
        </p:txBody>
      </p:sp>
    </p:spTree>
    <p:extLst>
      <p:ext uri="{BB962C8B-B14F-4D97-AF65-F5344CB8AC3E}">
        <p14:creationId xmlns:p14="http://schemas.microsoft.com/office/powerpoint/2010/main" val="8299917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478726-B45C-4C66-9CA0-E9676E4EFF81}"/>
              </a:ext>
            </a:extLst>
          </p:cNvPr>
          <p:cNvSpPr/>
          <p:nvPr/>
        </p:nvSpPr>
        <p:spPr>
          <a:xfrm>
            <a:off x="284500" y="1011771"/>
            <a:ext cx="3396148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spcBef>
                <a:spcPts val="200"/>
              </a:spcBef>
              <a:spcAft>
                <a:spcPts val="200"/>
              </a:spcAft>
            </a:pP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Dış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Paydaşlarla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Etkileşimler</a:t>
            </a:r>
            <a:endParaRPr lang="tr-TR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Fuar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Kongre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katılımları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Sektörel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görüşmeler 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NANOSIS ÇALIŞTAYLARI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–Platform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paydaşlarının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katılımına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açık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yaklaşık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150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katılım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(6 Nisan 2022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Mayıs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65C2E-59D1-4BE5-B6F9-4F70366C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48" y="1217227"/>
            <a:ext cx="3214752" cy="198577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564A1A2-BFC3-4438-917D-8FFACC08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39" y="299076"/>
            <a:ext cx="3398742" cy="21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4035EF-B752-45B1-BEB0-8EA8B4D88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037" y="3059222"/>
            <a:ext cx="2943567" cy="1963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39CA5-F628-4AC6-AF52-7CB095B97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34"/>
          <a:stretch/>
        </p:blipFill>
        <p:spPr>
          <a:xfrm>
            <a:off x="3161615" y="3702345"/>
            <a:ext cx="3526012" cy="1840671"/>
          </a:xfrm>
          <a:prstGeom prst="rect">
            <a:avLst/>
          </a:prstGeom>
        </p:spPr>
      </p:pic>
      <p:sp>
        <p:nvSpPr>
          <p:cNvPr id="2" name="Google Shape;187;p5">
            <a:extLst>
              <a:ext uri="{FF2B5EF4-FFF2-40B4-BE49-F238E27FC236}">
                <a16:creationId xmlns:a16="http://schemas.microsoft.com/office/drawing/2014/main" id="{026A199F-3FF6-1154-B3A6-6E4F67B78515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Toplumsal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Etki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Boyutu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132539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ayakkabı, kişi, şahıs, giyim içeren bir resim&#10;&#10;Açıklama otomatik olarak oluşturuldu">
            <a:extLst>
              <a:ext uri="{FF2B5EF4-FFF2-40B4-BE49-F238E27FC236}">
                <a16:creationId xmlns:a16="http://schemas.microsoft.com/office/drawing/2014/main" id="{7E7B726D-3FBF-57EC-FF91-69A5BBD8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24" b="28921"/>
          <a:stretch/>
        </p:blipFill>
        <p:spPr>
          <a:xfrm>
            <a:off x="4218065" y="741781"/>
            <a:ext cx="2615641" cy="2622886"/>
          </a:xfrm>
          <a:prstGeom prst="rect">
            <a:avLst/>
          </a:prstGeom>
        </p:spPr>
      </p:pic>
      <p:pic>
        <p:nvPicPr>
          <p:cNvPr id="11" name="Resim 10" descr="iç mekan, Konferans salonu, Toplantı, bilgisayar içeren bir resim&#10;&#10;Açıklama otomatik olarak oluşturuldu">
            <a:extLst>
              <a:ext uri="{FF2B5EF4-FFF2-40B4-BE49-F238E27FC236}">
                <a16:creationId xmlns:a16="http://schemas.microsoft.com/office/drawing/2014/main" id="{2706E0DB-C891-DD9A-ABE0-9EA61C96A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13" b="29133"/>
          <a:stretch/>
        </p:blipFill>
        <p:spPr>
          <a:xfrm>
            <a:off x="5786537" y="3006590"/>
            <a:ext cx="2615641" cy="26228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478726-B45C-4C66-9CA0-E9676E4EFF81}"/>
              </a:ext>
            </a:extLst>
          </p:cNvPr>
          <p:cNvSpPr/>
          <p:nvPr/>
        </p:nvSpPr>
        <p:spPr>
          <a:xfrm>
            <a:off x="284500" y="1011771"/>
            <a:ext cx="3875518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spcBef>
                <a:spcPts val="200"/>
              </a:spcBef>
              <a:spcAft>
                <a:spcPts val="200"/>
              </a:spcAft>
            </a:pP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Dış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Paydaşlarla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Etkileşimler</a:t>
            </a:r>
            <a:endParaRPr lang="tr-TR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3" indent="-185738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NANOSIS ÜRÜNLEŞME ÇALIŞTAYI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Platform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proje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yürütücülerinin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araştırmacılarının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katılımı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teknik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projelerin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sonuçlarını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sonuçların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ürüne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süreçleri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değerlendirilmiş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stratejik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haritaları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oluşturulmuştur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Google Shape;187;p5">
            <a:extLst>
              <a:ext uri="{FF2B5EF4-FFF2-40B4-BE49-F238E27FC236}">
                <a16:creationId xmlns:a16="http://schemas.microsoft.com/office/drawing/2014/main" id="{026A199F-3FF6-1154-B3A6-6E4F67B78515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Toplumsal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Etki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Boyutu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-2</a:t>
            </a:r>
          </a:p>
        </p:txBody>
      </p:sp>
      <p:pic>
        <p:nvPicPr>
          <p:cNvPr id="13" name="Resim 12" descr="giyim, kişi, şahıs, ekran görüntüsü, adam, insan içeren bir resim&#10;&#10;Açıklama otomatik olarak oluşturuldu">
            <a:extLst>
              <a:ext uri="{FF2B5EF4-FFF2-40B4-BE49-F238E27FC236}">
                <a16:creationId xmlns:a16="http://schemas.microsoft.com/office/drawing/2014/main" id="{FBA9210C-470D-0A64-29F1-95035819D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24" b="28921"/>
          <a:stretch/>
        </p:blipFill>
        <p:spPr>
          <a:xfrm>
            <a:off x="7180484" y="444918"/>
            <a:ext cx="2615641" cy="26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7"/>
          <p:cNvSpPr/>
          <p:nvPr/>
        </p:nvSpPr>
        <p:spPr>
          <a:xfrm>
            <a:off x="347821" y="2835274"/>
            <a:ext cx="4370839" cy="2835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trike="noStrike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Teşekkürler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7"/>
          <p:cNvSpPr/>
          <p:nvPr/>
        </p:nvSpPr>
        <p:spPr>
          <a:xfrm>
            <a:off x="345849" y="3878876"/>
            <a:ext cx="4162651" cy="4253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2000" b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7F7F7F"/>
                </a:solidFill>
              </a:rPr>
              <a:t>Platform web adresi: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2000" b="1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nanosisplatform.net</a:t>
            </a:r>
            <a:r>
              <a:rPr lang="en-US" sz="20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pic>
        <p:nvPicPr>
          <p:cNvPr id="3" name="Google Shape;140;p2">
            <a:extLst>
              <a:ext uri="{FF2B5EF4-FFF2-40B4-BE49-F238E27FC236}">
                <a16:creationId xmlns:a16="http://schemas.microsoft.com/office/drawing/2014/main" id="{F2855448-B3A3-C8C8-7665-A9C1724D52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1104" y="1857532"/>
            <a:ext cx="4391700" cy="1955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81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0;p2">
            <a:extLst>
              <a:ext uri="{FF2B5EF4-FFF2-40B4-BE49-F238E27FC236}">
                <a16:creationId xmlns:a16="http://schemas.microsoft.com/office/drawing/2014/main" id="{C5AFA2DD-7D51-8904-FAD5-C11315D0EB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318725" y="1517819"/>
            <a:ext cx="214213" cy="2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75605" tIns="37802" rIns="75605" bIns="37802" anchor="t" anchorCtr="0" upright="1">
            <a:noAutofit/>
          </a:bodyPr>
          <a:lstStyle/>
          <a:p>
            <a:pPr algn="ctr">
              <a:spcBef>
                <a:spcPts val="248"/>
              </a:spcBef>
              <a:spcAft>
                <a:spcPts val="248"/>
              </a:spcAft>
            </a:pPr>
            <a:r>
              <a:rPr lang="tr-TR" sz="909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tr-TR" sz="909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046216" y="1733953"/>
            <a:ext cx="5988191" cy="109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605" tIns="37802" rIns="75605" bIns="37802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NANOSİS Platformu</a:t>
            </a: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Takımı </a:t>
            </a:r>
            <a:endParaRPr lang="tr-TR" altLang="tr-T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algn="ctr" defTabSz="75602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tr-TR" altLang="tr-TR" sz="1050" b="1" dirty="0">
              <a:solidFill>
                <a:srgbClr val="0432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620D71-230B-954C-ACC2-C596030F7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28311"/>
              </p:ext>
            </p:extLst>
          </p:nvPr>
        </p:nvGraphicFramePr>
        <p:xfrm>
          <a:off x="1324034" y="2503938"/>
          <a:ext cx="5039538" cy="267794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12074">
                  <a:extLst>
                    <a:ext uri="{9D8B030D-6E8A-4147-A177-3AD203B41FA5}">
                      <a16:colId xmlns:a16="http://schemas.microsoft.com/office/drawing/2014/main" val="2825339919"/>
                    </a:ext>
                  </a:extLst>
                </a:gridCol>
                <a:gridCol w="2227464">
                  <a:extLst>
                    <a:ext uri="{9D8B030D-6E8A-4147-A177-3AD203B41FA5}">
                      <a16:colId xmlns:a16="http://schemas.microsoft.com/office/drawing/2014/main" val="864940321"/>
                    </a:ext>
                  </a:extLst>
                </a:gridCol>
              </a:tblGrid>
              <a:tr h="429544"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ARAŞTIRMA PROGRAMI YÖNETİCİSİ KURULUŞ  (APYÖK):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SABANCI ÜNİVERSİTESİ NANOTEKNOLOJİ UYGULAMA VE ARAŞTIRMA MERKEZİ – SUNUM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extLst>
                  <a:ext uri="{0D108BD9-81ED-4DB2-BD59-A6C34878D82A}">
                    <a16:rowId xmlns:a16="http://schemas.microsoft.com/office/drawing/2014/main" val="4177030151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APYK</a:t>
                      </a:r>
                    </a:p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İlgili Araştırma Altyapısı: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YEDİTEPE ÜNİVERSİTESİ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Translasyonel Tıp Uygulama ve Araştırma Merkezi - YUTTAM</a:t>
                      </a:r>
                    </a:p>
                  </a:txBody>
                  <a:tcPr marL="56704" marR="56704" marT="0" marB="0"/>
                </a:tc>
                <a:extLst>
                  <a:ext uri="{0D108BD9-81ED-4DB2-BD59-A6C34878D82A}">
                    <a16:rowId xmlns:a16="http://schemas.microsoft.com/office/drawing/2014/main" val="1068507029"/>
                  </a:ext>
                </a:extLst>
              </a:tr>
              <a:tr h="358538"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APYK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ARÇELİK A.Ş.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 anchor="ctr"/>
                </a:tc>
                <a:extLst>
                  <a:ext uri="{0D108BD9-81ED-4DB2-BD59-A6C34878D82A}">
                    <a16:rowId xmlns:a16="http://schemas.microsoft.com/office/drawing/2014/main" val="845812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APYK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KORDSA TEKNİK TEKSTİL A.Ş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 anchor="ctr"/>
                </a:tc>
                <a:extLst>
                  <a:ext uri="{0D108BD9-81ED-4DB2-BD59-A6C34878D82A}">
                    <a16:rowId xmlns:a16="http://schemas.microsoft.com/office/drawing/2014/main" val="585648532"/>
                  </a:ext>
                </a:extLst>
              </a:tr>
              <a:tr h="579636"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APYK</a:t>
                      </a:r>
                    </a:p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İlgili Araştırma Altyapısı: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SABANCI ÜNİVERSİTESİ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Nanotanı İçin Fonksiyonel Yüzeyler ve Arayüzeyler Mükemmeliyet Merkezi - EFSUN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extLst>
                  <a:ext uri="{0D108BD9-81ED-4DB2-BD59-A6C34878D82A}">
                    <a16:rowId xmlns:a16="http://schemas.microsoft.com/office/drawing/2014/main" val="135974174"/>
                  </a:ext>
                </a:extLst>
              </a:tr>
              <a:tr h="553987"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APYK</a:t>
                      </a:r>
                    </a:p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İlgili Araştırma Altyapısı: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ESTÜ - ESKİŞEHİR TEKNİK ÜNİVERSİTESİ</a:t>
                      </a:r>
                      <a:endParaRPr lang="tr-TR" sz="700" noProof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700" b="1" noProof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İleri Teknolojiler Uygulama ve Araştırma Merkezi - İTAM</a:t>
                      </a:r>
                      <a:endParaRPr lang="en-US" sz="700" b="1" noProof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04" marR="56704" marT="0" marB="0"/>
                </a:tc>
                <a:extLst>
                  <a:ext uri="{0D108BD9-81ED-4DB2-BD59-A6C34878D82A}">
                    <a16:rowId xmlns:a16="http://schemas.microsoft.com/office/drawing/2014/main" val="3431701262"/>
                  </a:ext>
                </a:extLst>
              </a:tr>
            </a:tbl>
          </a:graphicData>
        </a:graphic>
      </p:graphicFrame>
      <p:sp>
        <p:nvSpPr>
          <p:cNvPr id="18" name="Google Shape;187;p5">
            <a:extLst>
              <a:ext uri="{FF2B5EF4-FFF2-40B4-BE49-F238E27FC236}">
                <a16:creationId xmlns:a16="http://schemas.microsoft.com/office/drawing/2014/main" id="{8E9CFB58-2FEF-C082-BACD-B2EE7A4FE0B0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Künyesi</a:t>
            </a: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-1 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371407A-1A87-CFA6-B8EC-21A5A3C3EA68}"/>
              </a:ext>
            </a:extLst>
          </p:cNvPr>
          <p:cNvSpPr txBox="1"/>
          <p:nvPr/>
        </p:nvSpPr>
        <p:spPr>
          <a:xfrm>
            <a:off x="972813" y="684833"/>
            <a:ext cx="813499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: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1800" b="1" kern="1200" dirty="0" err="1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Nanomalzemelere</a:t>
            </a:r>
            <a:r>
              <a:rPr lang="tr-TR" sz="1800" b="1" kern="12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dayanan minyatürleştirilebilir, kullanımı kolay, sağlam, endüstriyel süreçlere uygun, değişik hassasiyet seviyelerinde ve düşük maliyetli algılayıcılar gelişmesi</a:t>
            </a:r>
            <a:r>
              <a:rPr lang="en-US" sz="1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1800" b="1" kern="1200" dirty="0">
              <a:solidFill>
                <a:srgbClr val="242D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-24087" y="5455106"/>
            <a:ext cx="2771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800" b="1" dirty="0">
                <a:latin typeface="Calibri" panose="020F0502020204030204" pitchFamily="34" charset="0"/>
                <a:cs typeface="Calibri" panose="020F0502020204030204" pitchFamily="34" charset="0"/>
              </a:rPr>
              <a:t>Not: APYK: ARAŞTIRMA PROGRAMI YÜRÜTÜCÜSÜ KURULUŞ 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166765" y="2049761"/>
            <a:ext cx="28843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Açıklama: Platform kapsamında odaklanılan tema belirtilecektir.  Platform bünyesinde yer alan ortaklar APYÖK ve APYK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lara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yer verilecektir.</a:t>
            </a:r>
          </a:p>
        </p:txBody>
      </p:sp>
      <p:pic>
        <p:nvPicPr>
          <p:cNvPr id="34" name="Picture 26" descr="Text&#10;&#10;Description automatically generated with low confidence">
            <a:extLst>
              <a:ext uri="{FF2B5EF4-FFF2-40B4-BE49-F238E27FC236}">
                <a16:creationId xmlns:a16="http://schemas.microsoft.com/office/drawing/2014/main" id="{BFDB53B0-33EC-43D1-9D9D-AD8344AEDE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49" y="2355642"/>
            <a:ext cx="2232000" cy="378281"/>
          </a:xfrm>
          <a:prstGeom prst="rect">
            <a:avLst/>
          </a:prstGeom>
        </p:spPr>
      </p:pic>
      <p:pic>
        <p:nvPicPr>
          <p:cNvPr id="35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A570485F-8987-4F4C-A662-96B7202A52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3" b="17854"/>
          <a:stretch/>
        </p:blipFill>
        <p:spPr>
          <a:xfrm>
            <a:off x="6966782" y="2771617"/>
            <a:ext cx="1692000" cy="509686"/>
          </a:xfrm>
          <a:prstGeom prst="rect">
            <a:avLst/>
          </a:prstGeom>
        </p:spPr>
      </p:pic>
      <p:pic>
        <p:nvPicPr>
          <p:cNvPr id="37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C5613A6-B6CD-4D4F-B45F-F33AC8F350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87" y="3771587"/>
            <a:ext cx="1388190" cy="265627"/>
          </a:xfrm>
          <a:prstGeom prst="rect">
            <a:avLst/>
          </a:prstGeom>
        </p:spPr>
      </p:pic>
      <p:pic>
        <p:nvPicPr>
          <p:cNvPr id="3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C0890E24-52C1-4E6F-B848-DE55327C3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04" y="4150680"/>
            <a:ext cx="1008000" cy="414027"/>
          </a:xfrm>
          <a:prstGeom prst="rect">
            <a:avLst/>
          </a:prstGeom>
        </p:spPr>
      </p:pic>
      <p:pic>
        <p:nvPicPr>
          <p:cNvPr id="40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265561DB-97EA-40B7-AF3F-E6172194DC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4" y="4683491"/>
            <a:ext cx="1211893" cy="45050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109E5052-9294-4BB9-87DA-E2548DDD3E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71" y="3327596"/>
            <a:ext cx="1342949" cy="39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19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Unvan 1"/>
          <p:cNvSpPr txBox="1">
            <a:spLocks/>
          </p:cNvSpPr>
          <p:nvPr/>
        </p:nvSpPr>
        <p:spPr>
          <a:xfrm>
            <a:off x="401906" y="3745654"/>
            <a:ext cx="23156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endParaRPr lang="tr-TR" sz="16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tr-TR" sz="16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318226" y="1979827"/>
            <a:ext cx="28763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/>
              <a:t>Açıklama: </a:t>
            </a:r>
          </a:p>
          <a:p>
            <a:r>
              <a:rPr lang="tr-TR"/>
              <a:t>APYÖK ve APYK </a:t>
            </a:r>
            <a:r>
              <a:rPr lang="tr-TR" err="1"/>
              <a:t>lar</a:t>
            </a:r>
            <a:r>
              <a:rPr lang="tr-TR"/>
              <a:t>, platform bünyesinde yer alan diğer ortaklar, danışmanlar ve varsa hizmet tedarikçileri dahil edilerek rakamların ve dağılımların verilmesi beklenmektedir.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8B5E9BA-ABA5-FE4F-98E1-AAC070D28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44" y="755345"/>
            <a:ext cx="4355138" cy="2339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>
              <a:spcBef>
                <a:spcPts val="2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tr-TR" altLang="en-US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24 Kurum/Kuruluş, 158 Araştırmacı</a:t>
            </a:r>
            <a:endParaRPr lang="tr-TR" altLang="en-US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tr-TR" altLang="en-US" dirty="0">
                <a:solidFill>
                  <a:srgbClr val="242D5D"/>
                </a:solidFill>
                <a:latin typeface="+mn-lt"/>
                <a:cs typeface="Calibri" panose="020F0502020204030204" pitchFamily="34" charset="0"/>
              </a:rPr>
              <a:t>2’si</a:t>
            </a:r>
            <a:r>
              <a:rPr lang="tr-TR" altLang="en-US" b="1" dirty="0">
                <a:solidFill>
                  <a:srgbClr val="242D5D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tr-TR" altLang="en-US" dirty="0">
                <a:solidFill>
                  <a:srgbClr val="242D5D"/>
                </a:solidFill>
                <a:latin typeface="+mn-lt"/>
                <a:cs typeface="Calibri" panose="020F0502020204030204" pitchFamily="34" charset="0"/>
              </a:rPr>
              <a:t>Danışman/ Hizmet Tedarikçisi olmak üzere </a:t>
            </a:r>
            <a:r>
              <a:rPr lang="tr-TR" altLang="en-US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9 Üniversite,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tr-TR" altLang="en-US" dirty="0">
                <a:solidFill>
                  <a:srgbClr val="242D5D"/>
                </a:solidFill>
                <a:latin typeface="+mn-lt"/>
                <a:cs typeface="Calibri" panose="020F0502020204030204" pitchFamily="34" charset="0"/>
              </a:rPr>
              <a:t>5’i Danışman/ Hizmet Tedarikçisi olmak üzere  </a:t>
            </a:r>
            <a:r>
              <a:rPr lang="tr-TR" altLang="en-US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12 Özel Sektör Kuruluşu </a:t>
            </a:r>
            <a:endParaRPr lang="en-GB" altLang="en-US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tr-TR" altLang="en-US" dirty="0">
                <a:solidFill>
                  <a:srgbClr val="242D5D"/>
                </a:solidFill>
                <a:latin typeface="+mn-lt"/>
                <a:cs typeface="Calibri" panose="020F0502020204030204" pitchFamily="34" charset="0"/>
              </a:rPr>
              <a:t>ve 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tr-TR" altLang="en-US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3 Kamu Araştırma Merkezi</a:t>
            </a:r>
            <a:r>
              <a:rPr lang="en-GB" altLang="en-US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GB" altLang="en-US" b="1" dirty="0" err="1">
                <a:latin typeface="+mn-lt"/>
                <a:cs typeface="Calibri" panose="020F0502020204030204" pitchFamily="34" charset="0"/>
              </a:rPr>
              <a:t>ile</a:t>
            </a:r>
            <a:r>
              <a:rPr lang="en-GB" altLang="en-US" b="1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2 AB </a:t>
            </a:r>
            <a:r>
              <a:rPr lang="en-GB" altLang="en-US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Üniversitesi</a:t>
            </a:r>
            <a:endParaRPr lang="en-GB" altLang="en-US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3711ABCC-8E04-4789-8973-D8FF3D5A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13" y="3217236"/>
            <a:ext cx="2206646" cy="52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5D923923-7239-4995-A17A-B25EBB56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8" y="3190821"/>
            <a:ext cx="1556951" cy="52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91C6AD-5D65-4386-A515-8599F3A4B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38" y="4017078"/>
            <a:ext cx="4300426" cy="1602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B35C75A-2679-0A40-E345-78DFB89BE5E3}"/>
              </a:ext>
            </a:extLst>
          </p:cNvPr>
          <p:cNvSpPr txBox="1"/>
          <p:nvPr/>
        </p:nvSpPr>
        <p:spPr>
          <a:xfrm>
            <a:off x="2129162" y="4574453"/>
            <a:ext cx="1313836" cy="180000"/>
          </a:xfrm>
          <a:prstGeom prst="rect">
            <a:avLst/>
          </a:prstGeom>
          <a:solidFill>
            <a:srgbClr val="D9D9D9"/>
          </a:solidFill>
        </p:spPr>
        <p:txBody>
          <a:bodyPr wrap="square" rtlCol="0" anchor="ctr">
            <a:spAutoFit/>
          </a:bodyPr>
          <a:lstStyle/>
          <a:p>
            <a:r>
              <a:rPr lang="tr-TR" sz="1100" dirty="0">
                <a:solidFill>
                  <a:srgbClr val="FF0000"/>
                </a:solidFill>
              </a:rPr>
              <a:t>66.268.261TL</a:t>
            </a:r>
          </a:p>
        </p:txBody>
      </p:sp>
      <p:pic>
        <p:nvPicPr>
          <p:cNvPr id="5" name="Google Shape;140;p2">
            <a:extLst>
              <a:ext uri="{FF2B5EF4-FFF2-40B4-BE49-F238E27FC236}">
                <a16:creationId xmlns:a16="http://schemas.microsoft.com/office/drawing/2014/main" id="{87E6EE1B-4D4F-AA7E-8A8A-A3A2FD8436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7;p5">
            <a:extLst>
              <a:ext uri="{FF2B5EF4-FFF2-40B4-BE49-F238E27FC236}">
                <a16:creationId xmlns:a16="http://schemas.microsoft.com/office/drawing/2014/main" id="{E42C960E-A123-1F99-014D-CC3A6AE37376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Künyesi</a:t>
            </a: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-2 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64D5BF89-09B1-B5A2-4E39-6C6F61FD943E}"/>
              </a:ext>
            </a:extLst>
          </p:cNvPr>
          <p:cNvGrpSpPr/>
          <p:nvPr/>
        </p:nvGrpSpPr>
        <p:grpSpPr>
          <a:xfrm>
            <a:off x="4612548" y="365494"/>
            <a:ext cx="5330824" cy="5132358"/>
            <a:chOff x="4561883" y="1207999"/>
            <a:chExt cx="5428812" cy="5132358"/>
          </a:xfrm>
        </p:grpSpPr>
        <p:graphicFrame>
          <p:nvGraphicFramePr>
            <p:cNvPr id="22" name="Chart 10">
              <a:extLst>
                <a:ext uri="{FF2B5EF4-FFF2-40B4-BE49-F238E27FC236}">
                  <a16:creationId xmlns:a16="http://schemas.microsoft.com/office/drawing/2014/main" id="{DAD6EC12-91AE-AEE1-0661-16C0BE71EC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1190683"/>
                </p:ext>
              </p:extLst>
            </p:nvPr>
          </p:nvGraphicFramePr>
          <p:xfrm>
            <a:off x="4561883" y="1848247"/>
            <a:ext cx="5428812" cy="35681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895949EE-30CE-5A78-E646-AAC64A35186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598" y="3784329"/>
              <a:ext cx="7397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0584848B-4947-8A74-4623-689994E8769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561" y="3866128"/>
              <a:ext cx="8874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D219880A-C8A3-EDA3-29E0-AED524782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149" y="3364478"/>
              <a:ext cx="1052512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A64173AD-CA28-A634-0B03-1A8988FE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452" y="3989159"/>
              <a:ext cx="471487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966C288B-5A0E-EC17-5028-8A3F0877B3D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324" y="2796153"/>
              <a:ext cx="538162" cy="16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7">
              <a:extLst>
                <a:ext uri="{FF2B5EF4-FFF2-40B4-BE49-F238E27FC236}">
                  <a16:creationId xmlns:a16="http://schemas.microsoft.com/office/drawing/2014/main" id="{A78C77E9-726D-0D00-636B-C1A7B575C98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6324" y="3223190"/>
              <a:ext cx="4635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54643B53-D303-CC43-889C-60A386C8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361" y="3056503"/>
              <a:ext cx="823913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9">
              <a:extLst>
                <a:ext uri="{FF2B5EF4-FFF2-40B4-BE49-F238E27FC236}">
                  <a16:creationId xmlns:a16="http://schemas.microsoft.com/office/drawing/2014/main" id="{7915302B-999D-BBC5-BCE1-865400A9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804" y="2557652"/>
              <a:ext cx="519113" cy="18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0">
              <a:extLst>
                <a:ext uri="{FF2B5EF4-FFF2-40B4-BE49-F238E27FC236}">
                  <a16:creationId xmlns:a16="http://schemas.microsoft.com/office/drawing/2014/main" id="{2CEC29E7-27EB-ECDD-BDE8-006E34292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299" y="2904103"/>
              <a:ext cx="646112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1">
              <a:extLst>
                <a:ext uri="{FF2B5EF4-FFF2-40B4-BE49-F238E27FC236}">
                  <a16:creationId xmlns:a16="http://schemas.microsoft.com/office/drawing/2014/main" id="{C356B262-EEF4-8761-457C-66D4540F2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1" t="1013" r="25095" b="13408"/>
            <a:stretch>
              <a:fillRect/>
            </a:stretch>
          </p:blipFill>
          <p:spPr bwMode="auto">
            <a:xfrm>
              <a:off x="5620524" y="3316853"/>
              <a:ext cx="358775" cy="40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2">
              <a:extLst>
                <a:ext uri="{FF2B5EF4-FFF2-40B4-BE49-F238E27FC236}">
                  <a16:creationId xmlns:a16="http://schemas.microsoft.com/office/drawing/2014/main" id="{FABC9498-8331-8C21-DCDD-39AA727C0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526" y="3737540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30FD575D-3C91-AAB7-4AB5-21F7D5D93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249" y="2799328"/>
              <a:ext cx="433387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53EE059B-EFA4-0FF9-A890-31DECDF0F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03" b="27663"/>
            <a:stretch>
              <a:fillRect/>
            </a:stretch>
          </p:blipFill>
          <p:spPr bwMode="auto">
            <a:xfrm>
              <a:off x="6507936" y="2608828"/>
              <a:ext cx="55880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2FC54B30-14EA-7889-6C28-AB5781E4A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419" y="3969273"/>
              <a:ext cx="684212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25">
              <a:extLst>
                <a:ext uri="{FF2B5EF4-FFF2-40B4-BE49-F238E27FC236}">
                  <a16:creationId xmlns:a16="http://schemas.microsoft.com/office/drawing/2014/main" id="{2FF04334-ECD0-7EBB-62C8-51C24D46DC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8378" y="5346943"/>
              <a:ext cx="4160031" cy="993414"/>
              <a:chOff x="9155966" y="3951708"/>
              <a:chExt cx="4211610" cy="861180"/>
            </a:xfrm>
          </p:grpSpPr>
          <p:pic>
            <p:nvPicPr>
              <p:cNvPr id="41" name="Picture 26">
                <a:extLst>
                  <a:ext uri="{FF2B5EF4-FFF2-40B4-BE49-F238E27FC236}">
                    <a16:creationId xmlns:a16="http://schemas.microsoft.com/office/drawing/2014/main" id="{0FEE332B-2B9D-3F88-D590-6096E2BD14F3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46617" y="4603833"/>
                <a:ext cx="733392" cy="190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7">
                <a:extLst>
                  <a:ext uri="{FF2B5EF4-FFF2-40B4-BE49-F238E27FC236}">
                    <a16:creationId xmlns:a16="http://schemas.microsoft.com/office/drawing/2014/main" id="{3537B5E5-9612-A5ED-58DB-91F4FD3CD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966" y="4096495"/>
                <a:ext cx="625101" cy="258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8">
                <a:extLst>
                  <a:ext uri="{FF2B5EF4-FFF2-40B4-BE49-F238E27FC236}">
                    <a16:creationId xmlns:a16="http://schemas.microsoft.com/office/drawing/2014/main" id="{DA01B188-8CEA-5499-384E-36F991D71AB2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2642" y="4524185"/>
                <a:ext cx="1117553" cy="249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9">
                <a:extLst>
                  <a:ext uri="{FF2B5EF4-FFF2-40B4-BE49-F238E27FC236}">
                    <a16:creationId xmlns:a16="http://schemas.microsoft.com/office/drawing/2014/main" id="{D695212A-D986-2BBC-5477-34DA15F91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1211" y="4492977"/>
                <a:ext cx="554610" cy="312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1">
                <a:extLst>
                  <a:ext uri="{FF2B5EF4-FFF2-40B4-BE49-F238E27FC236}">
                    <a16:creationId xmlns:a16="http://schemas.microsoft.com/office/drawing/2014/main" id="{F97789B9-7369-6365-374B-2C07D1F76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1826" y="3951708"/>
                <a:ext cx="556744" cy="556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2">
                <a:extLst>
                  <a:ext uri="{FF2B5EF4-FFF2-40B4-BE49-F238E27FC236}">
                    <a16:creationId xmlns:a16="http://schemas.microsoft.com/office/drawing/2014/main" id="{CEC7FEDB-E7B6-4E63-A57A-DE4C320F3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13106" y="4401089"/>
                <a:ext cx="649599" cy="41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3">
                <a:extLst>
                  <a:ext uri="{FF2B5EF4-FFF2-40B4-BE49-F238E27FC236}">
                    <a16:creationId xmlns:a16="http://schemas.microsoft.com/office/drawing/2014/main" id="{C7052980-D462-5C5B-C8D4-8C0BCFCA4E63}"/>
                  </a:ext>
                </a:extLst>
              </p:cNvPr>
              <p:cNvPicPr>
                <a:picLocks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3740" y="3989541"/>
                <a:ext cx="556744" cy="468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34">
                <a:extLst>
                  <a:ext uri="{FF2B5EF4-FFF2-40B4-BE49-F238E27FC236}">
                    <a16:creationId xmlns:a16="http://schemas.microsoft.com/office/drawing/2014/main" id="{1A4A9C62-BF65-7B32-1E4D-AEB56BF16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8708" y="4047003"/>
                <a:ext cx="388868" cy="75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" name="Picture 26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AE66D12F-5212-DD16-31E8-4FF196A2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302" y="1207999"/>
              <a:ext cx="1336121" cy="218971"/>
            </a:xfrm>
            <a:prstGeom prst="rect">
              <a:avLst/>
            </a:prstGeom>
          </p:spPr>
        </p:pic>
      </p:grpSp>
      <p:pic>
        <p:nvPicPr>
          <p:cNvPr id="50" name="Picture 30">
            <a:extLst>
              <a:ext uri="{FF2B5EF4-FFF2-40B4-BE49-F238E27FC236}">
                <a16:creationId xmlns:a16="http://schemas.microsoft.com/office/drawing/2014/main" id="{C0CE1388-FA1C-373C-B94B-9246F234F0A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4" y="4633004"/>
            <a:ext cx="97737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98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0;p2">
            <a:extLst>
              <a:ext uri="{FF2B5EF4-FFF2-40B4-BE49-F238E27FC236}">
                <a16:creationId xmlns:a16="http://schemas.microsoft.com/office/drawing/2014/main" id="{69CFED9B-01BC-FABD-5A13-AB43CCED0E9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 15">
            <a:extLst>
              <a:ext uri="{FF2B5EF4-FFF2-40B4-BE49-F238E27FC236}">
                <a16:creationId xmlns:a16="http://schemas.microsoft.com/office/drawing/2014/main" id="{6140A553-854A-060B-9483-C83875A73DB9}"/>
              </a:ext>
            </a:extLst>
          </p:cNvPr>
          <p:cNvGrpSpPr/>
          <p:nvPr/>
        </p:nvGrpSpPr>
        <p:grpSpPr>
          <a:xfrm>
            <a:off x="302931" y="3323404"/>
            <a:ext cx="7545596" cy="439465"/>
            <a:chOff x="184574" y="2960275"/>
            <a:chExt cx="7733711" cy="372342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1824686E-53E6-2716-3045-82810EB6E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574" y="2960275"/>
              <a:ext cx="1145641" cy="336953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29545973-F60B-F3BC-A977-9D97D798C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43" y="3009834"/>
              <a:ext cx="1233016" cy="249937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4BCBA3B7-9BA6-DFDC-5F5B-2AD2FC2C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2421" y="3005004"/>
              <a:ext cx="985842" cy="327613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1E2A7169-6878-250C-4941-632818570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8285" y="2986924"/>
              <a:ext cx="720000" cy="3130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621C1F-D2E8-4267-B45D-1D912D3B7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199" y="4020858"/>
            <a:ext cx="1253466" cy="1464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0A06E-9EFF-493E-AFC6-5162CA79B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928" y="3994449"/>
            <a:ext cx="1276261" cy="1590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6166D-1B06-4C6F-AC78-CF8FED0F3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077" y="3945979"/>
            <a:ext cx="1122492" cy="1664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105218-EE84-4EE2-8EA9-C51FD550DE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0540" y="3994449"/>
            <a:ext cx="1413489" cy="1464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3259D-38B1-4685-94E3-850B591E6F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3615" y="3936184"/>
            <a:ext cx="1220575" cy="1683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65A1C1-0648-4BB3-939C-C1590083C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796" y="3861751"/>
            <a:ext cx="1049004" cy="1782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1F934CBB-8238-4B6F-80FA-0B1BB0D07E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77" y="3313675"/>
            <a:ext cx="1342949" cy="39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 descr="eskişehir üniversites logo ile ilgili görsel sonucu">
            <a:extLst>
              <a:ext uri="{FF2B5EF4-FFF2-40B4-BE49-F238E27FC236}">
                <a16:creationId xmlns:a16="http://schemas.microsoft.com/office/drawing/2014/main" id="{B3D9079E-E4E4-4031-BAEF-A04EF48A8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16" y="3324225"/>
            <a:ext cx="1342949" cy="50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145B2B-953A-4F7A-90AE-934CAD3472D3}"/>
              </a:ext>
            </a:extLst>
          </p:cNvPr>
          <p:cNvSpPr txBox="1"/>
          <p:nvPr/>
        </p:nvSpPr>
        <p:spPr>
          <a:xfrm>
            <a:off x="3458470" y="2650609"/>
            <a:ext cx="14968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893763"/>
            <a:r>
              <a:rPr lang="en-GB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APYK 3: KORDSA</a:t>
            </a:r>
          </a:p>
          <a:p>
            <a:pPr defTabSz="893763"/>
            <a:r>
              <a:rPr lang="en-GB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APY: </a:t>
            </a:r>
            <a:r>
              <a:rPr lang="tr-TR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Mehmet Konyar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D1FEC3-10FA-4B72-8D4B-DDA4766CB1D4}"/>
              </a:ext>
            </a:extLst>
          </p:cNvPr>
          <p:cNvGrpSpPr/>
          <p:nvPr/>
        </p:nvGrpSpPr>
        <p:grpSpPr>
          <a:xfrm>
            <a:off x="118745" y="1139801"/>
            <a:ext cx="9843134" cy="2100693"/>
            <a:chOff x="118746" y="1377619"/>
            <a:chExt cx="9843134" cy="29833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956D67-03BB-444A-B17D-CA1E6E073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2058" b="62168"/>
            <a:stretch/>
          </p:blipFill>
          <p:spPr>
            <a:xfrm>
              <a:off x="118746" y="1377619"/>
              <a:ext cx="9843134" cy="298336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9E41421-A573-4E02-B2DA-CCD6AF5ED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65095" y="3765885"/>
              <a:ext cx="1422560" cy="527046"/>
            </a:xfrm>
            <a:prstGeom prst="rect">
              <a:avLst/>
            </a:prstGeom>
          </p:spPr>
        </p:pic>
      </p:grpSp>
      <p:sp>
        <p:nvSpPr>
          <p:cNvPr id="24" name="TextBox 26">
            <a:extLst>
              <a:ext uri="{FF2B5EF4-FFF2-40B4-BE49-F238E27FC236}">
                <a16:creationId xmlns:a16="http://schemas.microsoft.com/office/drawing/2014/main" id="{F5840EA2-A0D4-4351-98F4-09E6BF1B8024}"/>
              </a:ext>
            </a:extLst>
          </p:cNvPr>
          <p:cNvSpPr txBox="1"/>
          <p:nvPr/>
        </p:nvSpPr>
        <p:spPr>
          <a:xfrm>
            <a:off x="227155" y="462200"/>
            <a:ext cx="962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tr-TR" sz="18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xia Light" panose="020B0303030202020206" pitchFamily="34" charset="0"/>
                <a:cs typeface="Calibri" panose="020F0502020204030204" pitchFamily="34" charset="0"/>
              </a:rPr>
              <a:t>Sağlık ile elektronik bileşenler kesişiminde, </a:t>
            </a:r>
            <a:r>
              <a:rPr lang="tr-TR" sz="1800" b="1" kern="12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Araştırma Programı </a:t>
            </a:r>
            <a:r>
              <a:rPr lang="en-GB" sz="1800" b="1" kern="12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kern="1200" dirty="0" err="1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altında</a:t>
            </a:r>
            <a:endParaRPr lang="en-GB" sz="1800" kern="1200" dirty="0">
              <a:solidFill>
                <a:srgbClr val="242D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xia Light" panose="020B0303030202020206" pitchFamily="34" charset="0"/>
                <a:cs typeface="Calibri" panose="020F0502020204030204" pitchFamily="34" charset="0"/>
              </a:rPr>
              <a:t>15 Teknik Proje </a:t>
            </a:r>
            <a:r>
              <a:rPr kumimoji="0" lang="tr-TR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xia Light" panose="020B0303030202020206" pitchFamily="34" charset="0"/>
                <a:cs typeface="Calibri" panose="020F0502020204030204" pitchFamily="34" charset="0"/>
              </a:rPr>
              <a:t>ve </a:t>
            </a:r>
            <a:r>
              <a:rPr kumimoji="0" lang="tr-TR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xia Light" panose="020B0303030202020206" pitchFamily="34" charset="0"/>
                <a:cs typeface="Calibri" panose="020F0502020204030204" pitchFamily="34" charset="0"/>
              </a:rPr>
              <a:t>bir Toplumsal Etki Projesi</a:t>
            </a:r>
            <a:endParaRPr kumimoji="0" lang="tr-TR" sz="1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Axia Light" panose="020B0303030202020206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87;p5">
            <a:extLst>
              <a:ext uri="{FF2B5EF4-FFF2-40B4-BE49-F238E27FC236}">
                <a16:creationId xmlns:a16="http://schemas.microsoft.com/office/drawing/2014/main" id="{FE61169C-C40A-FF3F-93DB-EECA5CACF513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Künyesi</a:t>
            </a: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-3 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544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40;p2">
            <a:extLst>
              <a:ext uri="{FF2B5EF4-FFF2-40B4-BE49-F238E27FC236}">
                <a16:creationId xmlns:a16="http://schemas.microsoft.com/office/drawing/2014/main" id="{AB42A8DD-05D7-576B-1FF8-942D59E736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ikdörtgen 15"/>
          <p:cNvSpPr/>
          <p:nvPr/>
        </p:nvSpPr>
        <p:spPr>
          <a:xfrm>
            <a:off x="10144663" y="1656744"/>
            <a:ext cx="311811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Açıklama: </a:t>
            </a:r>
          </a:p>
          <a:p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Platformun odaklandığı ana alanlar ve her bir alan altında ara çıktı (başka bir projede girdi olarak kullanılacak) ve/veya nihai çıktı olarak hedeflenen ürünler ve teknolojilerin bütünsel bir şekilde gösteriminin yapılması beklenmektedir. </a:t>
            </a:r>
          </a:p>
          <a:p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Odak alan olarak belirtilenler Platformlar kapsamındaki stratejik hedeflerdir. </a:t>
            </a:r>
          </a:p>
          <a:p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Şekilsel gösterimler tercih edilmelidir.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41387" y="1124712"/>
            <a:ext cx="1594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Odak Alan 1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485549" y="1124712"/>
            <a:ext cx="1594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Odak Alan 2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41387" y="2627127"/>
            <a:ext cx="1594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Odak Alan 3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58507" y="4173229"/>
            <a:ext cx="1594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Odak Alan 4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079711" y="3999207"/>
            <a:ext cx="1594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Odak Alan 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865B16-C718-C249-85D6-F10A73116627}"/>
              </a:ext>
            </a:extLst>
          </p:cNvPr>
          <p:cNvSpPr/>
          <p:nvPr/>
        </p:nvSpPr>
        <p:spPr bwMode="auto">
          <a:xfrm>
            <a:off x="2679578" y="852634"/>
            <a:ext cx="1682750" cy="1516062"/>
          </a:xfrm>
          <a:prstGeom prst="ellipse">
            <a:avLst/>
          </a:prstGeom>
          <a:solidFill>
            <a:schemeClr val="bg1">
              <a:lumMod val="75000"/>
              <a:alpha val="1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D1A35D-4C27-D4B9-8FC8-A68CA0A57452}"/>
              </a:ext>
            </a:extLst>
          </p:cNvPr>
          <p:cNvSpPr/>
          <p:nvPr/>
        </p:nvSpPr>
        <p:spPr bwMode="auto">
          <a:xfrm>
            <a:off x="2198290" y="2661478"/>
            <a:ext cx="1684337" cy="1576388"/>
          </a:xfrm>
          <a:prstGeom prst="ellipse">
            <a:avLst/>
          </a:prstGeom>
          <a:solidFill>
            <a:srgbClr val="92D050">
              <a:alpha val="1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5901E6-2E0A-3843-CDA8-CBA1240EB1B8}"/>
              </a:ext>
            </a:extLst>
          </p:cNvPr>
          <p:cNvSpPr>
            <a:spLocks noChangeAspect="1"/>
          </p:cNvSpPr>
          <p:nvPr/>
        </p:nvSpPr>
        <p:spPr bwMode="auto">
          <a:xfrm>
            <a:off x="3649531" y="1576728"/>
            <a:ext cx="2904893" cy="2700000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19F350-E49C-0186-7921-A9BF4E49E28F}"/>
              </a:ext>
            </a:extLst>
          </p:cNvPr>
          <p:cNvSpPr/>
          <p:nvPr/>
        </p:nvSpPr>
        <p:spPr bwMode="auto">
          <a:xfrm>
            <a:off x="6315267" y="2514325"/>
            <a:ext cx="1684337" cy="1617663"/>
          </a:xfrm>
          <a:prstGeom prst="ellipse">
            <a:avLst/>
          </a:prstGeom>
          <a:solidFill>
            <a:schemeClr val="tx2">
              <a:lumMod val="40000"/>
              <a:lumOff val="60000"/>
              <a:alpha val="19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0D2B4F-B496-A88D-03A7-9130780C3611}"/>
              </a:ext>
            </a:extLst>
          </p:cNvPr>
          <p:cNvSpPr/>
          <p:nvPr/>
        </p:nvSpPr>
        <p:spPr bwMode="auto">
          <a:xfrm>
            <a:off x="5569099" y="607576"/>
            <a:ext cx="1704975" cy="1519238"/>
          </a:xfrm>
          <a:prstGeom prst="ellipse">
            <a:avLst/>
          </a:prstGeom>
          <a:solidFill>
            <a:schemeClr val="accent2">
              <a:alpha val="19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78D56716-C3FD-5D5D-F564-1183A8F3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629" y="1252194"/>
            <a:ext cx="1684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600" b="1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Yenilikçi Nanomalzemeler</a:t>
            </a:r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4E48EC6D-16AF-C94B-2530-9AB249C3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523" y="984216"/>
            <a:ext cx="1332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600" b="1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İşlevsel Nanoyapılar</a:t>
            </a: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F41899FB-3E77-34C2-E0B8-28C062B49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642" y="3137735"/>
            <a:ext cx="1462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600" b="1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Tümleşik  Nanosistemler</a:t>
            </a:r>
          </a:p>
        </p:txBody>
      </p:sp>
      <p:sp>
        <p:nvSpPr>
          <p:cNvPr id="30" name="TextBox 43">
            <a:extLst>
              <a:ext uri="{FF2B5EF4-FFF2-40B4-BE49-F238E27FC236}">
                <a16:creationId xmlns:a16="http://schemas.microsoft.com/office/drawing/2014/main" id="{F594C244-4C60-1295-649E-A5F59746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707" y="2570916"/>
            <a:ext cx="1893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800" b="1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Nanoteknolojik Aygıt ve Sistemler</a:t>
            </a: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7772DE59-61F0-1AD7-CB5F-9D79A20B1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805" y="2955408"/>
            <a:ext cx="1329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600" b="1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Tümleşik Elektronik Devreler</a:t>
            </a:r>
          </a:p>
        </p:txBody>
      </p:sp>
      <p:sp>
        <p:nvSpPr>
          <p:cNvPr id="32" name="TextBox 45">
            <a:extLst>
              <a:ext uri="{FF2B5EF4-FFF2-40B4-BE49-F238E27FC236}">
                <a16:creationId xmlns:a16="http://schemas.microsoft.com/office/drawing/2014/main" id="{8AEB44F5-2FB5-EF9B-32AA-3D2A74920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63" y="1012461"/>
            <a:ext cx="2324058" cy="181588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7013" indent="-227013"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Karbon malzemeler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Nanotüpler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Kuantum Noktalar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Aerojeller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Fonksiyonel yüzeyler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Grafen ve benzeri 2-B malzemeler,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 biyomalzemeler</a:t>
            </a:r>
          </a:p>
        </p:txBody>
      </p:sp>
      <p:sp>
        <p:nvSpPr>
          <p:cNvPr id="33" name="TextBox 46">
            <a:extLst>
              <a:ext uri="{FF2B5EF4-FFF2-40B4-BE49-F238E27FC236}">
                <a16:creationId xmlns:a16="http://schemas.microsoft.com/office/drawing/2014/main" id="{1AE3D8EF-38E2-E701-2C7A-572A001D1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426" y="3307232"/>
            <a:ext cx="1978355" cy="2246769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7013" indent="-227013"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Taşınabilir sistemler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Giyilebilir sistemler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Elektronik-optoelektronik sistemler,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Bireyselleştirilmiş akıllı örtüler,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Esnek yamalar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Sağlıkta takip için donanım</a:t>
            </a:r>
          </a:p>
        </p:txBody>
      </p:sp>
      <p:sp>
        <p:nvSpPr>
          <p:cNvPr id="34" name="TextBox 47">
            <a:extLst>
              <a:ext uri="{FF2B5EF4-FFF2-40B4-BE49-F238E27FC236}">
                <a16:creationId xmlns:a16="http://schemas.microsoft.com/office/drawing/2014/main" id="{2C7768D8-FCC9-B2A4-8C8C-79D7F593B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31" y="3267209"/>
            <a:ext cx="1898837" cy="1169551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7013" indent="-227013"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Yanal akış sistemi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Mikroakışkan sistem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Piezoelektrik sensör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Yüzey akustuik dalga sensörü</a:t>
            </a:r>
          </a:p>
        </p:txBody>
      </p:sp>
      <p:sp>
        <p:nvSpPr>
          <p:cNvPr id="35" name="TextBox 48">
            <a:extLst>
              <a:ext uri="{FF2B5EF4-FFF2-40B4-BE49-F238E27FC236}">
                <a16:creationId xmlns:a16="http://schemas.microsoft.com/office/drawing/2014/main" id="{14AA6339-149D-693C-5668-590FC212F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905" y="561175"/>
            <a:ext cx="2794143" cy="20313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7013" indent="-227013"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Akıllı ara yüzler ve membranlar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Fonksiyonel yüzeyler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Üst dönüşüm nanoparçacıklar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İnce filmler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Seçici biyolojik ajanlar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Karbon hibrit yapılar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Nanoteknolojik sensor teknolojileri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Biyolojik, kimyasal gaz sensörleri</a:t>
            </a:r>
          </a:p>
        </p:txBody>
      </p:sp>
      <p:sp>
        <p:nvSpPr>
          <p:cNvPr id="36" name="TextBox 49">
            <a:extLst>
              <a:ext uri="{FF2B5EF4-FFF2-40B4-BE49-F238E27FC236}">
                <a16:creationId xmlns:a16="http://schemas.microsoft.com/office/drawing/2014/main" id="{16D34A44-F787-6E1C-D527-72980737A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166" y="4279452"/>
            <a:ext cx="3674008" cy="116955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7013" indent="-227013" defTabSz="912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 defTabSz="9128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defTabSz="912813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İsaretlenen malzemelerin kullanıldığı kitler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Yanal akış sistemi,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Mikroakışkan sistemler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altLang="en-US" sz="14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Elektrokimyasal, nanofotonik, piezoelektrik ve yüzey akustik dalga sensörleri</a:t>
            </a:r>
          </a:p>
        </p:txBody>
      </p:sp>
      <p:sp>
        <p:nvSpPr>
          <p:cNvPr id="2" name="Google Shape;187;p5">
            <a:extLst>
              <a:ext uri="{FF2B5EF4-FFF2-40B4-BE49-F238E27FC236}">
                <a16:creationId xmlns:a16="http://schemas.microsoft.com/office/drawing/2014/main" id="{A9A7E461-2D22-CD86-066F-A3857652DB12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Araştırma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Programı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Odak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Alanları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37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79B1C3-6152-E558-1CC8-886E1AFB9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521" y="1521573"/>
            <a:ext cx="8074623" cy="38772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Ucuz, uzun ömürlü, düşük enerji seviyesinde çalışan, 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tr-T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Hibrit</a:t>
            </a: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/çok fonksiyonlu, </a:t>
            </a:r>
            <a:r>
              <a:rPr lang="tr-T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multipleks</a:t>
            </a: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giyilebilir, taşınabilir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Elektronik sistemler ile veriyi iletme/işleme/depolama mekanizması olan,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Cihazların algıladığı verileri ölçeklendirilip anlamlandırılabilen,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Gerçek zamanlı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ölçüm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yapabilen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mobil özelliklere sahip, güvenilir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Rejenere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edilebilir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tek kullanımlık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tr-T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Basit, kullanıcı dostu,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tr-T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işiselleştirilebilir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  <a:buClr>
                <a:srgbClr val="C00000"/>
              </a:buClr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033D63-629E-0BCF-341F-5F81E112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7" y="869237"/>
            <a:ext cx="7537499" cy="420628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</a:pPr>
            <a:r>
              <a:rPr lang="en-US" altLang="en-US" sz="2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Odaklanılan</a:t>
            </a:r>
            <a:r>
              <a:rPr lang="en-US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sensörlerin</a:t>
            </a:r>
            <a:r>
              <a:rPr lang="en-US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temel</a:t>
            </a:r>
            <a:r>
              <a:rPr lang="en-US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özellikleri</a:t>
            </a:r>
            <a:endParaRPr lang="en-US" alt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0;p2">
            <a:extLst>
              <a:ext uri="{FF2B5EF4-FFF2-40B4-BE49-F238E27FC236}">
                <a16:creationId xmlns:a16="http://schemas.microsoft.com/office/drawing/2014/main" id="{35A495F7-787D-DCC0-73F8-159589EB029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7;p5">
            <a:extLst>
              <a:ext uri="{FF2B5EF4-FFF2-40B4-BE49-F238E27FC236}">
                <a16:creationId xmlns:a16="http://schemas.microsoft.com/office/drawing/2014/main" id="{B0B2A425-067F-F55E-E307-7FD36677F39F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Araştırma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Programı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Alanları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930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0;p2">
            <a:extLst>
              <a:ext uri="{FF2B5EF4-FFF2-40B4-BE49-F238E27FC236}">
                <a16:creationId xmlns:a16="http://schemas.microsoft.com/office/drawing/2014/main" id="{5154D604-BA72-659C-FEDD-F3DE22DFF1C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FE5774F-6941-4103-813A-ED0B586ADCF4}"/>
              </a:ext>
            </a:extLst>
          </p:cNvPr>
          <p:cNvSpPr/>
          <p:nvPr/>
        </p:nvSpPr>
        <p:spPr>
          <a:xfrm rot="10800000">
            <a:off x="6420558" y="5396458"/>
            <a:ext cx="105186" cy="24260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9D958-9C7B-4B65-B5F6-89EE2B774457}"/>
              </a:ext>
            </a:extLst>
          </p:cNvPr>
          <p:cNvSpPr txBox="1"/>
          <p:nvPr/>
        </p:nvSpPr>
        <p:spPr>
          <a:xfrm>
            <a:off x="755239" y="651619"/>
            <a:ext cx="857014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tr-TR" sz="1600" b="1" kern="12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 iş paketi</a:t>
            </a:r>
            <a:r>
              <a:rPr lang="en-GB" sz="1600" b="1" kern="12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kern="1200" dirty="0" err="1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endParaRPr lang="en-GB" sz="1600" b="1" kern="1200" dirty="0">
              <a:solidFill>
                <a:srgbClr val="242D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Tx/>
              <a:defRPr/>
            </a:pPr>
            <a:r>
              <a:rPr lang="tr-TR" sz="1600" kern="1200" dirty="0">
                <a:solidFill>
                  <a:schemeClr val="tx1"/>
                </a:solidFill>
                <a:latin typeface="Calibri" panose="020F0502020204030204" pitchFamily="34" charset="0"/>
                <a:ea typeface="Axia Light" panose="020B0303030202020206" pitchFamily="34" charset="0"/>
                <a:cs typeface="Calibri" panose="020F0502020204030204" pitchFamily="34" charset="0"/>
              </a:rPr>
              <a:t>yatayda ve dikeyde her biri farklı sektörlere uygulanabilecek potansiyele sahip</a:t>
            </a:r>
            <a:endParaRPr lang="en-GB" sz="1600" kern="1200" dirty="0">
              <a:solidFill>
                <a:schemeClr val="tx1"/>
              </a:solidFill>
              <a:latin typeface="Calibri" panose="020F0502020204030204" pitchFamily="34" charset="0"/>
              <a:ea typeface="Axia Light" panose="020B0303030202020206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toplam 23 son ürün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(TRL 6) </a:t>
            </a:r>
            <a:r>
              <a:rPr kumimoji="0" lang="tr-TR" sz="16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22 ara ürün ve 33 yan ürün</a:t>
            </a: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Google Shape;187;p5">
            <a:extLst>
              <a:ext uri="{FF2B5EF4-FFF2-40B4-BE49-F238E27FC236}">
                <a16:creationId xmlns:a16="http://schemas.microsoft.com/office/drawing/2014/main" id="{4B747718-6B10-697A-EBD8-BD38B6A6A69D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Teknoloji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Kazanım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Yol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Haritası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–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Gelinen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Aşama-1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81964F09-1689-FE14-27ED-0CE914333075}"/>
              </a:ext>
            </a:extLst>
          </p:cNvPr>
          <p:cNvSpPr/>
          <p:nvPr/>
        </p:nvSpPr>
        <p:spPr>
          <a:xfrm>
            <a:off x="-24087" y="5455106"/>
            <a:ext cx="12009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800" b="1" dirty="0">
                <a:latin typeface="Calibri" panose="020F0502020204030204" pitchFamily="34" charset="0"/>
                <a:cs typeface="Calibri" panose="020F0502020204030204" pitchFamily="34" charset="0"/>
              </a:rPr>
              <a:t>Not: PE: PROJE EKİPLERİ</a:t>
            </a:r>
          </a:p>
        </p:txBody>
      </p:sp>
      <p:pic>
        <p:nvPicPr>
          <p:cNvPr id="163" name="Resim 162">
            <a:extLst>
              <a:ext uri="{FF2B5EF4-FFF2-40B4-BE49-F238E27FC236}">
                <a16:creationId xmlns:a16="http://schemas.microsoft.com/office/drawing/2014/main" id="{FE32AD2F-9D7D-484D-896B-357A75C6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526" y="1468224"/>
            <a:ext cx="6849234" cy="394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6218E7AB-6C33-12E9-8548-D5F3B2E34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11694"/>
              </p:ext>
            </p:extLst>
          </p:nvPr>
        </p:nvGraphicFramePr>
        <p:xfrm>
          <a:off x="114424" y="73240"/>
          <a:ext cx="9851775" cy="5597221"/>
        </p:xfrm>
        <a:graphic>
          <a:graphicData uri="http://schemas.openxmlformats.org/drawingml/2006/table">
            <a:tbl>
              <a:tblPr bandRow="1"/>
              <a:tblGrid>
                <a:gridCol w="639375">
                  <a:extLst>
                    <a:ext uri="{9D8B030D-6E8A-4147-A177-3AD203B41FA5}">
                      <a16:colId xmlns:a16="http://schemas.microsoft.com/office/drawing/2014/main" val="4133472504"/>
                    </a:ext>
                  </a:extLst>
                </a:gridCol>
                <a:gridCol w="3420000">
                  <a:extLst>
                    <a:ext uri="{9D8B030D-6E8A-4147-A177-3AD203B41FA5}">
                      <a16:colId xmlns:a16="http://schemas.microsoft.com/office/drawing/2014/main" val="687849897"/>
                    </a:ext>
                  </a:extLst>
                </a:gridCol>
                <a:gridCol w="2228400">
                  <a:extLst>
                    <a:ext uri="{9D8B030D-6E8A-4147-A177-3AD203B41FA5}">
                      <a16:colId xmlns:a16="http://schemas.microsoft.com/office/drawing/2014/main" val="1336789781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3734155254"/>
                    </a:ext>
                  </a:extLst>
                </a:gridCol>
              </a:tblGrid>
              <a:tr h="110274"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Araştırma Programı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Son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Ara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Yan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15605"/>
                  </a:ext>
                </a:extLst>
              </a:tr>
              <a:tr h="831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APYK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 ara ürün,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6 yan ürün, 4 son ürün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Yakın kızılötesi sinyal verebilen yanal akış testi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Nanofotonik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 tabanlı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üropatojenik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 E.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coli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 tayin sistemi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Virüs tanısı için okuyucu entegre LAMP temelli platform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l-G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β-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talasemi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nanoteknolojik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 tanı seti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Gerçek zamanlı optik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platform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Mikroorganizma tanısı için LAMP sistem bileşenleri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infeksiyöz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hastalık tanı kitleri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kalıtsal hastalık tanı kitleri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Plazmonik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üropatojenik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E.coli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tanı çipi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UCNP temelli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Görünür bant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Kandan hedef molekülün seçerek ayrıştırılmasını sağlayan bileşenler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666651"/>
                  </a:ext>
                </a:extLst>
              </a:tr>
              <a:tr h="1074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APYK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5 ara ürün,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8 yan ürün, 3 son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Kırmızı et bozulmalarını tespit için VOC sensor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Aspergillus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sp.spor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Legionella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dirty="0"/>
                        <a:t>sp. </a:t>
                      </a:r>
                      <a:r>
                        <a:rPr lang="tr-TR" sz="800" dirty="0" err="1"/>
                        <a:t>sensör</a:t>
                      </a:r>
                      <a:r>
                        <a:rPr lang="tr-TR" sz="800" dirty="0"/>
                        <a:t> ve tanı kiti, taşınabilir cihaz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1463" lvl="0" indent="-27146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Biyoaktif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Qdot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nanokristaller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71463" lvl="0" indent="-27146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UV-</a:t>
                      </a: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vis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Spektral sinyallere yönelik hesaplamalı optik algoritmalar bütünü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71463" lvl="0" indent="-27146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Piezoelektrik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sensör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için </a:t>
                      </a: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nanotel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üretim metodu ve bileşenleri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71463" lvl="0" indent="-27146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Gerçek zamanlı optik </a:t>
                      </a:r>
                      <a:r>
                        <a:rPr lang="tr-TR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sensör</a:t>
                      </a:r>
                      <a:r>
                        <a:rPr lang="tr-TR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platformu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71463" lvl="0" indent="-27146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dirty="0"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Sıvı sistem SAW altlık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VOC'ye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yönelik algılayıcılar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Tanıya yönelik SAW tabanlı sensor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Legionella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için algılayıcılar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Metal oksit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nanotel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bazlı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biyoaktif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yüzey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küf türleri için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organizmalara yönelik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Biyoaktif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Qdot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nanokristaller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Hava kaynaklı patojenlerin Spektral ölçümü sistemi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Aerosol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toplama ve dağıtma sistemi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346753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APYK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4 ara ürün,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3 yan ürün, 3 son</a:t>
                      </a:r>
                      <a:r>
                        <a:rPr lang="tr-TR" sz="800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Bası yaralarının önceden tespitine yönelik akıllı örtü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Esnek yamalarla kan basıncı ölçüm sistemleri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Tekstil tabanlı EKG ölçüm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Esnek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piezoelektrik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malzeme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Plezoresistif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ve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plezoelektrik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mürekkepler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İletken kumaşlar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Çok katmanlı esnek basınç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içeren kumaş ve film tabanlı yüzeyler     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Farklı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sensörlerin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yerleştirilebileceği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kompozit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malzeme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Esnek basınç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sensörleri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Kablosuz veri transferi sağlayan tümleşik devre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153257"/>
                  </a:ext>
                </a:extLst>
              </a:tr>
              <a:tr h="9662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APYK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4 ara ürün,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7 yan ürün, 4 son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Nefes örneğinden NH3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Ortam analizi için NH3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Amin ve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nitrit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türevi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Banyo ürünleri için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bileşenleri </a:t>
                      </a:r>
                    </a:p>
                    <a:p>
                      <a:pPr marL="72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Karbon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nanotüp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ve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grafen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tabanlı işlevsel yüzeyler ve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aerojeller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Kuantum nokta,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grafen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aerojel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nanomalzeme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ve ince film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Hibrit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karbon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nanomalzeme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işlevsel yüzeyler ve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aerojelleri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Hava kalitesini ölçecek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dizisi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Patlayıcı buharı tespiti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Diabetik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hasta tespiti (aseton tespiti)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Atomik katman biriktirme yöntemi ile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hetero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yapılar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Akciğer kanser tanısı (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farmaldehit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tespiti)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Gaz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sensörleri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için bütünleşik dönüştürücüler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Gıda bozulmalarının (amin türevleri) tespiti için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bileşenleri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Kalibreli gaz ölçüm sistemi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533547"/>
                  </a:ext>
                </a:extLst>
              </a:tr>
              <a:tr h="6031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APYK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 ara ürün,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4 yan ürün, 4 son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Yeni bir kanser belirtecini tanıyan özgün antikorlar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Yeni bir kanser belirtecini tanıyan özgün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peptitler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Farklı teknolojilere dayanan ve tanı amaçlı çeşitli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biyoçip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platformları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Karaciğer kanseri için antikor ve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peptid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bazlı kanser tanı kiti prototipi 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Özgün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biyobelirteçleri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tanıyan antikorlar 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Özgün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biyobelirteçleri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tanıyan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peptidler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Kanser tanı ve takibinde kullanılabilecek algılayıcı moleküller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Mikroakışkan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biyoçipler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Optik temelli kanser tespit platform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Elektrokimyasal kanser tespit platformu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804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APYK 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5 ara ürün,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r-TR" sz="800" b="1" i="1" dirty="0">
                          <a:solidFill>
                            <a:srgbClr val="5B9BD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5 yan ürün, 5 son ürün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681" marR="12681" marT="257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BaTiO3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nanotel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esaslı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nanojeneratör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modül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ZnO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nanotel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esaslı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nanojeneratör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modül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Enerji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hasatlayıcı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olarak esnek yapılı tekstile entegre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nanojeneratör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modül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entegre yara örtüsü </a:t>
                      </a:r>
                    </a:p>
                    <a:p>
                      <a:pPr marL="225425" marR="0" lvl="0" indent="-22542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Nanojeneratör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entegre yara örtüsü </a:t>
                      </a: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ZnO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nanotel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büyütülmüş yapı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BaTiO3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nanotel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büyütülmüş yapı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Aktif molekül salımı yapan yara örtüsü</a:t>
                      </a: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pH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71463" marR="0" lvl="0" indent="-2714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lphaLcParenR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Nem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Kumaş-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nanojeneratör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kompozit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sistemler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Biyouyumlu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antibakteriyel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polimerik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film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kronik yaralar için kullanılabilecek akıllı yara örtüsü</a:t>
                      </a: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kronik yaralar için kullanılabilecek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pH</a:t>
                      </a: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2860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  <a:tabLst/>
                      </a:pPr>
                      <a:r>
                        <a:rPr lang="tr-TR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Diğer kronik yaralar için kullanılabilecek nem </a:t>
                      </a:r>
                      <a:r>
                        <a:rPr lang="tr-TR" sz="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sensörü</a:t>
                      </a:r>
                      <a:endParaRPr lang="tr-TR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681" marR="12681" marT="2571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294920"/>
                  </a:ext>
                </a:extLst>
              </a:tr>
            </a:tbl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E1EBB248-20A0-443C-7292-396FD4F33A88}"/>
              </a:ext>
            </a:extLst>
          </p:cNvPr>
          <p:cNvSpPr/>
          <p:nvPr/>
        </p:nvSpPr>
        <p:spPr>
          <a:xfrm>
            <a:off x="4412091" y="486305"/>
            <a:ext cx="1965960" cy="30861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87A06246-6DCF-7E06-79A8-3727C01D18FD}"/>
              </a:ext>
            </a:extLst>
          </p:cNvPr>
          <p:cNvSpPr/>
          <p:nvPr/>
        </p:nvSpPr>
        <p:spPr>
          <a:xfrm>
            <a:off x="4412091" y="1182043"/>
            <a:ext cx="1965958" cy="157617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6321D6D-B891-62F9-F157-9F639836DE9A}"/>
              </a:ext>
            </a:extLst>
          </p:cNvPr>
          <p:cNvSpPr/>
          <p:nvPr/>
        </p:nvSpPr>
        <p:spPr>
          <a:xfrm>
            <a:off x="4412091" y="1616877"/>
            <a:ext cx="1965960" cy="272833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1426AFAD-6F68-59A9-E5D8-EADC27FE1549}"/>
              </a:ext>
            </a:extLst>
          </p:cNvPr>
          <p:cNvSpPr/>
          <p:nvPr/>
        </p:nvSpPr>
        <p:spPr>
          <a:xfrm>
            <a:off x="4412090" y="2021478"/>
            <a:ext cx="1965959" cy="165865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67F42BF-5081-ED53-7C0F-029B1DF9B2AE}"/>
              </a:ext>
            </a:extLst>
          </p:cNvPr>
          <p:cNvSpPr/>
          <p:nvPr/>
        </p:nvSpPr>
        <p:spPr>
          <a:xfrm>
            <a:off x="6622227" y="2419694"/>
            <a:ext cx="2772000" cy="167435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7DCC9D77-96A2-17E0-93D1-8BF46ECB592A}"/>
              </a:ext>
            </a:extLst>
          </p:cNvPr>
          <p:cNvSpPr/>
          <p:nvPr/>
        </p:nvSpPr>
        <p:spPr>
          <a:xfrm>
            <a:off x="4412090" y="3282138"/>
            <a:ext cx="1965959" cy="27734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34C505D8-7DB8-4FDF-1C94-9A2D0291BF0B}"/>
              </a:ext>
            </a:extLst>
          </p:cNvPr>
          <p:cNvSpPr/>
          <p:nvPr/>
        </p:nvSpPr>
        <p:spPr>
          <a:xfrm>
            <a:off x="4412090" y="3559484"/>
            <a:ext cx="1965960" cy="27734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0F556820-CC43-89B5-8C62-12544255F06E}"/>
              </a:ext>
            </a:extLst>
          </p:cNvPr>
          <p:cNvSpPr/>
          <p:nvPr/>
        </p:nvSpPr>
        <p:spPr>
          <a:xfrm>
            <a:off x="4412090" y="3836701"/>
            <a:ext cx="1965960" cy="27734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2536B38-687D-145D-FF60-1D10ED5EE8A4}"/>
              </a:ext>
            </a:extLst>
          </p:cNvPr>
          <p:cNvSpPr/>
          <p:nvPr/>
        </p:nvSpPr>
        <p:spPr>
          <a:xfrm>
            <a:off x="4412090" y="4236776"/>
            <a:ext cx="1965959" cy="15461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71807335-F365-14A9-2D93-0AB59C24687F}"/>
              </a:ext>
            </a:extLst>
          </p:cNvPr>
          <p:cNvSpPr/>
          <p:nvPr/>
        </p:nvSpPr>
        <p:spPr>
          <a:xfrm>
            <a:off x="4412090" y="4391264"/>
            <a:ext cx="1965959" cy="15461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56F4D517-48E4-948D-F700-7260E52C7C72}"/>
              </a:ext>
            </a:extLst>
          </p:cNvPr>
          <p:cNvSpPr/>
          <p:nvPr/>
        </p:nvSpPr>
        <p:spPr>
          <a:xfrm>
            <a:off x="4412090" y="4827305"/>
            <a:ext cx="1965959" cy="15461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BC625662-983E-E0C2-69A6-A0CFC9B00FCD}"/>
              </a:ext>
            </a:extLst>
          </p:cNvPr>
          <p:cNvSpPr/>
          <p:nvPr/>
        </p:nvSpPr>
        <p:spPr>
          <a:xfrm>
            <a:off x="4412090" y="4981921"/>
            <a:ext cx="1965959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49C31D87-FC99-308A-8633-6105C0154676}"/>
              </a:ext>
            </a:extLst>
          </p:cNvPr>
          <p:cNvSpPr/>
          <p:nvPr/>
        </p:nvSpPr>
        <p:spPr>
          <a:xfrm>
            <a:off x="4412090" y="5126072"/>
            <a:ext cx="1965959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8B6ED83C-3AD8-AC80-4DA3-21B663152D66}"/>
              </a:ext>
            </a:extLst>
          </p:cNvPr>
          <p:cNvSpPr/>
          <p:nvPr/>
        </p:nvSpPr>
        <p:spPr>
          <a:xfrm>
            <a:off x="4412090" y="5270223"/>
            <a:ext cx="1965959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800" dirty="0"/>
              <a:t>(aktif ve pasif)</a:t>
            </a:r>
            <a:endParaRPr lang="tr-TR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2BDDAD67-B3C8-7C79-530F-71EB84AFFD12}"/>
              </a:ext>
            </a:extLst>
          </p:cNvPr>
          <p:cNvSpPr/>
          <p:nvPr/>
        </p:nvSpPr>
        <p:spPr>
          <a:xfrm>
            <a:off x="4412089" y="2983644"/>
            <a:ext cx="1965959" cy="165865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05750" lvl="1" indent="-10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tr-T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Giyilebilir</a:t>
            </a:r>
            <a:r>
              <a:rPr lang="en-GB" altLang="tr-T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tr-T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Kalp</a:t>
            </a:r>
            <a:r>
              <a:rPr lang="en-GB" altLang="tr-TR" sz="800" dirty="0">
                <a:latin typeface="Calibri" panose="020F0502020204030204" pitchFamily="34" charset="0"/>
                <a:cs typeface="Calibri" panose="020F0502020204030204" pitchFamily="34" charset="0"/>
              </a:rPr>
              <a:t> (EKG) </a:t>
            </a:r>
            <a:r>
              <a:rPr lang="en-GB" altLang="tr-T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Monitörü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2666B0B-BCFF-124A-B6EA-DDFE9442A52E}"/>
              </a:ext>
            </a:extLst>
          </p:cNvPr>
          <p:cNvSpPr/>
          <p:nvPr/>
        </p:nvSpPr>
        <p:spPr>
          <a:xfrm>
            <a:off x="4412089" y="5414643"/>
            <a:ext cx="1965959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0C8980F1-0D67-DCCB-7B9E-1BE35FF7D56D}"/>
              </a:ext>
            </a:extLst>
          </p:cNvPr>
          <p:cNvSpPr/>
          <p:nvPr/>
        </p:nvSpPr>
        <p:spPr>
          <a:xfrm>
            <a:off x="958650" y="345940"/>
            <a:ext cx="2880000" cy="157617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ED77FFFF-1E49-500F-A78F-7F3F5737C10E}"/>
              </a:ext>
            </a:extLst>
          </p:cNvPr>
          <p:cNvSpPr/>
          <p:nvPr/>
        </p:nvSpPr>
        <p:spPr>
          <a:xfrm>
            <a:off x="958650" y="503556"/>
            <a:ext cx="2880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A02C123-90BF-A77B-A1DA-64DDC5505488}"/>
              </a:ext>
            </a:extLst>
          </p:cNvPr>
          <p:cNvSpPr/>
          <p:nvPr/>
        </p:nvSpPr>
        <p:spPr>
          <a:xfrm>
            <a:off x="958650" y="643922"/>
            <a:ext cx="2880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1B371160-1F1A-FDE8-18DA-3BAFFDC710A1}"/>
              </a:ext>
            </a:extLst>
          </p:cNvPr>
          <p:cNvSpPr/>
          <p:nvPr/>
        </p:nvSpPr>
        <p:spPr>
          <a:xfrm>
            <a:off x="956893" y="792912"/>
            <a:ext cx="2880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397D71D4-71D4-3720-A60E-53C6B36DB9C5}"/>
              </a:ext>
            </a:extLst>
          </p:cNvPr>
          <p:cNvSpPr/>
          <p:nvPr/>
        </p:nvSpPr>
        <p:spPr>
          <a:xfrm>
            <a:off x="8428007" y="380785"/>
            <a:ext cx="1538192" cy="63713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05750" lvl="1" indent="-10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Magnetik</a:t>
            </a: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Özellikli</a:t>
            </a: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Nanoparçacık</a:t>
            </a: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Üretimi</a:t>
            </a: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750" lvl="1" indent="-10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Upconversion</a:t>
            </a: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Nanoparçacık</a:t>
            </a: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 (UCNP) </a:t>
            </a: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Üretimi</a:t>
            </a: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438A7FCF-6D71-D08C-B394-8A6865F9B091}"/>
              </a:ext>
            </a:extLst>
          </p:cNvPr>
          <p:cNvSpPr/>
          <p:nvPr/>
        </p:nvSpPr>
        <p:spPr>
          <a:xfrm>
            <a:off x="4412089" y="833088"/>
            <a:ext cx="1965600" cy="288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05750" lvl="1" indent="-10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800" dirty="0">
                <a:latin typeface="Calibri" panose="020F0502020204030204" pitchFamily="34" charset="0"/>
                <a:cs typeface="Calibri" panose="020F0502020204030204" pitchFamily="34" charset="0"/>
              </a:rPr>
              <a:t>HBV, HCV ve HIV için LAMP </a:t>
            </a:r>
            <a:r>
              <a:rPr lang="tr-T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Primerleri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750" lvl="1" indent="-10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800" dirty="0">
                <a:latin typeface="Calibri" panose="020F0502020204030204" pitchFamily="34" charset="0"/>
                <a:cs typeface="Calibri" panose="020F0502020204030204" pitchFamily="34" charset="0"/>
              </a:rPr>
              <a:t>HBV, HCV ve HIV için </a:t>
            </a:r>
            <a:r>
              <a:rPr lang="tr-T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qPCR</a:t>
            </a:r>
            <a:r>
              <a:rPr lang="tr-T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Primerleri</a:t>
            </a: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9DF5E01B-C9BD-9AF4-8098-9187F0B1DC7C}"/>
              </a:ext>
            </a:extLst>
          </p:cNvPr>
          <p:cNvSpPr/>
          <p:nvPr/>
        </p:nvSpPr>
        <p:spPr>
          <a:xfrm>
            <a:off x="6622227" y="1182043"/>
            <a:ext cx="2772000" cy="167435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99049135-5980-AD32-E239-8FB9718DAE58}"/>
              </a:ext>
            </a:extLst>
          </p:cNvPr>
          <p:cNvSpPr/>
          <p:nvPr/>
        </p:nvSpPr>
        <p:spPr>
          <a:xfrm>
            <a:off x="6622227" y="1876250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BD99FFEC-0425-68D9-EE38-C31709BE6907}"/>
              </a:ext>
            </a:extLst>
          </p:cNvPr>
          <p:cNvSpPr/>
          <p:nvPr/>
        </p:nvSpPr>
        <p:spPr>
          <a:xfrm>
            <a:off x="6622227" y="2017711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426782EE-CEAA-82FF-4F5C-D0A6C8D3A01E}"/>
              </a:ext>
            </a:extLst>
          </p:cNvPr>
          <p:cNvSpPr/>
          <p:nvPr/>
        </p:nvSpPr>
        <p:spPr>
          <a:xfrm>
            <a:off x="6619363" y="2161711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80FABFA4-5A3D-8ACF-8AC4-5961F1326473}"/>
              </a:ext>
            </a:extLst>
          </p:cNvPr>
          <p:cNvSpPr/>
          <p:nvPr/>
        </p:nvSpPr>
        <p:spPr>
          <a:xfrm>
            <a:off x="6619363" y="3807939"/>
            <a:ext cx="2772000" cy="167435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9BA40809-9499-E642-B78C-589E80CC922A}"/>
              </a:ext>
            </a:extLst>
          </p:cNvPr>
          <p:cNvSpPr/>
          <p:nvPr/>
        </p:nvSpPr>
        <p:spPr>
          <a:xfrm>
            <a:off x="6619363" y="4100529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CA92020A-ED21-B206-6C0E-565BC247FFBD}"/>
              </a:ext>
            </a:extLst>
          </p:cNvPr>
          <p:cNvSpPr/>
          <p:nvPr/>
        </p:nvSpPr>
        <p:spPr>
          <a:xfrm>
            <a:off x="6619363" y="4247683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AFC7347E-21C0-8E9B-8EEB-92A07148AD4D}"/>
              </a:ext>
            </a:extLst>
          </p:cNvPr>
          <p:cNvSpPr/>
          <p:nvPr/>
        </p:nvSpPr>
        <p:spPr>
          <a:xfrm>
            <a:off x="6619363" y="4390181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AA322C34-41EC-ABCA-9590-8B9A4985A9D7}"/>
              </a:ext>
            </a:extLst>
          </p:cNvPr>
          <p:cNvSpPr/>
          <p:nvPr/>
        </p:nvSpPr>
        <p:spPr>
          <a:xfrm>
            <a:off x="6619363" y="4532679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B8C3F805-EF9F-8F54-BCF7-8D52C3BCD2C2}"/>
              </a:ext>
            </a:extLst>
          </p:cNvPr>
          <p:cNvSpPr/>
          <p:nvPr/>
        </p:nvSpPr>
        <p:spPr>
          <a:xfrm>
            <a:off x="6619363" y="4674679"/>
            <a:ext cx="2772000" cy="14400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680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0;p2">
            <a:extLst>
              <a:ext uri="{FF2B5EF4-FFF2-40B4-BE49-F238E27FC236}">
                <a16:creationId xmlns:a16="http://schemas.microsoft.com/office/drawing/2014/main" id="{1AAF63FA-8A19-2257-1B56-E50D6AD0915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3621" y="13213"/>
            <a:ext cx="1617004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Yuvarlatılmış Dikdörtgen 22"/>
          <p:cNvSpPr/>
          <p:nvPr/>
        </p:nvSpPr>
        <p:spPr>
          <a:xfrm>
            <a:off x="46500" y="3123730"/>
            <a:ext cx="3292680" cy="2379463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432029" y="3125781"/>
            <a:ext cx="3292680" cy="2379463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3370265" y="690694"/>
            <a:ext cx="3292680" cy="2379463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709395" y="661650"/>
            <a:ext cx="3292680" cy="2379463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6777036" y="3093055"/>
            <a:ext cx="3292680" cy="2379463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3264" y="674353"/>
            <a:ext cx="3292680" cy="2379463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108135" y="1958065"/>
            <a:ext cx="214213" cy="2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75605" tIns="37802" rIns="75605" bIns="37802" anchor="t" anchorCtr="0" upright="1">
            <a:noAutofit/>
          </a:bodyPr>
          <a:lstStyle/>
          <a:p>
            <a:pPr algn="ctr" defTabSz="756026">
              <a:spcBef>
                <a:spcPts val="248"/>
              </a:spcBef>
              <a:spcAft>
                <a:spcPts val="248"/>
              </a:spcAft>
              <a:buClrTx/>
              <a:defRPr/>
            </a:pPr>
            <a:r>
              <a:rPr lang="tr-TR" sz="909" b="1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tr-TR" sz="909" kern="12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103253" y="2583430"/>
            <a:ext cx="838041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THS 4</a:t>
            </a:r>
            <a:endParaRPr lang="tr-TR" sz="16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1228178" y="1516499"/>
            <a:ext cx="1909723" cy="588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1075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Optik okuyucu için tasarlanan devrenin </a:t>
            </a:r>
            <a:r>
              <a:rPr lang="tr-TR" sz="1075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breadborda</a:t>
            </a:r>
            <a:r>
              <a:rPr lang="tr-TR" sz="1075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uygulanması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80421BBA-3441-0BB4-789D-479FBB8DC7FF}"/>
              </a:ext>
            </a:extLst>
          </p:cNvPr>
          <p:cNvSpPr txBox="1"/>
          <p:nvPr/>
        </p:nvSpPr>
        <p:spPr>
          <a:xfrm>
            <a:off x="1131069" y="704374"/>
            <a:ext cx="2109222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992" b="1" kern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992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</a:t>
            </a:r>
            <a:r>
              <a:rPr lang="en-US" sz="992" b="1" kern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992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Yanal Akışlı Şerit yöntemi (LFA) ile hastalıkların tanısına yönelik </a:t>
            </a:r>
            <a:r>
              <a:rPr lang="tr-TR" sz="992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nanoteknolojik</a:t>
            </a:r>
            <a:r>
              <a:rPr lang="tr-TR" sz="992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92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sensör</a:t>
            </a:r>
            <a:r>
              <a:rPr lang="tr-TR" sz="992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geliştirilmesi (MOLFA )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0421BBA-3441-0BB4-789D-479FBB8DC7FF}"/>
              </a:ext>
            </a:extLst>
          </p:cNvPr>
          <p:cNvSpPr txBox="1"/>
          <p:nvPr/>
        </p:nvSpPr>
        <p:spPr>
          <a:xfrm>
            <a:off x="4511430" y="707471"/>
            <a:ext cx="202767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75" b="1" kern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P2.</a:t>
            </a:r>
            <a:r>
              <a:rPr lang="en-US" sz="1075" b="1" kern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tr-TR" sz="107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Gıdaların soğukta </a:t>
            </a:r>
            <a:r>
              <a:rPr lang="tr-TR" sz="1075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bozunmalarının</a:t>
            </a:r>
            <a:r>
              <a:rPr lang="tr-TR" sz="107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tespit ve takibine yönelik </a:t>
            </a:r>
            <a:r>
              <a:rPr lang="tr-TR" sz="1075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sensörlerin</a:t>
            </a:r>
            <a:r>
              <a:rPr lang="tr-TR" sz="107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geliştirilmesi (SOBASENS)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4614819" y="1527001"/>
            <a:ext cx="1967202" cy="588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fontAlgn="ctr">
              <a:defRPr sz="1075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Yüzey akustik dalga (SAW)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sensörleri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kullanılarak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Rayleigh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tipi SAW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sensörleri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elde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edildi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4238936" y="2308524"/>
            <a:ext cx="226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756026">
              <a:buClrTx/>
              <a:defRPr sz="800" b="1" kern="12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Kimyasal dirençli metal oksit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sensörler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kullanılarak metal oksit filmlerinin üretimi ve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karakterizasyonu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gıdaların soğukta bozulmasında oluşan gazların tespit edilebileceği bir gaz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sensörü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geliştirilmesi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3392641" y="2534280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THS 4</a:t>
            </a:r>
            <a:endParaRPr lang="tr-TR" sz="16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A2087DAB-B12C-692A-B7A0-D46AD1E60AFC}"/>
              </a:ext>
            </a:extLst>
          </p:cNvPr>
          <p:cNvSpPr txBox="1"/>
          <p:nvPr/>
        </p:nvSpPr>
        <p:spPr>
          <a:xfrm>
            <a:off x="7855044" y="662345"/>
            <a:ext cx="2198149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10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0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3.1: </a:t>
            </a:r>
            <a:r>
              <a:rPr lang="tr-TR" sz="10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Bası yaralarının oluşum riskinin izlenmesine yönelik bükülebilir sistemlerin geliştirilmesi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633B138C-A032-052E-F144-F88CD00A6A21}"/>
              </a:ext>
            </a:extLst>
          </p:cNvPr>
          <p:cNvSpPr txBox="1"/>
          <p:nvPr/>
        </p:nvSpPr>
        <p:spPr>
          <a:xfrm>
            <a:off x="8152390" y="1527429"/>
            <a:ext cx="1871678" cy="588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fontAlgn="ctr">
              <a:defRPr sz="1075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Tekstil bazlı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kapasitif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sensör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üretimi ve elektriksel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karakterizasyonu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7746324" y="2436093"/>
            <a:ext cx="165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756026">
              <a:buClrTx/>
              <a:defRPr sz="800" b="1" kern="12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Bası yaralarını oluşmadan önce tespit etmeyi amaçlayan akıllı bir yatak geliştirmesi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6794300" y="2518613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THS 4</a:t>
            </a:r>
            <a:endParaRPr lang="tr-TR" sz="16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10172364" y="890539"/>
            <a:ext cx="25095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Açıklama:</a:t>
            </a:r>
          </a:p>
          <a:p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Mevcut durumda projeler altında hedeflenen teknoloji ve ürünlere ilişkin elde ettiğiniz başarılara ilişkin somut örneklerin paylaşılması beklenmektedir.</a:t>
            </a: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7646684" y="3826101"/>
            <a:ext cx="238744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fontAlgn="ctr">
              <a:defRPr sz="1075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Cihaz sandviç yapısında olup  iki elektrot  ve bu elektrotların arasında yer alan  ince BaTiO3+ PDMS içerikli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kompozit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filmden oluşmaktadır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A2087DAB-B12C-692A-B7A0-D46AD1E60AFC}"/>
              </a:ext>
            </a:extLst>
          </p:cNvPr>
          <p:cNvSpPr txBox="1"/>
          <p:nvPr/>
        </p:nvSpPr>
        <p:spPr>
          <a:xfrm>
            <a:off x="7610908" y="3096853"/>
            <a:ext cx="24313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tr-TR" sz="10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6.1: </a:t>
            </a:r>
            <a:r>
              <a:rPr lang="tr-TR" sz="108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 ve İnsana Dost </a:t>
            </a:r>
            <a:r>
              <a:rPr lang="tr-TR" sz="108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Biyouyumlu</a:t>
            </a:r>
            <a:r>
              <a:rPr lang="tr-TR" sz="108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Çok Amaçlı </a:t>
            </a:r>
            <a:r>
              <a:rPr lang="tr-TR" sz="108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Piezoelektrik</a:t>
            </a:r>
            <a:r>
              <a:rPr lang="tr-TR" sz="108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8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Nanojeneratörlerin</a:t>
            </a:r>
            <a:r>
              <a:rPr lang="tr-TR" sz="108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Geliştirilmesi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6909942" y="4980411"/>
            <a:ext cx="166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THS 4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2">
            <a:extLst>
              <a:ext uri="{FF2B5EF4-FFF2-40B4-BE49-F238E27FC236}">
                <a16:creationId xmlns:a16="http://schemas.microsoft.com/office/drawing/2014/main" id="{AEBEA7E6-479F-9CE3-60E1-CFA9243E2166}"/>
              </a:ext>
            </a:extLst>
          </p:cNvPr>
          <p:cNvSpPr txBox="1"/>
          <p:nvPr/>
        </p:nvSpPr>
        <p:spPr>
          <a:xfrm>
            <a:off x="7593042" y="4761853"/>
            <a:ext cx="2424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756026">
              <a:buClrTx/>
              <a:defRPr sz="800" b="1" kern="12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İnce yapısı sayesinde giyilebilir ve esnek olması dolayısı ile  uygulanacağı yüzeye kolay bir şekilde entegre edilebilmekte  bu da yüksek verimde enerji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hasatlamayı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mümkün kılmaktadır</a:t>
            </a:r>
          </a:p>
        </p:txBody>
      </p:sp>
      <p:pic>
        <p:nvPicPr>
          <p:cNvPr id="20" name="Resim 19" descr="elektronik donanım, elektronik mühendisliği, makine, kablo içeren bir resim&#10;&#10;Açıklama otomatik olarak oluşturuldu">
            <a:extLst>
              <a:ext uri="{FF2B5EF4-FFF2-40B4-BE49-F238E27FC236}">
                <a16:creationId xmlns:a16="http://schemas.microsoft.com/office/drawing/2014/main" id="{7A2D00EA-2350-379B-8F4E-06586322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8" y="1463404"/>
            <a:ext cx="1021286" cy="68103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1C7FE75-59F9-9D47-A039-E611EF46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3" y="822085"/>
            <a:ext cx="998558" cy="29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1CE1A72D-A149-99D8-BB19-040C09BDEC8C}"/>
              </a:ext>
            </a:extLst>
          </p:cNvPr>
          <p:cNvSpPr txBox="1"/>
          <p:nvPr/>
        </p:nvSpPr>
        <p:spPr>
          <a:xfrm>
            <a:off x="1072763" y="3157517"/>
            <a:ext cx="2485830" cy="91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75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P4.1</a:t>
            </a:r>
            <a:r>
              <a:rPr lang="en-US" sz="1075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tr-TR" sz="1075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Karbon </a:t>
            </a:r>
            <a:r>
              <a:rPr lang="tr-TR" sz="1075" b="1" kern="1200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Nanomalzeme</a:t>
            </a:r>
            <a:r>
              <a:rPr lang="tr-TR" sz="1075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Tabanlı </a:t>
            </a:r>
            <a:r>
              <a:rPr lang="tr-TR" sz="1075" b="1" kern="1200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Nanoteknolojik</a:t>
            </a:r>
            <a:r>
              <a:rPr lang="tr-TR" sz="1075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NH3 </a:t>
            </a:r>
            <a:r>
              <a:rPr lang="tr-TR" sz="1075" b="1" kern="1200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Sensör</a:t>
            </a:r>
            <a:r>
              <a:rPr lang="tr-TR" sz="1075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Prototiplerinin Geliştirilmesi</a:t>
            </a:r>
          </a:p>
          <a:p>
            <a:pPr defTabSz="756026">
              <a:buClrTx/>
              <a:defRPr/>
            </a:pPr>
            <a:endParaRPr lang="tr-TR" sz="1075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756026">
              <a:buClrTx/>
              <a:defRPr/>
            </a:pPr>
            <a:endParaRPr lang="tr-TR" sz="1075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7BE34266-1343-30F0-01BA-23EDB6FCBCD0}"/>
              </a:ext>
            </a:extLst>
          </p:cNvPr>
          <p:cNvSpPr txBox="1"/>
          <p:nvPr/>
        </p:nvSpPr>
        <p:spPr>
          <a:xfrm>
            <a:off x="1425327" y="4174320"/>
            <a:ext cx="2050766" cy="257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75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Sensör</a:t>
            </a:r>
            <a:r>
              <a:rPr lang="tr-TR" sz="1075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ölçümleme ünitesi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153AB606-4901-4391-6E8F-594B006256AB}"/>
              </a:ext>
            </a:extLst>
          </p:cNvPr>
          <p:cNvSpPr txBox="1"/>
          <p:nvPr/>
        </p:nvSpPr>
        <p:spPr>
          <a:xfrm>
            <a:off x="43992" y="4985140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THS 5</a:t>
            </a:r>
            <a:endParaRPr lang="tr-TR" sz="16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AEBEA7E6-479F-9CE3-60E1-CFA9243E2166}"/>
              </a:ext>
            </a:extLst>
          </p:cNvPr>
          <p:cNvSpPr txBox="1"/>
          <p:nvPr/>
        </p:nvSpPr>
        <p:spPr>
          <a:xfrm>
            <a:off x="1107470" y="4771959"/>
            <a:ext cx="181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800" b="1" kern="1200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Karbon malzeme bazlı filmin oluşturulmasıyla, sistem bütünleşik hale gelecektir ve ortamda amonyak gazı tespiti gerçekleştirilecektir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8586B32-4436-FD67-FD58-FA63DAE8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1" y="3296244"/>
            <a:ext cx="860299" cy="32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21C50FF1-A459-15D0-4AF5-C355F2F9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02" y="832547"/>
            <a:ext cx="1027974" cy="2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image14.jpg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FF495A8-BE36-0F20-FEBF-707AD01B14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42233" y="1413879"/>
            <a:ext cx="1440000" cy="732650"/>
          </a:xfrm>
          <a:prstGeom prst="rect">
            <a:avLst/>
          </a:prstGeom>
          <a:ln/>
        </p:spPr>
      </p:pic>
      <p:pic>
        <p:nvPicPr>
          <p:cNvPr id="77" name="image24.jpg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E8BF210-D55E-0CB5-86F1-8FF4476F87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47482" y="2178809"/>
            <a:ext cx="1440000" cy="199636"/>
          </a:xfrm>
          <a:prstGeom prst="rect">
            <a:avLst/>
          </a:prstGeom>
          <a:ln/>
        </p:spPr>
      </p:pic>
      <p:pic>
        <p:nvPicPr>
          <p:cNvPr id="78" name="Resim 77">
            <a:extLst>
              <a:ext uri="{FF2B5EF4-FFF2-40B4-BE49-F238E27FC236}">
                <a16:creationId xmlns:a16="http://schemas.microsoft.com/office/drawing/2014/main" id="{C7A01A2E-1DAC-D284-F359-4D2AFDDB79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53740"/>
          <a:stretch/>
        </p:blipFill>
        <p:spPr>
          <a:xfrm>
            <a:off x="3458350" y="1493489"/>
            <a:ext cx="1100553" cy="635314"/>
          </a:xfrm>
          <a:prstGeom prst="rect">
            <a:avLst/>
          </a:prstGeom>
        </p:spPr>
      </p:pic>
      <p:pic>
        <p:nvPicPr>
          <p:cNvPr id="79" name="Picture 9">
            <a:extLst>
              <a:ext uri="{FF2B5EF4-FFF2-40B4-BE49-F238E27FC236}">
                <a16:creationId xmlns:a16="http://schemas.microsoft.com/office/drawing/2014/main" id="{4344258F-D48F-D8AB-0179-036167E9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58" y="3207819"/>
            <a:ext cx="844952" cy="3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Resim 80">
            <a:extLst>
              <a:ext uri="{FF2B5EF4-FFF2-40B4-BE49-F238E27FC236}">
                <a16:creationId xmlns:a16="http://schemas.microsoft.com/office/drawing/2014/main" id="{4461B8CE-319B-57BA-B158-8D54666923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4715" t="12830"/>
          <a:stretch/>
        </p:blipFill>
        <p:spPr>
          <a:xfrm>
            <a:off x="6854502" y="3748452"/>
            <a:ext cx="798098" cy="963444"/>
          </a:xfrm>
          <a:prstGeom prst="rect">
            <a:avLst/>
          </a:prstGeom>
        </p:spPr>
      </p:pic>
      <p:sp>
        <p:nvSpPr>
          <p:cNvPr id="82" name="TextBox 2">
            <a:extLst>
              <a:ext uri="{FF2B5EF4-FFF2-40B4-BE49-F238E27FC236}">
                <a16:creationId xmlns:a16="http://schemas.microsoft.com/office/drawing/2014/main" id="{FC04871F-BCCB-CCF4-0DAE-878545D9856F}"/>
              </a:ext>
            </a:extLst>
          </p:cNvPr>
          <p:cNvSpPr txBox="1"/>
          <p:nvPr/>
        </p:nvSpPr>
        <p:spPr>
          <a:xfrm>
            <a:off x="938275" y="2310908"/>
            <a:ext cx="226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756026">
              <a:buClrTx/>
              <a:defRPr sz="800" b="1" kern="120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Yanal Akış Şeritli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ünitelerin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üretilmesiyle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eşzamanlı olarak bu proje kapsamında hedeflenen çalışmalardan bir diğeri de taşınabilir bir optik okuyucunun geliştirilmesidir</a:t>
            </a:r>
          </a:p>
        </p:txBody>
      </p:sp>
      <p:grpSp>
        <p:nvGrpSpPr>
          <p:cNvPr id="84" name="Grup 83">
            <a:extLst>
              <a:ext uri="{FF2B5EF4-FFF2-40B4-BE49-F238E27FC236}">
                <a16:creationId xmlns:a16="http://schemas.microsoft.com/office/drawing/2014/main" id="{13B3C36B-26C7-11EC-5A49-ADEB4DE52214}"/>
              </a:ext>
            </a:extLst>
          </p:cNvPr>
          <p:cNvGrpSpPr/>
          <p:nvPr/>
        </p:nvGrpSpPr>
        <p:grpSpPr>
          <a:xfrm>
            <a:off x="3419851" y="3157517"/>
            <a:ext cx="3327630" cy="2174513"/>
            <a:chOff x="43992" y="3157517"/>
            <a:chExt cx="3327630" cy="2174513"/>
          </a:xfrm>
        </p:grpSpPr>
        <p:sp>
          <p:nvSpPr>
            <p:cNvPr id="85" name="TextBox 12">
              <a:extLst>
                <a:ext uri="{FF2B5EF4-FFF2-40B4-BE49-F238E27FC236}">
                  <a16:creationId xmlns:a16="http://schemas.microsoft.com/office/drawing/2014/main" id="{B1CFA1DC-1653-581C-E143-AE5F33DB2F54}"/>
                </a:ext>
              </a:extLst>
            </p:cNvPr>
            <p:cNvSpPr txBox="1"/>
            <p:nvPr/>
          </p:nvSpPr>
          <p:spPr>
            <a:xfrm>
              <a:off x="1100669" y="3157517"/>
              <a:ext cx="2270953" cy="91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56026">
                <a:buClrTx/>
                <a:defRPr/>
              </a:pPr>
              <a:r>
                <a:rPr lang="tr-TR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P4.3</a:t>
              </a:r>
              <a:r>
                <a:rPr lang="en-US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lang="tr-TR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Atomik katman biriktirme yöntemi ile </a:t>
              </a:r>
              <a:r>
                <a:rPr lang="tr-TR" sz="1075" b="1" kern="1200" dirty="0" err="1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işlevselleştirilmiş</a:t>
              </a:r>
              <a:r>
                <a:rPr lang="tr-TR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karbon </a:t>
              </a:r>
              <a:r>
                <a:rPr lang="tr-TR" sz="1075" b="1" kern="1200" dirty="0" err="1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nanomalzeme</a:t>
              </a:r>
              <a:r>
                <a:rPr lang="tr-TR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tabanlı </a:t>
              </a:r>
              <a:r>
                <a:rPr lang="tr-TR" sz="1075" b="1" kern="1200" dirty="0" err="1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hetero</a:t>
              </a:r>
              <a:r>
                <a:rPr lang="tr-TR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yapılarla NH₃ </a:t>
              </a:r>
              <a:r>
                <a:rPr lang="tr-TR" sz="1075" b="1" kern="1200" dirty="0" err="1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sensör</a:t>
              </a:r>
              <a:r>
                <a:rPr lang="tr-TR" sz="1075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prototiplerinin geliştirilmesi</a:t>
              </a:r>
            </a:p>
          </p:txBody>
        </p:sp>
        <p:sp>
          <p:nvSpPr>
            <p:cNvPr id="86" name="Metin kutusu 85">
              <a:extLst>
                <a:ext uri="{FF2B5EF4-FFF2-40B4-BE49-F238E27FC236}">
                  <a16:creationId xmlns:a16="http://schemas.microsoft.com/office/drawing/2014/main" id="{87E44624-C246-8AD8-AC09-1BAA77903F34}"/>
                </a:ext>
              </a:extLst>
            </p:cNvPr>
            <p:cNvSpPr txBox="1"/>
            <p:nvPr/>
          </p:nvSpPr>
          <p:spPr>
            <a:xfrm>
              <a:off x="1189858" y="4156913"/>
              <a:ext cx="2050766" cy="588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1075" b="1" dirty="0" err="1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Mikrofabrikasyon</a:t>
              </a:r>
              <a:r>
                <a:rPr lang="tr-TR" sz="1075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yöntemleri kullanılarak üretilen </a:t>
              </a:r>
              <a:r>
                <a:rPr lang="tr-TR" sz="1075" b="1" dirty="0" err="1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sensör</a:t>
              </a:r>
              <a:r>
                <a:rPr lang="tr-TR" sz="1075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çipleri</a:t>
              </a:r>
              <a:endParaRPr lang="en-US" sz="1075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Metin kutusu 86">
              <a:extLst>
                <a:ext uri="{FF2B5EF4-FFF2-40B4-BE49-F238E27FC236}">
                  <a16:creationId xmlns:a16="http://schemas.microsoft.com/office/drawing/2014/main" id="{F5E722D2-7EAA-566F-090A-0C07F37155B4}"/>
                </a:ext>
              </a:extLst>
            </p:cNvPr>
            <p:cNvSpPr txBox="1"/>
            <p:nvPr/>
          </p:nvSpPr>
          <p:spPr>
            <a:xfrm>
              <a:off x="43992" y="4985140"/>
              <a:ext cx="1375585" cy="34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54" b="1" kern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THS 5</a:t>
              </a:r>
              <a:endParaRPr lang="tr-TR" sz="1654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TextBox 2">
              <a:extLst>
                <a:ext uri="{FF2B5EF4-FFF2-40B4-BE49-F238E27FC236}">
                  <a16:creationId xmlns:a16="http://schemas.microsoft.com/office/drawing/2014/main" id="{FC8A0442-6F0B-AF23-EF36-53397F97B431}"/>
                </a:ext>
              </a:extLst>
            </p:cNvPr>
            <p:cNvSpPr txBox="1"/>
            <p:nvPr/>
          </p:nvSpPr>
          <p:spPr>
            <a:xfrm>
              <a:off x="1149324" y="4857527"/>
              <a:ext cx="1810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56026">
                <a:buClrTx/>
                <a:defRPr/>
              </a:pPr>
              <a:r>
                <a:rPr lang="tr-TR" sz="8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inç boyutunda bir silikon pul üzerinde tek seferde yaklaşık olarak 100 adet </a:t>
              </a:r>
              <a:r>
                <a:rPr lang="tr-TR" sz="800" b="1" kern="1200" dirty="0" err="1">
                  <a:solidFill>
                    <a:srgbClr val="44546A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sensör</a:t>
              </a:r>
              <a:r>
                <a:rPr lang="tr-TR" sz="8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çipi üretilebilmektedir</a:t>
              </a:r>
            </a:p>
          </p:txBody>
        </p:sp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20B1998B-F445-1BD4-2577-0AA92EA73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19" y="3271698"/>
              <a:ext cx="860299" cy="324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Resim 89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4266EA23-2358-B20D-3CA3-9FB3B783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07" y="4565447"/>
              <a:ext cx="494717" cy="397446"/>
            </a:xfrm>
            <a:prstGeom prst="rect">
              <a:avLst/>
            </a:prstGeom>
          </p:spPr>
        </p:pic>
        <p:pic>
          <p:nvPicPr>
            <p:cNvPr id="91" name="Resim 90" descr="metin, ölçüm çubuğu içeren bir resim&#10;&#10;Açıklama otomatik olarak oluşturuldu">
              <a:extLst>
                <a:ext uri="{FF2B5EF4-FFF2-40B4-BE49-F238E27FC236}">
                  <a16:creationId xmlns:a16="http://schemas.microsoft.com/office/drawing/2014/main" id="{6AE29403-FCF8-DD9B-2BB6-F28D78FE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50" y="4568778"/>
              <a:ext cx="495571" cy="381405"/>
            </a:xfrm>
            <a:prstGeom prst="rect">
              <a:avLst/>
            </a:prstGeom>
          </p:spPr>
        </p:pic>
        <p:pic>
          <p:nvPicPr>
            <p:cNvPr id="92" name="Resim 91">
              <a:extLst>
                <a:ext uri="{FF2B5EF4-FFF2-40B4-BE49-F238E27FC236}">
                  <a16:creationId xmlns:a16="http://schemas.microsoft.com/office/drawing/2014/main" id="{8B2E93FE-6BB5-0ADE-F1C0-71AE3999C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35" y="3678630"/>
              <a:ext cx="942164" cy="792674"/>
            </a:xfrm>
            <a:prstGeom prst="rect">
              <a:avLst/>
            </a:prstGeom>
          </p:spPr>
        </p:pic>
      </p:grpSp>
      <p:pic>
        <p:nvPicPr>
          <p:cNvPr id="130" name="Resim 129" descr="metin, ekran görüntüsü, daire, koleksiyon, toplama, tahsilat içeren bir resim&#10;&#10;Açıklama otomatik olarak oluşturuldu">
            <a:extLst>
              <a:ext uri="{FF2B5EF4-FFF2-40B4-BE49-F238E27FC236}">
                <a16:creationId xmlns:a16="http://schemas.microsoft.com/office/drawing/2014/main" id="{35A095AE-8915-7695-274C-0B2EC2271A7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381" t="2899" r="4292"/>
          <a:stretch/>
        </p:blipFill>
        <p:spPr>
          <a:xfrm>
            <a:off x="90283" y="4006626"/>
            <a:ext cx="1366523" cy="646326"/>
          </a:xfrm>
          <a:prstGeom prst="rect">
            <a:avLst/>
          </a:prstGeom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C90EB286-32DC-4668-97F2-90417E1E6E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76" y="892203"/>
            <a:ext cx="1036827" cy="3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87;p5">
            <a:extLst>
              <a:ext uri="{FF2B5EF4-FFF2-40B4-BE49-F238E27FC236}">
                <a16:creationId xmlns:a16="http://schemas.microsoft.com/office/drawing/2014/main" id="{A5EDD7C8-82F2-9E3D-4DFA-057BAA3D1919}"/>
              </a:ext>
            </a:extLst>
          </p:cNvPr>
          <p:cNvSpPr/>
          <p:nvPr/>
        </p:nvSpPr>
        <p:spPr>
          <a:xfrm>
            <a:off x="0" y="0"/>
            <a:ext cx="9221492" cy="5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NANOSİS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Platformu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Teknoloji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Kazanımlarından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Örnekler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477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4180</TotalTime>
  <Words>1853</Words>
  <Application>Microsoft Macintosh PowerPoint</Application>
  <PresentationFormat>Özel</PresentationFormat>
  <Paragraphs>304</Paragraphs>
  <Slides>14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Odaklanılan sensörlerin temel özellikleri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TUBITAK</dc:creator>
  <cp:lastModifiedBy>melis zeynep özel</cp:lastModifiedBy>
  <cp:revision>165</cp:revision>
  <dcterms:created xsi:type="dcterms:W3CDTF">2021-10-11T15:01:22Z</dcterms:created>
  <dcterms:modified xsi:type="dcterms:W3CDTF">2023-12-01T06:26:39Z</dcterms:modified>
</cp:coreProperties>
</file>