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670550" cx="10080625"/>
  <p:notesSz cx="7559675" cy="106918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GoogleSlidesCustomDataVersion2">
      <go:slidesCustomData xmlns:go="http://customooxmlschemas.google.com/" r:id="rId12" roundtripDataSignature="AMtx7mhCfLQRVUiizE2nGXUqeXIsMqRCR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C50DE3A-432D-4D11-80AF-4622368618D9}">
  <a:tblStyle styleId="{5C50DE3A-432D-4D11-80AF-4622368618D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4BACC6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4BACC6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4BACC6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4BACC6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4BACC6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4BACC6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  <a:tcStyle>
        <a:fill>
          <a:solidFill>
            <a:srgbClr val="4BACC6">
              <a:alpha val="20000"/>
            </a:srgbClr>
          </a:solidFill>
        </a:fill>
      </a:tcStyle>
    </a:band1H>
    <a:band2H>
      <a:tcTxStyle b="off" i="off"/>
    </a:band2H>
    <a:band1V>
      <a:tcTxStyle b="off" i="off"/>
      <a:tcStyle>
        <a:fill>
          <a:solidFill>
            <a:srgbClr val="4BACC6">
              <a:alpha val="20000"/>
            </a:srgbClr>
          </a:solidFill>
        </a:fill>
      </a:tcStyle>
    </a:band1V>
    <a:band2V>
      <a:tcTxStyle b="off" i="off"/>
    </a:band2V>
    <a:lastCol>
      <a:tcTxStyle b="on" i="off"/>
    </a:lastCol>
    <a:firstCol>
      <a:tcTxStyle b="on" i="off"/>
    </a:firstCol>
    <a:lastRow>
      <a:tcTxStyle b="on" i="off"/>
      <a:tcStyle>
        <a:tcBdr>
          <a:top>
            <a:ln cap="flat" cmpd="sng" w="50800">
              <a:solidFill>
                <a:srgbClr val="4BACC6"/>
              </a:solidFill>
              <a:prstDash val="solid"/>
              <a:round/>
              <a:headEnd len="sm" w="sm" type="none"/>
              <a:tailEnd len="sm" w="sm" type="none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 b="off" i="off"/>
    </a:seCell>
    <a:swCell>
      <a:tcTxStyle b="off" i="off"/>
    </a:swCell>
    <a:firstRow>
      <a:tcTxStyle b="on" i="off"/>
      <a:tcStyle>
        <a:tcBdr>
          <a:bottom>
            <a:ln cap="flat" cmpd="sng" w="25400">
              <a:solidFill>
                <a:srgbClr val="4BACC6"/>
              </a:solidFill>
              <a:prstDash val="solid"/>
              <a:round/>
              <a:headEnd len="sm" w="sm" type="none"/>
              <a:tailEnd len="sm" w="sm" type="none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 b="off" i="off"/>
    </a:neCell>
    <a:nwCell>
      <a:tcTxStyle b="off" i="off"/>
    </a:nwCell>
  </a:tblStyle>
</a:tblStyleLst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customschemas.google.com/relationships/presentationmetadata" Target="meta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4281488" y="0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54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" name="Google Shape;62;p54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5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1" name="Google Shape;71;p55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 b="0"/>
          </a:p>
        </p:txBody>
      </p:sp>
      <p:sp>
        <p:nvSpPr>
          <p:cNvPr id="72" name="Google Shape;72;p55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6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3" name="Google Shape;83;p56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4" name="Google Shape;84;p56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7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7" name="Google Shape;97;p57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8" name="Google Shape;98;p57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8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7" name="Google Shape;127;p58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8" name="Google Shape;128;p58:notes"/>
          <p:cNvSpPr txBox="1"/>
          <p:nvPr>
            <p:ph idx="12" type="sldNum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59:notes"/>
          <p:cNvSpPr txBox="1"/>
          <p:nvPr>
            <p:ph idx="1" type="body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8" name="Google Shape;178;p59:notes"/>
          <p:cNvSpPr/>
          <p:nvPr>
            <p:ph idx="2" type="sldImg"/>
          </p:nvPr>
        </p:nvSpPr>
        <p:spPr>
          <a:xfrm>
            <a:off x="573088" y="1336675"/>
            <a:ext cx="6413500" cy="3608388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60"/>
          <p:cNvSpPr txBox="1"/>
          <p:nvPr>
            <p:ph type="ctrTitle"/>
          </p:nvPr>
        </p:nvSpPr>
        <p:spPr>
          <a:xfrm>
            <a:off x="1260078" y="928028"/>
            <a:ext cx="7560469" cy="1974191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 sz="496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60"/>
          <p:cNvSpPr txBox="1"/>
          <p:nvPr>
            <p:ph idx="1" type="subTitle"/>
          </p:nvPr>
        </p:nvSpPr>
        <p:spPr>
          <a:xfrm>
            <a:off x="1260078" y="2978352"/>
            <a:ext cx="7560469" cy="136907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None/>
              <a:defRPr sz="1984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None/>
              <a:defRPr sz="1654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1488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323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323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323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323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323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  <a:defRPr sz="1323"/>
            </a:lvl9pPr>
          </a:lstStyle>
          <a:p/>
        </p:txBody>
      </p:sp>
      <p:sp>
        <p:nvSpPr>
          <p:cNvPr id="15" name="Google Shape;15;p60"/>
          <p:cNvSpPr txBox="1"/>
          <p:nvPr>
            <p:ph idx="10" type="dt"/>
          </p:nvPr>
        </p:nvSpPr>
        <p:spPr>
          <a:xfrm>
            <a:off x="693043" y="5255760"/>
            <a:ext cx="2268141" cy="301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Google Shape;16;p60"/>
          <p:cNvSpPr txBox="1"/>
          <p:nvPr>
            <p:ph idx="11" type="ftr"/>
          </p:nvPr>
        </p:nvSpPr>
        <p:spPr>
          <a:xfrm>
            <a:off x="3339207" y="5255760"/>
            <a:ext cx="3402211" cy="301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" name="Google Shape;17;p60"/>
          <p:cNvSpPr txBox="1"/>
          <p:nvPr>
            <p:ph idx="12" type="sldNum"/>
          </p:nvPr>
        </p:nvSpPr>
        <p:spPr>
          <a:xfrm>
            <a:off x="7119441" y="5255760"/>
            <a:ext cx="2268141" cy="30190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6 Content">
  <p:cSld name="Title, 6 Content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43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4" name="Google Shape;54;p43"/>
          <p:cNvSpPr txBox="1"/>
          <p:nvPr>
            <p:ph idx="1" type="body"/>
          </p:nvPr>
        </p:nvSpPr>
        <p:spPr>
          <a:xfrm>
            <a:off x="50400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5" name="Google Shape;55;p43"/>
          <p:cNvSpPr txBox="1"/>
          <p:nvPr>
            <p:ph idx="2" type="body"/>
          </p:nvPr>
        </p:nvSpPr>
        <p:spPr>
          <a:xfrm>
            <a:off x="357156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6" name="Google Shape;56;p43"/>
          <p:cNvSpPr txBox="1"/>
          <p:nvPr>
            <p:ph idx="3" type="body"/>
          </p:nvPr>
        </p:nvSpPr>
        <p:spPr>
          <a:xfrm>
            <a:off x="6639120" y="132660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7" name="Google Shape;57;p43"/>
          <p:cNvSpPr txBox="1"/>
          <p:nvPr>
            <p:ph idx="4" type="body"/>
          </p:nvPr>
        </p:nvSpPr>
        <p:spPr>
          <a:xfrm>
            <a:off x="50400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8" name="Google Shape;58;p43"/>
          <p:cNvSpPr txBox="1"/>
          <p:nvPr>
            <p:ph idx="5" type="body"/>
          </p:nvPr>
        </p:nvSpPr>
        <p:spPr>
          <a:xfrm>
            <a:off x="357156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9" name="Google Shape;59;p43"/>
          <p:cNvSpPr txBox="1"/>
          <p:nvPr>
            <p:ph idx="6" type="body"/>
          </p:nvPr>
        </p:nvSpPr>
        <p:spPr>
          <a:xfrm>
            <a:off x="6639120" y="3044520"/>
            <a:ext cx="292104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Slide" type="blank">
  <p:cSld name="BLANK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61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61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800"/>
              <a:buChar char="•"/>
              <a:defRPr/>
            </a:lvl1pPr>
            <a:lvl2pPr indent="-3810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400"/>
              <a:buChar char="•"/>
              <a:defRPr/>
            </a:lvl2pPr>
            <a:lvl3pPr indent="-355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/>
        </p:txBody>
      </p:sp>
      <p:sp>
        <p:nvSpPr>
          <p:cNvPr id="22" name="Google Shape;22;p61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Google Shape;23;p6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Google Shape;24;p61"/>
          <p:cNvSpPr txBox="1"/>
          <p:nvPr>
            <p:ph idx="12" type="sldNum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entered Text" type="objOnly">
  <p:cSld name="OBJECT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7"/>
          <p:cNvSpPr txBox="1"/>
          <p:nvPr>
            <p:ph idx="1" type="subTitle"/>
          </p:nvPr>
        </p:nvSpPr>
        <p:spPr>
          <a:xfrm>
            <a:off x="504000" y="226080"/>
            <a:ext cx="9072000" cy="4388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and Content" type="twoObjAndObj">
  <p:cSld name="TWO_OBJECTS_AND_OBJECT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38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0" name="Google Shape;30;p38"/>
          <p:cNvSpPr txBox="1"/>
          <p:nvPr>
            <p:ph idx="2" type="body"/>
          </p:nvPr>
        </p:nvSpPr>
        <p:spPr>
          <a:xfrm>
            <a:off x="515268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1" name="Google Shape;31;p38"/>
          <p:cNvSpPr txBox="1"/>
          <p:nvPr>
            <p:ph idx="3"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Content and 2 Content" type="objAndTwoObj">
  <p:cSld name="OBJECT_AND_TWO_OBJECTS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39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9"/>
          <p:cNvSpPr txBox="1"/>
          <p:nvPr>
            <p:ph idx="1" type="body"/>
          </p:nvPr>
        </p:nvSpPr>
        <p:spPr>
          <a:xfrm>
            <a:off x="504000" y="1326600"/>
            <a:ext cx="442692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5" name="Google Shape;35;p39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39"/>
          <p:cNvSpPr txBox="1"/>
          <p:nvPr>
            <p:ph idx="3"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2 Content over Content" type="twoObjOverTx">
  <p:cSld name="TWO_OBJECTS_OVER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40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40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40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1" name="Google Shape;41;p40"/>
          <p:cNvSpPr txBox="1"/>
          <p:nvPr>
            <p:ph idx="3"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Content over Content" type="objOverTx">
  <p:cSld name="OBJECT_OVER_TEXT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1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41"/>
          <p:cNvSpPr txBox="1"/>
          <p:nvPr>
            <p:ph idx="1" type="body"/>
          </p:nvPr>
        </p:nvSpPr>
        <p:spPr>
          <a:xfrm>
            <a:off x="504000" y="132660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41"/>
          <p:cNvSpPr txBox="1"/>
          <p:nvPr>
            <p:ph idx="2" type="body"/>
          </p:nvPr>
        </p:nvSpPr>
        <p:spPr>
          <a:xfrm>
            <a:off x="504000" y="3044520"/>
            <a:ext cx="907200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, 4 Content" type="fourObj">
  <p:cSld name="FOUR_OBJECTS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42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42"/>
          <p:cNvSpPr txBox="1"/>
          <p:nvPr>
            <p:ph idx="1" type="body"/>
          </p:nvPr>
        </p:nvSpPr>
        <p:spPr>
          <a:xfrm>
            <a:off x="50400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9" name="Google Shape;49;p42"/>
          <p:cNvSpPr txBox="1"/>
          <p:nvPr>
            <p:ph idx="2" type="body"/>
          </p:nvPr>
        </p:nvSpPr>
        <p:spPr>
          <a:xfrm>
            <a:off x="5152680" y="132660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0" name="Google Shape;50;p42"/>
          <p:cNvSpPr txBox="1"/>
          <p:nvPr>
            <p:ph idx="3" type="body"/>
          </p:nvPr>
        </p:nvSpPr>
        <p:spPr>
          <a:xfrm>
            <a:off x="50400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51" name="Google Shape;51;p42"/>
          <p:cNvSpPr txBox="1"/>
          <p:nvPr>
            <p:ph idx="4" type="body"/>
          </p:nvPr>
        </p:nvSpPr>
        <p:spPr>
          <a:xfrm>
            <a:off x="5152680" y="3044520"/>
            <a:ext cx="4426920" cy="156852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2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8"/>
          <p:cNvSpPr txBox="1"/>
          <p:nvPr>
            <p:ph type="title"/>
          </p:nvPr>
        </p:nvSpPr>
        <p:spPr>
          <a:xfrm>
            <a:off x="504000" y="226080"/>
            <a:ext cx="9072000" cy="94644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28"/>
          <p:cNvSpPr txBox="1"/>
          <p:nvPr>
            <p:ph idx="1" type="body"/>
          </p:nvPr>
        </p:nvSpPr>
        <p:spPr>
          <a:xfrm>
            <a:off x="504000" y="1326600"/>
            <a:ext cx="9072000" cy="3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learn.microsoft.com/en-us/office/vba/api/powerpoint.slide.slideid" TargetMode="External"/><Relationship Id="rId4" Type="http://schemas.openxmlformats.org/officeDocument/2006/relationships/image" Target="../media/image3.png"/><Relationship Id="rId5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1.png"/><Relationship Id="rId4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image" Target="../media/image17.jpg"/><Relationship Id="rId11" Type="http://schemas.openxmlformats.org/officeDocument/2006/relationships/image" Target="../media/image7.jpg"/><Relationship Id="rId22" Type="http://schemas.openxmlformats.org/officeDocument/2006/relationships/image" Target="../media/image1.png"/><Relationship Id="rId10" Type="http://schemas.openxmlformats.org/officeDocument/2006/relationships/image" Target="../media/image12.png"/><Relationship Id="rId21" Type="http://schemas.openxmlformats.org/officeDocument/2006/relationships/image" Target="../media/image25.png"/><Relationship Id="rId13" Type="http://schemas.openxmlformats.org/officeDocument/2006/relationships/image" Target="../media/image26.png"/><Relationship Id="rId1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Relationship Id="rId4" Type="http://schemas.openxmlformats.org/officeDocument/2006/relationships/image" Target="../media/image4.jpg"/><Relationship Id="rId9" Type="http://schemas.openxmlformats.org/officeDocument/2006/relationships/image" Target="../media/image10.png"/><Relationship Id="rId15" Type="http://schemas.openxmlformats.org/officeDocument/2006/relationships/image" Target="../media/image15.png"/><Relationship Id="rId14" Type="http://schemas.openxmlformats.org/officeDocument/2006/relationships/image" Target="../media/image13.png"/><Relationship Id="rId17" Type="http://schemas.openxmlformats.org/officeDocument/2006/relationships/image" Target="../media/image20.png"/><Relationship Id="rId16" Type="http://schemas.openxmlformats.org/officeDocument/2006/relationships/image" Target="../media/image16.png"/><Relationship Id="rId5" Type="http://schemas.openxmlformats.org/officeDocument/2006/relationships/image" Target="../media/image24.png"/><Relationship Id="rId19" Type="http://schemas.openxmlformats.org/officeDocument/2006/relationships/image" Target="../media/image19.jpg"/><Relationship Id="rId6" Type="http://schemas.openxmlformats.org/officeDocument/2006/relationships/image" Target="../media/image11.jpg"/><Relationship Id="rId18" Type="http://schemas.openxmlformats.org/officeDocument/2006/relationships/image" Target="../media/image22.jp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kokhucre1004.com" TargetMode="Externa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5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10080625" cy="2819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54"/>
          <p:cNvSpPr/>
          <p:nvPr/>
        </p:nvSpPr>
        <p:spPr>
          <a:xfrm>
            <a:off x="2662309" y="3024803"/>
            <a:ext cx="5038130" cy="21973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Rejeneratif ve Restoratif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Tıp Araştırmaları ve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US" sz="24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Uygulamaları (Re-Tıp)</a:t>
            </a:r>
            <a:endParaRPr b="1" i="0" sz="24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54"/>
          <p:cNvSpPr/>
          <p:nvPr/>
        </p:nvSpPr>
        <p:spPr>
          <a:xfrm>
            <a:off x="3241143" y="5214841"/>
            <a:ext cx="3868479" cy="425344"/>
          </a:xfrm>
          <a:prstGeom prst="roundRect">
            <a:avLst>
              <a:gd fmla="val 16667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US" sz="1600" u="none" cap="none" strike="noStrike">
                <a:solidFill>
                  <a:srgbClr val="1F497D"/>
                </a:solidFill>
                <a:latin typeface="Arial"/>
                <a:ea typeface="Arial"/>
                <a:cs typeface="Arial"/>
                <a:sym typeface="Arial"/>
              </a:rPr>
              <a:t>Platform Başlangıç Tarihi : 01/02/2021</a:t>
            </a:r>
            <a:endParaRPr b="1" i="0" sz="1400" u="none" cap="none" strike="noStrik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54"/>
          <p:cNvSpPr txBox="1"/>
          <p:nvPr/>
        </p:nvSpPr>
        <p:spPr>
          <a:xfrm>
            <a:off x="2197135" y="4352389"/>
            <a:ext cx="5956496" cy="921328"/>
          </a:xfrm>
          <a:prstGeom prst="rect">
            <a:avLst/>
          </a:prstGeom>
          <a:noFill/>
          <a:ln>
            <a:noFill/>
          </a:ln>
        </p:spPr>
        <p:txBody>
          <a:bodyPr anchorCtr="0" anchor="ctr" bIns="37800" lIns="75600" spcFirstLastPara="1" rIns="75600" wrap="square" tIns="37800">
            <a:noAutofit/>
          </a:bodyPr>
          <a:lstStyle/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Prof. Dr. Kamil Can Akçalı</a:t>
            </a:r>
            <a:endParaRPr b="1" i="0" sz="16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Arial"/>
              <a:buNone/>
            </a:pPr>
            <a:r>
              <a:rPr b="1" i="0" lang="en-US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Ankara Üniversitesi </a:t>
            </a:r>
            <a:r>
              <a:rPr b="0" i="0" lang="en-US" sz="1300" u="none" cap="none" strike="noStrik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Kök Hücre Enstitüsü (KHE)</a:t>
            </a:r>
            <a:endParaRPr b="1" i="0" sz="1300" u="none" cap="none" strike="noStrike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8" name="Google Shape;68;p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007425" y="3570275"/>
            <a:ext cx="1367424" cy="7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55"/>
          <p:cNvSpPr txBox="1"/>
          <p:nvPr/>
        </p:nvSpPr>
        <p:spPr>
          <a:xfrm>
            <a:off x="1318725" y="1517819"/>
            <a:ext cx="214213" cy="236265"/>
          </a:xfrm>
          <a:prstGeom prst="rect">
            <a:avLst/>
          </a:prstGeom>
          <a:noFill/>
          <a:ln>
            <a:noFill/>
          </a:ln>
        </p:spPr>
        <p:txBody>
          <a:bodyPr anchorCtr="0" anchor="t" bIns="37800" lIns="75600" spcFirstLastPara="1" rIns="75600" wrap="square" tIns="378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9"/>
              <a:buFont typeface="Arial"/>
              <a:buNone/>
            </a:pPr>
            <a:r>
              <a:rPr b="1" i="0" lang="en-US" sz="90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b="0" i="0" sz="909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5" name="Google Shape;75;p5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-5400000">
            <a:off x="6849448" y="2612150"/>
            <a:ext cx="4516729" cy="625693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55"/>
          <p:cNvSpPr/>
          <p:nvPr/>
        </p:nvSpPr>
        <p:spPr>
          <a:xfrm>
            <a:off x="0" y="-801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Re-Tıp PLATFORMU KÜNYESİ -1 </a:t>
            </a:r>
            <a:endParaRPr b="1" i="0" sz="2200" u="none" cap="none" strike="noStrike">
              <a:solidFill>
                <a:srgbClr val="C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55"/>
          <p:cNvSpPr txBox="1"/>
          <p:nvPr/>
        </p:nvSpPr>
        <p:spPr>
          <a:xfrm>
            <a:off x="1184024" y="670589"/>
            <a:ext cx="6483000" cy="954300"/>
          </a:xfrm>
          <a:prstGeom prst="rect">
            <a:avLst/>
          </a:prstGeom>
          <a:solidFill>
            <a:srgbClr val="DAE5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TEMA :</a:t>
            </a:r>
            <a:r>
              <a:rPr b="0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Nadir rastlanan ölümcül-kalıtsal hastalıklar, doku hasarı, doku kaybı, kanser, dejeneratif ölümcül hastalıklarda kişiye özel tedavi uygulamalarının önünü açan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hücresel tedavi ürünleri, doku mühendisliği ürünleri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ve </a:t>
            </a:r>
            <a:r>
              <a:rPr b="1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tanı kitlerinin</a:t>
            </a:r>
            <a:r>
              <a:rPr b="0" i="0" lang="en-US" sz="1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geliştirilmesi </a:t>
            </a:r>
            <a:r>
              <a:rPr b="1" i="0" lang="en-US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b="1" i="0" sz="1400" u="none" cap="none" strike="noStrike">
              <a:solidFill>
                <a:srgbClr val="242D5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8" name="Google Shape;78;p55"/>
          <p:cNvSpPr/>
          <p:nvPr/>
        </p:nvSpPr>
        <p:spPr>
          <a:xfrm>
            <a:off x="10166765" y="2049761"/>
            <a:ext cx="2884308" cy="116955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Açıklama: Platform kapsamında odaklanılan tema belirtilecektir.  Platform bünyesinde yer alan ortaklar APYÖK ve APYK lara yer verilecektir.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79" name="Google Shape;79;p55"/>
          <p:cNvGraphicFramePr/>
          <p:nvPr/>
        </p:nvGraphicFramePr>
        <p:xfrm>
          <a:off x="764427" y="1683765"/>
          <a:ext cx="3000000" cy="3000000"/>
        </p:xfrm>
        <a:graphic>
          <a:graphicData uri="http://schemas.openxmlformats.org/drawingml/2006/table">
            <a:tbl>
              <a:tblPr bandRow="1" firstCol="1" firstRow="1">
                <a:noFill/>
                <a:tableStyleId>{5C50DE3A-432D-4D11-80AF-4622368618D9}</a:tableStyleId>
              </a:tblPr>
              <a:tblGrid>
                <a:gridCol w="2088225"/>
                <a:gridCol w="5760650"/>
              </a:tblGrid>
              <a:tr h="11470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APYÖK</a:t>
                      </a:r>
                      <a:endParaRPr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Ankara Üniversitesi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160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lang="en-US" sz="1100" u="none" cap="none" strike="noStrike"/>
                        <a:t>Kök Hücre Enstitüsü (KHE), Medikal Tasarım Uygulama ve Araştırma Merkezi (MEDİTAM)</a:t>
                      </a:r>
                      <a:endParaRPr b="0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89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APYK</a:t>
                      </a:r>
                      <a:endParaRPr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Sağlık Bilimleri Üniversitesi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Gülhane Diş Hekimliği Sağlık Uygulama Ve Araştırma Merkezi (SBÜ-UYGAR)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8965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APYK</a:t>
                      </a:r>
                      <a:endParaRPr sz="1100" u="none" cap="none" strike="noStrike">
                        <a:solidFill>
                          <a:srgbClr val="000000"/>
                        </a:solidFill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Eskişehir Osmangazi Üniversitesi </a:t>
                      </a:r>
                      <a:endParaRPr sz="1400" u="none" cap="none" strike="noStrike"/>
                    </a:p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Hücresel Tedavi ve Kök Hücre Üretim, Uygulama ve Araştırma Merkezi (ESTEM)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4600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APYK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ASELSAN ELEKTRONİK SANAYİ VE TİCARET A.Ş.(Aselsan A.Ş. Araştırma Merkezi)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  <a:tr h="5866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100" u="none" cap="none" strike="noStrike"/>
                        <a:t>APYK</a:t>
                      </a:r>
                      <a:endParaRPr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1" lang="en-US" sz="1100" u="none" cap="none" strike="noStrike"/>
                        <a:t>İntergen Genetik Hastalıklar Tanı Araştırma ve Uygulama Merkezi Ltd. Şti.</a:t>
                      </a:r>
                      <a:endParaRPr b="1" sz="1100" u="none" cap="none" strike="noStrike">
                        <a:solidFill>
                          <a:srgbClr val="000000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T="0" marB="0" marR="68575" marL="68575" anchor="ctr"/>
                </a:tc>
              </a:tr>
            </a:tbl>
          </a:graphicData>
        </a:graphic>
      </p:graphicFrame>
      <p:pic>
        <p:nvPicPr>
          <p:cNvPr id="80" name="Google Shape;80;p5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67963" y="73325"/>
            <a:ext cx="1367424" cy="7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56"/>
          <p:cNvSpPr/>
          <p:nvPr/>
        </p:nvSpPr>
        <p:spPr>
          <a:xfrm>
            <a:off x="351325" y="831125"/>
            <a:ext cx="9661500" cy="1148700"/>
          </a:xfrm>
          <a:prstGeom prst="rect">
            <a:avLst/>
          </a:prstGeom>
          <a:solidFill>
            <a:srgbClr val="DAE5F1"/>
          </a:solidFill>
          <a:ln cap="flat" cmpd="sng" w="9525">
            <a:solidFill>
              <a:srgbClr val="000000"/>
            </a:solidFill>
            <a:prstDash val="solid"/>
            <a:miter lim="800000"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8 Proje + Toplumsal Etki Projesi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15 Kurum/Kuruluş, 90 Araştırmacı ile</a:t>
            </a:r>
            <a:endParaRPr b="1" i="0" sz="18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</a:pPr>
            <a:r>
              <a:rPr b="1" i="0" lang="en-US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Stratejik İşbirliği Platformu</a:t>
            </a:r>
            <a:endParaRPr b="1" i="0" sz="1800" u="none" cap="none" strike="noStrik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Google Shape;87;p56"/>
          <p:cNvSpPr/>
          <p:nvPr/>
        </p:nvSpPr>
        <p:spPr>
          <a:xfrm>
            <a:off x="215327" y="123463"/>
            <a:ext cx="9221492" cy="59035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 Re-Tıp PLATFORMU KÜNYESİ - 2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56"/>
          <p:cNvSpPr txBox="1"/>
          <p:nvPr/>
        </p:nvSpPr>
        <p:spPr>
          <a:xfrm>
            <a:off x="401906" y="3745654"/>
            <a:ext cx="2315600" cy="492443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t/>
            </a:r>
            <a:endParaRPr b="1" i="0" sz="1600" u="none" cap="none" strike="noStrike">
              <a:solidFill>
                <a:srgbClr val="C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56"/>
          <p:cNvSpPr/>
          <p:nvPr/>
        </p:nvSpPr>
        <p:spPr>
          <a:xfrm>
            <a:off x="10318226" y="1979827"/>
            <a:ext cx="2876357" cy="16004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Açıklama: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APYÖK ve APYK lar, platform bünyesinde yer alan diğer ortaklar, danışmanlar ve varsa hizmet tedarikçileri dahil edilerek rakamların ve dağılımların verilmesi beklenmektedir.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56"/>
          <p:cNvSpPr/>
          <p:nvPr/>
        </p:nvSpPr>
        <p:spPr>
          <a:xfrm>
            <a:off x="27496" y="2079606"/>
            <a:ext cx="87123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US" sz="2000" u="none" cap="none" strike="noStrike">
                <a:solidFill>
                  <a:srgbClr val="242D5D"/>
                </a:solidFill>
                <a:latin typeface="Calibri"/>
                <a:ea typeface="Calibri"/>
                <a:cs typeface="Calibri"/>
                <a:sym typeface="Calibri"/>
              </a:rPr>
              <a:t>7</a:t>
            </a:r>
            <a:r>
              <a:rPr b="1" i="0" lang="en-US" sz="2000" u="none" cap="none" strike="noStrike">
                <a:solidFill>
                  <a:srgbClr val="242D5D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2000" u="none" cap="none" strike="noStrike">
                <a:solidFill>
                  <a:srgbClr val="242D5D"/>
                </a:solidFill>
                <a:latin typeface="Calibri"/>
                <a:ea typeface="Calibri"/>
                <a:cs typeface="Calibri"/>
                <a:sym typeface="Calibri"/>
              </a:rPr>
              <a:t>Danışman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242D5D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b="1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11 Ulusal Üniversite (5‘i araştırma üniversitesi)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0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	4 Yabancı Üniversite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56"/>
          <p:cNvSpPr/>
          <p:nvPr/>
        </p:nvSpPr>
        <p:spPr>
          <a:xfrm>
            <a:off x="675863" y="3238642"/>
            <a:ext cx="3005100" cy="1323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İnsan Kaynağı Kazanımları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Toplam 90 Araştırmacı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21 Yeni Araştırmacı İstihdamı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1600"/>
              <a:buFont typeface="Arial"/>
              <a:buChar char="•"/>
            </a:pP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80 Bursiyer</a:t>
            </a:r>
            <a:endParaRPr b="0" i="0" sz="16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56">
            <a:hlinkClick r:id="rId3"/>
          </p:cNvPr>
          <p:cNvSpPr/>
          <p:nvPr/>
        </p:nvSpPr>
        <p:spPr>
          <a:xfrm>
            <a:off x="675863" y="4620235"/>
            <a:ext cx="3005100" cy="58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Başlangıç Tarihi: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Şubat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US" sz="16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rPr>
              <a:t>Toplam Bütçe: </a:t>
            </a:r>
            <a:r>
              <a:rPr b="1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46,6 Milyon TL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" name="Google Shape;93;p5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114256" y="2490290"/>
            <a:ext cx="3614845" cy="2820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5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645250" y="44738"/>
            <a:ext cx="1367424" cy="7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57"/>
          <p:cNvSpPr txBox="1"/>
          <p:nvPr/>
        </p:nvSpPr>
        <p:spPr>
          <a:xfrm>
            <a:off x="691838" y="1124712"/>
            <a:ext cx="15941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Odak Alan 1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p57"/>
          <p:cNvSpPr txBox="1"/>
          <p:nvPr/>
        </p:nvSpPr>
        <p:spPr>
          <a:xfrm>
            <a:off x="4536000" y="1124712"/>
            <a:ext cx="15941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Odak Alan 2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2" name="Google Shape;102;p57"/>
          <p:cNvSpPr txBox="1"/>
          <p:nvPr/>
        </p:nvSpPr>
        <p:spPr>
          <a:xfrm>
            <a:off x="691838" y="2627127"/>
            <a:ext cx="15941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Odak Alan 3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p57"/>
          <p:cNvSpPr txBox="1"/>
          <p:nvPr/>
        </p:nvSpPr>
        <p:spPr>
          <a:xfrm>
            <a:off x="508958" y="4173229"/>
            <a:ext cx="15941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Odak Alan 4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p57"/>
          <p:cNvSpPr txBox="1"/>
          <p:nvPr/>
        </p:nvSpPr>
        <p:spPr>
          <a:xfrm>
            <a:off x="6130162" y="3999207"/>
            <a:ext cx="1594162" cy="2616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Odak Alan 5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" name="Google Shape;105;p57"/>
          <p:cNvSpPr txBox="1"/>
          <p:nvPr/>
        </p:nvSpPr>
        <p:spPr>
          <a:xfrm>
            <a:off x="591254" y="1656744"/>
            <a:ext cx="159416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Hedeflenen Nihai Ürünler /Tekn.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Google Shape;106;p57"/>
          <p:cNvSpPr txBox="1"/>
          <p:nvPr/>
        </p:nvSpPr>
        <p:spPr>
          <a:xfrm>
            <a:off x="4435416" y="1352703"/>
            <a:ext cx="159416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Hedeflenen Nihai Ürünler/Tekn. 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Google Shape;107;p57"/>
          <p:cNvSpPr txBox="1"/>
          <p:nvPr/>
        </p:nvSpPr>
        <p:spPr>
          <a:xfrm>
            <a:off x="508958" y="2933037"/>
            <a:ext cx="159416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Hedeflenen Nihai Ürünler/Tekn. 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p57"/>
          <p:cNvSpPr txBox="1"/>
          <p:nvPr/>
        </p:nvSpPr>
        <p:spPr>
          <a:xfrm>
            <a:off x="508958" y="4471526"/>
            <a:ext cx="159416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Hedeflenen Nihai Ürünler/Tekn. 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9" name="Google Shape;109;p57"/>
          <p:cNvSpPr txBox="1"/>
          <p:nvPr/>
        </p:nvSpPr>
        <p:spPr>
          <a:xfrm>
            <a:off x="5004758" y="4442642"/>
            <a:ext cx="1594162" cy="430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1" lang="en-US" sz="11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Hedeflenen Nihai Ürünler /Tekn.</a:t>
            </a:r>
            <a:endParaRPr b="0" i="1" sz="11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" name="Google Shape;110;p57"/>
          <p:cNvSpPr/>
          <p:nvPr/>
        </p:nvSpPr>
        <p:spPr>
          <a:xfrm>
            <a:off x="10144663" y="1656744"/>
            <a:ext cx="3118113" cy="353943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Açıklama: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Platformun odaklandığı ana alanlar ve her bir alan altında ara çıktı (başka bir projede girdi olarak kullanılacak) ve/veya nihai çıktı olarak hedeflenen ürünler ve teknolojilerin bütünsel bir şekilde gösteriminin yapılması beklenmektedir.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Odak alan olarak belirtilenler Platformlar kapsamındaki stratejik hedeflerdir.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Şekilsel gösterimler tercih edilmelidir.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57"/>
          <p:cNvPicPr preferRelativeResize="0"/>
          <p:nvPr/>
        </p:nvPicPr>
        <p:blipFill rotWithShape="1">
          <a:blip r:embed="rId3">
            <a:alphaModFix/>
          </a:blip>
          <a:srcRect b="6763" l="0" r="0" t="7509"/>
          <a:stretch/>
        </p:blipFill>
        <p:spPr>
          <a:xfrm>
            <a:off x="824400" y="265346"/>
            <a:ext cx="8711909" cy="5228007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57"/>
          <p:cNvSpPr txBox="1"/>
          <p:nvPr/>
        </p:nvSpPr>
        <p:spPr>
          <a:xfrm>
            <a:off x="184225" y="-192308"/>
            <a:ext cx="90720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Re-Tıp PLATFORMU Araştırma Programı Alanları</a:t>
            </a:r>
            <a:endParaRPr b="0" i="0" sz="4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7"/>
          <p:cNvSpPr txBox="1"/>
          <p:nvPr/>
        </p:nvSpPr>
        <p:spPr>
          <a:xfrm>
            <a:off x="6320604" y="2186249"/>
            <a:ext cx="10101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r>
              <a:rPr b="1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57"/>
          <p:cNvSpPr txBox="1"/>
          <p:nvPr/>
        </p:nvSpPr>
        <p:spPr>
          <a:xfrm>
            <a:off x="5820927" y="3827295"/>
            <a:ext cx="4527000" cy="70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b="1" i="0" lang="en-US" sz="4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5</a:t>
            </a:r>
            <a:r>
              <a:rPr b="1" i="0" lang="en-US" sz="12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Proje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57"/>
          <p:cNvSpPr txBox="1"/>
          <p:nvPr/>
        </p:nvSpPr>
        <p:spPr>
          <a:xfrm>
            <a:off x="7468762" y="927301"/>
            <a:ext cx="237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uPKH tabanlı SMA test kiti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6" name="Google Shape;116;p57"/>
          <p:cNvSpPr txBox="1"/>
          <p:nvPr/>
        </p:nvSpPr>
        <p:spPr>
          <a:xfrm>
            <a:off x="979033" y="900829"/>
            <a:ext cx="20283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mezenkimal kök hücre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7" name="Google Shape;117;p57"/>
          <p:cNvSpPr txBox="1"/>
          <p:nvPr/>
        </p:nvSpPr>
        <p:spPr>
          <a:xfrm>
            <a:off x="221299" y="1512900"/>
            <a:ext cx="2291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MKH ekzozomları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8" name="Google Shape;118;p57"/>
          <p:cNvSpPr txBox="1"/>
          <p:nvPr/>
        </p:nvSpPr>
        <p:spPr>
          <a:xfrm>
            <a:off x="8622606" y="2005292"/>
            <a:ext cx="237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uPK hücreleri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" name="Google Shape;119;p57"/>
          <p:cNvSpPr txBox="1"/>
          <p:nvPr/>
        </p:nvSpPr>
        <p:spPr>
          <a:xfrm>
            <a:off x="8357321" y="3795880"/>
            <a:ext cx="237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karaciğer çipi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57"/>
          <p:cNvSpPr txBox="1"/>
          <p:nvPr/>
        </p:nvSpPr>
        <p:spPr>
          <a:xfrm>
            <a:off x="2620168" y="5251315"/>
            <a:ext cx="320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mikrobiyata destekli doku eşleniği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p57"/>
          <p:cNvSpPr txBox="1"/>
          <p:nvPr/>
        </p:nvSpPr>
        <p:spPr>
          <a:xfrm>
            <a:off x="7119771" y="4849776"/>
            <a:ext cx="23718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işlevsel iskelet kası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p57"/>
          <p:cNvSpPr txBox="1"/>
          <p:nvPr/>
        </p:nvSpPr>
        <p:spPr>
          <a:xfrm>
            <a:off x="3119845" y="446355"/>
            <a:ext cx="32007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kardiyak organoidleri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57"/>
          <p:cNvSpPr txBox="1"/>
          <p:nvPr/>
        </p:nvSpPr>
        <p:spPr>
          <a:xfrm>
            <a:off x="824400" y="4480444"/>
            <a:ext cx="15561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kanser kök hücre biyosensörü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4" name="Google Shape;124;p57"/>
          <p:cNvPicPr preferRelativeResize="0"/>
          <p:nvPr/>
        </p:nvPicPr>
        <p:blipFill rotWithShape="1">
          <a:blip r:embed="rId4">
            <a:alphaModFix/>
          </a:blip>
          <a:srcRect b="0" l="-2380" r="2380" t="0"/>
          <a:stretch/>
        </p:blipFill>
        <p:spPr>
          <a:xfrm>
            <a:off x="8622600" y="85488"/>
            <a:ext cx="1367424" cy="7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58"/>
          <p:cNvSpPr txBox="1"/>
          <p:nvPr/>
        </p:nvSpPr>
        <p:spPr>
          <a:xfrm>
            <a:off x="8014034" y="4994319"/>
            <a:ext cx="1964100" cy="261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 Ortakları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58"/>
          <p:cNvSpPr/>
          <p:nvPr/>
        </p:nvSpPr>
        <p:spPr>
          <a:xfrm rot="1293091">
            <a:off x="7982559" y="5029921"/>
            <a:ext cx="217034" cy="190407"/>
          </a:xfrm>
          <a:prstGeom prst="ellipse">
            <a:avLst/>
          </a:prstGeom>
          <a:noFill/>
          <a:ln cap="flat" cmpd="sng" w="25400">
            <a:solidFill>
              <a:schemeClr val="accent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58"/>
          <p:cNvSpPr txBox="1"/>
          <p:nvPr/>
        </p:nvSpPr>
        <p:spPr>
          <a:xfrm>
            <a:off x="8091076" y="5293143"/>
            <a:ext cx="1964100" cy="507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İşbirliği Kurulan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Ulusal/Uluslararası Diğer Platformlar/Kurumlar/ Yapılar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" name="Google Shape;133;p58"/>
          <p:cNvSpPr/>
          <p:nvPr/>
        </p:nvSpPr>
        <p:spPr>
          <a:xfrm rot="1293091">
            <a:off x="7982559" y="5377306"/>
            <a:ext cx="217034" cy="190407"/>
          </a:xfrm>
          <a:prstGeom prst="ellipse">
            <a:avLst/>
          </a:prstGeom>
          <a:noFill/>
          <a:ln cap="flat" cmpd="sng" w="25400">
            <a:solidFill>
              <a:srgbClr val="B2A0C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" name="Google Shape;134;p58"/>
          <p:cNvSpPr txBox="1"/>
          <p:nvPr>
            <p:ph type="title"/>
          </p:nvPr>
        </p:nvSpPr>
        <p:spPr>
          <a:xfrm>
            <a:off x="130350" y="119300"/>
            <a:ext cx="90024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None/>
            </a:pPr>
            <a:r>
              <a:rPr b="1" lang="en-US" sz="1800">
                <a:solidFill>
                  <a:srgbClr val="C00000"/>
                </a:solidFill>
              </a:rPr>
              <a:t>Ekosistem Yönetimi: Paydaşlar</a:t>
            </a:r>
            <a:endParaRPr sz="1800"/>
          </a:p>
        </p:txBody>
      </p:sp>
      <p:sp>
        <p:nvSpPr>
          <p:cNvPr id="135" name="Google Shape;135;p58"/>
          <p:cNvSpPr/>
          <p:nvPr/>
        </p:nvSpPr>
        <p:spPr>
          <a:xfrm>
            <a:off x="10083455" y="-136685"/>
            <a:ext cx="3955549" cy="710963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Açıklama: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 yapı Platformun ekosistemi içerisinde yer alan paydaşlar ve etkileşimlerin aktarıldığı yerdir. Platform ekosistem paydaşların platform odağındaki teknolojiler/ürünlerin geliştirilmesi ve/ veya çıktıların yayılımı/ticarileştirilmesine yönelik yapacakları her türlü katma değer ile ilişkilendirilerek aktarılması beklenmektedir.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b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Ortada APYÖKe, ilk halkada APYK’lara, ikinci halkada APYK’lar dışında konsorsiyumda resmi ortak olarak yer alan aktörlere yer verilmesi beklenmektedir. En dış halkada ise «İşbirliği Kurulan Ulusal/Uluslararası Diğer Platformlar/Kurumlar/ Yapılar»ın  yer alması beklenmektedir.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«İşbirliği Kurulan Ulusal/Uluslararası Diğer Platformlar/Kurumlar/ Yapılar» halihazırda 1004 platformu kapsamında proje ortağı olmayan, ancak: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dışardan projedeki geliştirme çalışmalarına katkı sağlayan (yurtdışı ortaklar ve hizmet alımı yapılanlar dahil),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proje çıktılarının test ve akredite edilmesi amacıyla etkileşimde olunan aktörler, çıktıların geniş çaplı saha gösterimi çalışmalarına dışardan ortak olarak katkı veren veya kendi ortamını açan paydaşlar (örneğin MEIS MEXT, vb),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çıktıların yayılımı ve devam projelerinin önünün açılmasına yönelik katkı veren aktörler (örneğin USIMP, şemsiye STK’lar gibi),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platformun odağındaki konu odağında platform üyelerinin üye oldukları yurtiçi  (örneğin SAHA) veya yurtdışı platformlar ve ağ yapıları,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ileriye dönük ticarileştirme, ortak yatırım ortaklıkları yapılması planlanan paydaşlar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•"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vb.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aktörlerdir. 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58"/>
          <p:cNvSpPr/>
          <p:nvPr/>
        </p:nvSpPr>
        <p:spPr>
          <a:xfrm rot="1293121">
            <a:off x="2313032" y="21748"/>
            <a:ext cx="5375318" cy="5613976"/>
          </a:xfrm>
          <a:prstGeom prst="ellipse">
            <a:avLst/>
          </a:prstGeom>
          <a:noFill/>
          <a:ln cap="flat" cmpd="sng" w="25400">
            <a:solidFill>
              <a:srgbClr val="B2A0C7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58"/>
          <p:cNvSpPr/>
          <p:nvPr/>
        </p:nvSpPr>
        <p:spPr>
          <a:xfrm rot="1293021">
            <a:off x="3352181" y="604285"/>
            <a:ext cx="3458033" cy="4512829"/>
          </a:xfrm>
          <a:prstGeom prst="ellipse">
            <a:avLst/>
          </a:prstGeom>
          <a:noFill/>
          <a:ln cap="flat" cmpd="sng" w="25400">
            <a:solidFill>
              <a:srgbClr val="F7964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8"/>
          <p:cNvSpPr/>
          <p:nvPr/>
        </p:nvSpPr>
        <p:spPr>
          <a:xfrm rot="1293016">
            <a:off x="3982830" y="1497280"/>
            <a:ext cx="2262348" cy="2633649"/>
          </a:xfrm>
          <a:prstGeom prst="ellipse">
            <a:avLst/>
          </a:prstGeom>
          <a:noFill/>
          <a:ln cap="flat" cmpd="sng" w="25400">
            <a:solidFill>
              <a:srgbClr val="F79646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58"/>
          <p:cNvSpPr txBox="1"/>
          <p:nvPr/>
        </p:nvSpPr>
        <p:spPr>
          <a:xfrm>
            <a:off x="4501824" y="2363271"/>
            <a:ext cx="1210500" cy="43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Ankara Üniversitesi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Google Shape;140;p58"/>
          <p:cNvSpPr txBox="1"/>
          <p:nvPr/>
        </p:nvSpPr>
        <p:spPr>
          <a:xfrm>
            <a:off x="4419145" y="1344878"/>
            <a:ext cx="1389900" cy="6003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Sağlık Bilimleri Üniversitesi (APYK-1)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Google Shape;141;p58"/>
          <p:cNvSpPr txBox="1"/>
          <p:nvPr/>
        </p:nvSpPr>
        <p:spPr>
          <a:xfrm>
            <a:off x="3524418" y="2631259"/>
            <a:ext cx="1226100" cy="76950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Eskişehir Osmangazi Üniversitesi (APYK 2)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" name="Google Shape;142;p58"/>
          <p:cNvSpPr txBox="1"/>
          <p:nvPr/>
        </p:nvSpPr>
        <p:spPr>
          <a:xfrm>
            <a:off x="5296512" y="3574795"/>
            <a:ext cx="923400" cy="430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Aselsan (APYK 3)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" name="Google Shape;143;p58"/>
          <p:cNvSpPr txBox="1"/>
          <p:nvPr/>
        </p:nvSpPr>
        <p:spPr>
          <a:xfrm>
            <a:off x="5745058" y="2402091"/>
            <a:ext cx="923400" cy="430800"/>
          </a:xfrm>
          <a:prstGeom prst="rect">
            <a:avLst/>
          </a:prstGeom>
          <a:solidFill>
            <a:srgbClr val="DDD9C3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İntergen (APYK 4)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58"/>
          <p:cNvSpPr txBox="1"/>
          <p:nvPr/>
        </p:nvSpPr>
        <p:spPr>
          <a:xfrm>
            <a:off x="3841051" y="819800"/>
            <a:ext cx="923400" cy="430800"/>
          </a:xfrm>
          <a:prstGeom prst="rect">
            <a:avLst/>
          </a:prstGeom>
          <a:solidFill>
            <a:srgbClr val="C5D8F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APYK 1 Ortağı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5" name="Google Shape;145;p58"/>
          <p:cNvSpPr txBox="1"/>
          <p:nvPr/>
        </p:nvSpPr>
        <p:spPr>
          <a:xfrm>
            <a:off x="2877491" y="2075497"/>
            <a:ext cx="923400" cy="43080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APYK 2 Ortağı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6" name="Google Shape;146;p58"/>
          <p:cNvSpPr txBox="1"/>
          <p:nvPr/>
        </p:nvSpPr>
        <p:spPr>
          <a:xfrm>
            <a:off x="2783748" y="3355026"/>
            <a:ext cx="923400" cy="430800"/>
          </a:xfrm>
          <a:prstGeom prst="rect">
            <a:avLst/>
          </a:prstGeom>
          <a:solidFill>
            <a:srgbClr val="EAF1DD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APYK 2 Ortağı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Google Shape;147;p58"/>
          <p:cNvSpPr txBox="1"/>
          <p:nvPr/>
        </p:nvSpPr>
        <p:spPr>
          <a:xfrm>
            <a:off x="3333257" y="4348809"/>
            <a:ext cx="923400" cy="430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APYK 3 Ortağı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Google Shape;148;p58"/>
          <p:cNvSpPr txBox="1"/>
          <p:nvPr/>
        </p:nvSpPr>
        <p:spPr>
          <a:xfrm>
            <a:off x="4555988" y="4780330"/>
            <a:ext cx="923400" cy="430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APYK 3 Ortağı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9" name="Google Shape;149;p58"/>
          <p:cNvSpPr txBox="1"/>
          <p:nvPr/>
        </p:nvSpPr>
        <p:spPr>
          <a:xfrm>
            <a:off x="6538820" y="1683483"/>
            <a:ext cx="923400" cy="430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APYÖK Ortağı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0" name="Google Shape;150;p58"/>
          <p:cNvSpPr txBox="1"/>
          <p:nvPr/>
        </p:nvSpPr>
        <p:spPr>
          <a:xfrm>
            <a:off x="5900688" y="880777"/>
            <a:ext cx="923400" cy="430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APYÖK  Ortağı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58"/>
          <p:cNvSpPr txBox="1"/>
          <p:nvPr/>
        </p:nvSpPr>
        <p:spPr>
          <a:xfrm>
            <a:off x="1232881" y="4408559"/>
            <a:ext cx="1947300" cy="831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İşbirliği Kurulan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Ulusal/Uluslararası Diğer Platformlar/Kurumlar/ Yapılar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http://gazi.edu.tr/upload/756/2015/3/27/9f2cb11d43a2c9813457ef9b1fd5899b22547f0d" id="152" name="Google Shape;152;p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62824" y="1324529"/>
            <a:ext cx="1047750" cy="23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58"/>
          <p:cNvPicPr preferRelativeResize="0"/>
          <p:nvPr/>
        </p:nvPicPr>
        <p:blipFill rotWithShape="1">
          <a:blip r:embed="rId4">
            <a:alphaModFix/>
          </a:blip>
          <a:srcRect b="0" l="10925" r="14283" t="0"/>
          <a:stretch/>
        </p:blipFill>
        <p:spPr>
          <a:xfrm>
            <a:off x="3475909" y="1100220"/>
            <a:ext cx="577763" cy="40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5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914223" y="4658038"/>
            <a:ext cx="404105" cy="404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5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773346" y="4774780"/>
            <a:ext cx="314171" cy="3141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58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073391" y="2479964"/>
            <a:ext cx="351706" cy="351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58"/>
          <p:cNvPicPr preferRelativeResize="0"/>
          <p:nvPr/>
        </p:nvPicPr>
        <p:blipFill rotWithShape="1">
          <a:blip r:embed="rId8">
            <a:alphaModFix/>
          </a:blip>
          <a:srcRect b="11756" l="0" r="4680" t="14257"/>
          <a:stretch/>
        </p:blipFill>
        <p:spPr>
          <a:xfrm>
            <a:off x="1611961" y="2549499"/>
            <a:ext cx="1148397" cy="6229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5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743671" y="1698486"/>
            <a:ext cx="1275953" cy="4253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58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4942917" y="5196813"/>
            <a:ext cx="353595" cy="35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58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140181" y="3543159"/>
            <a:ext cx="531033" cy="590738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58"/>
          <p:cNvSpPr/>
          <p:nvPr/>
        </p:nvSpPr>
        <p:spPr>
          <a:xfrm>
            <a:off x="6741287" y="4169941"/>
            <a:ext cx="1061400" cy="4308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1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Ankara Şehir Hastanesi </a:t>
            </a:r>
            <a:endParaRPr b="1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58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4895469" y="2750775"/>
            <a:ext cx="454818" cy="45403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dishekimligi.sbu.edu.tr/Images/logo/logo.png" id="163" name="Google Shape;163;p58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403410" y="1706358"/>
            <a:ext cx="435688" cy="43568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SOGU Logo" id="164" name="Google Shape;164;p58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3996281" y="3362056"/>
            <a:ext cx="441115" cy="432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58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5373514" y="3959701"/>
            <a:ext cx="716607" cy="1447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58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5774320" y="2781759"/>
            <a:ext cx="725624" cy="33070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58"/>
          <p:cNvSpPr txBox="1"/>
          <p:nvPr/>
        </p:nvSpPr>
        <p:spPr>
          <a:xfrm>
            <a:off x="5628350" y="4273918"/>
            <a:ext cx="923400" cy="430800"/>
          </a:xfrm>
          <a:prstGeom prst="rect">
            <a:avLst/>
          </a:prstGeom>
          <a:solidFill>
            <a:srgbClr val="FDE9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APYK 3 Ortağı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NKARA BİLKENT ŞEHİR HASTANESİ" id="168" name="Google Shape;168;p58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7095013" y="4560534"/>
            <a:ext cx="355960" cy="3559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58"/>
          <p:cNvPicPr preferRelativeResize="0"/>
          <p:nvPr/>
        </p:nvPicPr>
        <p:blipFill rotWithShape="1">
          <a:blip r:embed="rId4">
            <a:alphaModFix/>
          </a:blip>
          <a:srcRect b="0" l="10925" r="14283" t="0"/>
          <a:stretch/>
        </p:blipFill>
        <p:spPr>
          <a:xfrm>
            <a:off x="6726796" y="2104572"/>
            <a:ext cx="577763" cy="406586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58"/>
          <p:cNvSpPr txBox="1"/>
          <p:nvPr/>
        </p:nvSpPr>
        <p:spPr>
          <a:xfrm>
            <a:off x="6549729" y="2770606"/>
            <a:ext cx="923400" cy="430800"/>
          </a:xfrm>
          <a:prstGeom prst="rect">
            <a:avLst/>
          </a:prstGeom>
          <a:solidFill>
            <a:srgbClr val="D8D8D8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APYÖK Ortağı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1" name="Google Shape;171;p58"/>
          <p:cNvPicPr preferRelativeResize="0"/>
          <p:nvPr/>
        </p:nvPicPr>
        <p:blipFill rotWithShape="1">
          <a:blip r:embed="rId18">
            <a:alphaModFix/>
          </a:blip>
          <a:srcRect b="30166" l="23333" r="19826" t="28123"/>
          <a:stretch/>
        </p:blipFill>
        <p:spPr>
          <a:xfrm>
            <a:off x="6687916" y="3135975"/>
            <a:ext cx="670090" cy="29418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nasayfa" id="172" name="Google Shape;172;p58"/>
          <p:cNvPicPr preferRelativeResize="0"/>
          <p:nvPr/>
        </p:nvPicPr>
        <p:blipFill rotWithShape="1">
          <a:blip r:embed="rId19">
            <a:alphaModFix/>
          </a:blip>
          <a:srcRect b="0" l="0" r="0" t="0"/>
          <a:stretch/>
        </p:blipFill>
        <p:spPr>
          <a:xfrm>
            <a:off x="3215379" y="426655"/>
            <a:ext cx="545992" cy="251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58"/>
          <p:cNvPicPr preferRelativeResize="0"/>
          <p:nvPr/>
        </p:nvPicPr>
        <p:blipFill rotWithShape="1">
          <a:blip r:embed="rId20">
            <a:alphaModFix/>
          </a:blip>
          <a:srcRect b="25503" l="7858" r="10959" t="24222"/>
          <a:stretch/>
        </p:blipFill>
        <p:spPr>
          <a:xfrm>
            <a:off x="3055984" y="3774102"/>
            <a:ext cx="495365" cy="30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58"/>
          <p:cNvPicPr preferRelativeResize="0"/>
          <p:nvPr/>
        </p:nvPicPr>
        <p:blipFill rotWithShape="1">
          <a:blip r:embed="rId21">
            <a:alphaModFix/>
          </a:blip>
          <a:srcRect b="0" l="0" r="0" t="0"/>
          <a:stretch/>
        </p:blipFill>
        <p:spPr>
          <a:xfrm>
            <a:off x="5010912" y="125688"/>
            <a:ext cx="1572461" cy="378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58"/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8687838" y="71975"/>
            <a:ext cx="1367424" cy="7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9"/>
          <p:cNvSpPr/>
          <p:nvPr/>
        </p:nvSpPr>
        <p:spPr>
          <a:xfrm>
            <a:off x="10164829" y="519396"/>
            <a:ext cx="3199367" cy="51511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Açıklama: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Araştırma programı kapsamında yürütülen/ yürütülecek faaliyetlerin ve elde edilecek/edilen çıktıların toplumsal etkisinin hangi alt boyutlarda irdeleneceği/irdelendiği belirtilir.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Ayrıca yapılacak çalışmaların araştırma programı sonuçlarının uygulanmasını kolaylaştırıcı veya tamamlayıcı önemleri tanımlayan ne tip katkılar sunmasının planlandığı aktarılır.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Araştırma çıktılarının ülkemizin uluslararası anlaşmalardan doğan yükümlülüklerini yerine getirmede sunacağı katkılar ile de ilişki kurulması gözetilmelidir.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1" name="Google Shape;181;p59"/>
          <p:cNvSpPr/>
          <p:nvPr/>
        </p:nvSpPr>
        <p:spPr>
          <a:xfrm>
            <a:off x="222937" y="690481"/>
            <a:ext cx="8349000" cy="4699500"/>
          </a:xfrm>
          <a:prstGeom prst="rect">
            <a:avLst/>
          </a:prstGeom>
          <a:solidFill>
            <a:srgbClr val="FFFFFF"/>
          </a:solidFill>
          <a:ln cap="flat" cmpd="sng" w="25400">
            <a:solidFill>
              <a:srgbClr val="F7964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0" i="0" sz="1200" u="none" cap="none" strike="noStrike">
              <a:solidFill>
                <a:srgbClr val="36609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Google Shape;182;p59"/>
          <p:cNvSpPr/>
          <p:nvPr/>
        </p:nvSpPr>
        <p:spPr>
          <a:xfrm>
            <a:off x="504159" y="1457277"/>
            <a:ext cx="9068700" cy="3285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Google Shape;183;p59"/>
          <p:cNvSpPr/>
          <p:nvPr/>
        </p:nvSpPr>
        <p:spPr>
          <a:xfrm>
            <a:off x="402606" y="717951"/>
            <a:ext cx="7747500" cy="4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1" i="0" lang="en-US" sz="1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P9: TÜRKİYEDE REJENERATİF VE RESTORATİF TIP UYGULAMALARI SOSYO KÜLTÜREL RUH SAĞLIĞI İKTİSADİ HUKUKİ ETİK ETKİ PROJESİ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59"/>
          <p:cNvSpPr txBox="1"/>
          <p:nvPr/>
        </p:nvSpPr>
        <p:spPr>
          <a:xfrm>
            <a:off x="60808" y="119396"/>
            <a:ext cx="90717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b="1" i="0" lang="en-US" sz="2200" u="none" cap="none" strike="noStrik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Re-Tıp Platformu: Toplumsal Etki Boyutu</a:t>
            </a:r>
            <a:endParaRPr b="0" i="0" sz="2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59"/>
          <p:cNvSpPr/>
          <p:nvPr/>
        </p:nvSpPr>
        <p:spPr>
          <a:xfrm>
            <a:off x="389575" y="1159450"/>
            <a:ext cx="7976700" cy="190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Projenin sonunda 2 temel çıktı hazırlanmış olacaktır: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847403" marR="0" rtl="0" algn="l">
              <a:lnSpc>
                <a:spcPct val="100000"/>
              </a:lnSpc>
              <a:spcBef>
                <a:spcPts val="117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1- Yenilikçi Tıp Uygulamalarının Yaratacağı Toplumsal Değişimin Haritalanması Çıktısı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2" marL="847403" marR="0" rtl="0" algn="l">
              <a:lnSpc>
                <a:spcPct val="100000"/>
              </a:lnSpc>
              <a:spcBef>
                <a:spcPts val="1172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2- Rejeneratif ve Restoratif Tıp Uygulamalarının Toplumsal Yaygınlaşmasına Yönelik Eylem Planı Çıktısı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366092"/>
                </a:solidFill>
                <a:latin typeface="Calibri"/>
                <a:ea typeface="Calibri"/>
                <a:cs typeface="Calibri"/>
                <a:sym typeface="Calibri"/>
              </a:rPr>
              <a:t>Proje sonucunda hazırlanacak “Rejeneratif ve Restoratif Tıp Uygulamalarının Toplumsal Yaygınlaşmasına Yönelik Eylem Planı”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kök hücre tedavileri konusunda olası sosyo- kültürel, hukuki, etik ve sağlık siyasası sorunlarının proaktif biçimde üstesinden gelinmesi için karar verici mekanizmalara bir girdi sağlanacaktır.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59"/>
          <p:cNvSpPr/>
          <p:nvPr/>
        </p:nvSpPr>
        <p:spPr>
          <a:xfrm>
            <a:off x="343787" y="3040195"/>
            <a:ext cx="8022300" cy="2316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36258" lvl="0" marL="236258" marR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 Aralık 2022 tarihinde projedeki bütün Proje gruplarına yönelik olarak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" Ticarileşme süreçleri, fikri haklar ve patent süreçleri" 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başlıklı online seminer atölyesi gerçekleştirilmiştir. 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36258" lvl="0" marL="236258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 içi ve dışı paydaşlarla iletişim ve networking yapılmasına yönelik bu strateji çerçevesinde, çeşitli proje bileşenleri toplantıları, paydaşlara yönelik e-bülten hazırlanmıştır. Projenin web sayfası </a:t>
            </a:r>
            <a:r>
              <a:rPr b="0" i="0" lang="en-US" sz="14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https://kokhucre1004.com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olarak devam etmektedir.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2022-2023 e_bülteni hazırlanmaktadır ve ilgili iç ve dış paydaşlara dağıtılacaktır.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-236258" lvl="0" marL="236258" marR="0" rtl="0"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Char char="•"/>
            </a:pP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Projenin sosyal medya hesapları; twitter’da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@kokhucre1004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instagram’da 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@kokhucre1004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olarak oluşturulmuş ve yayına başlamıştır.</a:t>
            </a:r>
            <a:r>
              <a:rPr b="0" i="1" lang="en-US" sz="1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7" name="Google Shape;187;p5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684663" y="50625"/>
            <a:ext cx="1367424" cy="747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2021-10-11T15:01:22Z</dcterms:created>
  <dc:creator>TUBITAK</dc:creator>
</cp:coreProperties>
</file>