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854" r:id="rId2"/>
    <p:sldId id="825" r:id="rId3"/>
    <p:sldId id="861" r:id="rId4"/>
    <p:sldId id="866" r:id="rId5"/>
    <p:sldId id="539" r:id="rId6"/>
    <p:sldId id="593" r:id="rId7"/>
    <p:sldId id="875" r:id="rId8"/>
    <p:sldId id="877" r:id="rId9"/>
    <p:sldId id="878" r:id="rId10"/>
    <p:sldId id="879" r:id="rId11"/>
    <p:sldId id="851" r:id="rId12"/>
  </p:sldIdLst>
  <p:sldSz cx="10080625" cy="567055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dy868G2yVtg4xAi+vtHMCYkcZ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E1FEB5-7C09-48A6-B9C1-540F4E4C23CF}">
  <a:tblStyle styleId="{69E1FEB5-7C09-48A6-B9C1-540F4E4C23CF}"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26" autoAdjust="0"/>
    <p:restoredTop sz="93979" autoAdjust="0"/>
  </p:normalViewPr>
  <p:slideViewPr>
    <p:cSldViewPr snapToGrid="0">
      <p:cViewPr varScale="1">
        <p:scale>
          <a:sx n="136" d="100"/>
          <a:sy n="136" d="100"/>
        </p:scale>
        <p:origin x="1050" y="126"/>
      </p:cViewPr>
      <p:guideLst/>
    </p:cSldViewPr>
  </p:slideViewPr>
  <p:notesTextViewPr>
    <p:cViewPr>
      <p:scale>
        <a:sx n="1" d="1"/>
        <a:sy n="1" d="1"/>
      </p:scale>
      <p:origin x="0" y="0"/>
    </p:cViewPr>
  </p:notesTextViewPr>
  <p:sorterViewPr>
    <p:cViewPr>
      <p:scale>
        <a:sx n="180" d="100"/>
        <a:sy n="180" d="100"/>
      </p:scale>
      <p:origin x="0" y="-5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6600" cy="5365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281488" y="0"/>
            <a:ext cx="3276600" cy="5365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5238"/>
            <a:ext cx="3276600" cy="536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81488" y="10155238"/>
            <a:ext cx="3276600" cy="5365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0" dirty="0"/>
          </a:p>
        </p:txBody>
      </p:sp>
      <p:sp>
        <p:nvSpPr>
          <p:cNvPr id="4" name="Slide Number Placeholder 3"/>
          <p:cNvSpPr>
            <a:spLocks noGrp="1"/>
          </p:cNvSpPr>
          <p:nvPr>
            <p:ph type="sldNum" sz="quarter" idx="10"/>
          </p:nvPr>
        </p:nvSpPr>
        <p:spPr/>
        <p:txBody>
          <a:bodyPr/>
          <a:lstStyle/>
          <a:p>
            <a:fld id="{DFF05A60-74D3-46A0-9B91-DB1B220B7172}" type="slidenum">
              <a:rPr lang="tr-TR" smtClean="0"/>
              <a:t>2</a:t>
            </a:fld>
            <a:endParaRPr lang="tr-TR"/>
          </a:p>
        </p:txBody>
      </p:sp>
    </p:spTree>
    <p:extLst>
      <p:ext uri="{BB962C8B-B14F-4D97-AF65-F5344CB8AC3E}">
        <p14:creationId xmlns:p14="http://schemas.microsoft.com/office/powerpoint/2010/main" val="271749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638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821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05A60-74D3-46A0-9B91-DB1B220B717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95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707E5B-BF33-42AE-BB17-CAF96F3423E8}" type="slidenum">
              <a:rPr lang="tr-TR" smtClean="0"/>
              <a:t>6</a:t>
            </a:fld>
            <a:endParaRPr lang="tr-TR"/>
          </a:p>
        </p:txBody>
      </p:sp>
    </p:spTree>
    <p:extLst>
      <p:ext uri="{BB962C8B-B14F-4D97-AF65-F5344CB8AC3E}">
        <p14:creationId xmlns:p14="http://schemas.microsoft.com/office/powerpoint/2010/main" val="83024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7: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7: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40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a:prstGeom prst="rect">
            <a:avLst/>
          </a:prstGeom>
        </p:spPr>
        <p:txBody>
          <a:bodyPr anchor="b"/>
          <a:lstStyle>
            <a:lvl1pPr algn="ctr">
              <a:defRPr sz="4961"/>
            </a:lvl1pPr>
          </a:lstStyle>
          <a:p>
            <a:r>
              <a:rPr lang="en-US"/>
              <a:t>Click to edit Master title style</a:t>
            </a:r>
            <a:endParaRPr lang="tr-TR"/>
          </a:p>
        </p:txBody>
      </p:sp>
      <p:sp>
        <p:nvSpPr>
          <p:cNvPr id="3" name="Subtitle 2"/>
          <p:cNvSpPr>
            <a:spLocks noGrp="1"/>
          </p:cNvSpPr>
          <p:nvPr>
            <p:ph type="subTitle" idx="1"/>
          </p:nvPr>
        </p:nvSpPr>
        <p:spPr>
          <a:xfrm>
            <a:off x="1260078" y="2978352"/>
            <a:ext cx="7560469" cy="1369070"/>
          </a:xfrm>
          <a:prstGeom prst="rect">
            <a:avLst/>
          </a:prstGeo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tr-TR"/>
          </a:p>
        </p:txBody>
      </p:sp>
      <p:sp>
        <p:nvSpPr>
          <p:cNvPr id="4" name="Date Placeholder 3"/>
          <p:cNvSpPr>
            <a:spLocks noGrp="1"/>
          </p:cNvSpPr>
          <p:nvPr>
            <p:ph type="dt" sz="half" idx="10"/>
          </p:nvPr>
        </p:nvSpPr>
        <p:spPr>
          <a:xfrm>
            <a:off x="693043" y="5255760"/>
            <a:ext cx="2268141" cy="301904"/>
          </a:xfrm>
          <a:prstGeom prst="rect">
            <a:avLst/>
          </a:prstGeom>
        </p:spPr>
        <p:txBody>
          <a:bodyPr/>
          <a:lstStyle/>
          <a:p>
            <a:fld id="{C33BA485-2D97-46B3-B013-15D74F9D76C3}" type="datetimeFigureOut">
              <a:rPr lang="tr-TR" smtClean="0"/>
              <a:t>6.12.2023</a:t>
            </a:fld>
            <a:endParaRPr lang="tr-TR"/>
          </a:p>
        </p:txBody>
      </p:sp>
      <p:sp>
        <p:nvSpPr>
          <p:cNvPr id="5" name="Footer Placeholder 4"/>
          <p:cNvSpPr>
            <a:spLocks noGrp="1"/>
          </p:cNvSpPr>
          <p:nvPr>
            <p:ph type="ftr" sz="quarter" idx="11"/>
          </p:nvPr>
        </p:nvSpPr>
        <p:spPr>
          <a:xfrm>
            <a:off x="3339207" y="5255760"/>
            <a:ext cx="3402211" cy="301904"/>
          </a:xfrm>
          <a:prstGeom prst="rect">
            <a:avLst/>
          </a:prstGeom>
        </p:spPr>
        <p:txBody>
          <a:bodyPr/>
          <a:lstStyle/>
          <a:p>
            <a:endParaRPr lang="tr-TR"/>
          </a:p>
        </p:txBody>
      </p:sp>
      <p:sp>
        <p:nvSpPr>
          <p:cNvPr id="6" name="Slide Number Placeholder 5"/>
          <p:cNvSpPr>
            <a:spLocks noGrp="1"/>
          </p:cNvSpPr>
          <p:nvPr>
            <p:ph type="sldNum" sz="quarter" idx="12"/>
          </p:nvPr>
        </p:nvSpPr>
        <p:spPr>
          <a:xfrm>
            <a:off x="7119441" y="5255760"/>
            <a:ext cx="2268141" cy="301904"/>
          </a:xfrm>
          <a:prstGeom prst="rect">
            <a:avLst/>
          </a:prstGeom>
        </p:spPr>
        <p:txBody>
          <a:bodyPr/>
          <a:lstStyle/>
          <a:p>
            <a:fld id="{127A48F9-E1D0-43AB-B2CC-543D2CC3208E}" type="slidenum">
              <a:rPr lang="tr-TR" smtClean="0"/>
              <a:t>‹#›</a:t>
            </a:fld>
            <a:endParaRPr lang="tr-TR"/>
          </a:p>
        </p:txBody>
      </p:sp>
    </p:spTree>
    <p:extLst>
      <p:ext uri="{BB962C8B-B14F-4D97-AF65-F5344CB8AC3E}">
        <p14:creationId xmlns:p14="http://schemas.microsoft.com/office/powerpoint/2010/main" val="72757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F3EA8D0C-4C78-B5A0-E238-51449F4C18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5321" y="120436"/>
            <a:ext cx="869880" cy="1055679"/>
          </a:xfrm>
          <a:prstGeom prst="rect">
            <a:avLst/>
          </a:prstGeom>
        </p:spPr>
      </p:pic>
    </p:spTree>
    <p:extLst>
      <p:ext uri="{BB962C8B-B14F-4D97-AF65-F5344CB8AC3E}">
        <p14:creationId xmlns:p14="http://schemas.microsoft.com/office/powerpoint/2010/main" val="200388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37"/>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8"/>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3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9"/>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0"/>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0"/>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4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1"/>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1"/>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4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2"/>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2"/>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2"/>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4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3"/>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3"/>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3"/>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3"/>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3"/>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A88EA38F-8B75-454F-8615-BABE34B32BA0}"/>
              </a:ext>
            </a:extLst>
          </p:cNvPr>
          <p:cNvSpPr>
            <a:spLocks noGrp="1" noChangeArrowheads="1"/>
          </p:cNvSpPr>
          <p:nvPr>
            <p:ph type="dt" sz="half" idx="10"/>
          </p:nvPr>
        </p:nvSpPr>
        <p:spPr>
          <a:ln/>
        </p:spPr>
        <p:txBody>
          <a:bodyPr/>
          <a:lstStyle>
            <a:lvl1pPr>
              <a:defRPr/>
            </a:lvl1pPr>
          </a:lstStyle>
          <a:p>
            <a:pPr>
              <a:defRPr/>
            </a:pPr>
            <a:fld id="{D3813523-7208-4407-973D-11084396F5EC}" type="datetime1">
              <a:rPr lang="en-US"/>
              <a:pPr>
                <a:defRPr/>
              </a:pPr>
              <a:t>12/6/2023</a:t>
            </a:fld>
            <a:endParaRPr lang="tr-TR"/>
          </a:p>
        </p:txBody>
      </p:sp>
      <p:sp>
        <p:nvSpPr>
          <p:cNvPr id="5" name="Rectangle 5">
            <a:extLst>
              <a:ext uri="{FF2B5EF4-FFF2-40B4-BE49-F238E27FC236}">
                <a16:creationId xmlns:a16="http://schemas.microsoft.com/office/drawing/2014/main" id="{2C038301-1631-4B76-8E99-910B361BDEB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120850AB-221E-4C56-B2B4-FB96FBE7E0A1}"/>
              </a:ext>
            </a:extLst>
          </p:cNvPr>
          <p:cNvSpPr>
            <a:spLocks noGrp="1" noChangeArrowheads="1"/>
          </p:cNvSpPr>
          <p:nvPr>
            <p:ph type="sldNum" sz="quarter" idx="12"/>
          </p:nvPr>
        </p:nvSpPr>
        <p:spPr>
          <a:ln/>
        </p:spPr>
        <p:txBody>
          <a:bodyPr/>
          <a:lstStyle>
            <a:lvl1pPr>
              <a:defRPr/>
            </a:lvl1pPr>
          </a:lstStyle>
          <a:p>
            <a:pPr>
              <a:defRPr/>
            </a:pPr>
            <a:fld id="{5DE20D57-5BA2-4620-B044-38462E48B9D2}" type="slidenum">
              <a:rPr lang="tr-TR" altLang="tr-TR"/>
              <a:pPr>
                <a:defRPr/>
              </a:pPr>
              <a:t>‹#›</a:t>
            </a:fld>
            <a:endParaRPr lang="tr-TR" altLang="tr-TR"/>
          </a:p>
        </p:txBody>
      </p:sp>
    </p:spTree>
    <p:extLst>
      <p:ext uri="{BB962C8B-B14F-4D97-AF65-F5344CB8AC3E}">
        <p14:creationId xmlns:p14="http://schemas.microsoft.com/office/powerpoint/2010/main" val="354196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87" r:id="rId9"/>
    <p:sldLayoutId id="2147483688"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11.jpeg"/><Relationship Id="rId21" Type="http://schemas.openxmlformats.org/officeDocument/2006/relationships/image" Target="../media/image24.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7.png"/><Relationship Id="rId5" Type="http://schemas.openxmlformats.org/officeDocument/2006/relationships/image" Target="../media/image15.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8.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10080625" cy="2819400"/>
          </a:xfrm>
          <a:prstGeom prst="rect">
            <a:avLst/>
          </a:prstGeom>
        </p:spPr>
      </p:pic>
      <p:sp>
        <p:nvSpPr>
          <p:cNvPr id="6" name="Google Shape;117;p1"/>
          <p:cNvSpPr/>
          <p:nvPr/>
        </p:nvSpPr>
        <p:spPr>
          <a:xfrm>
            <a:off x="1739505" y="2911198"/>
            <a:ext cx="6841455" cy="2197307"/>
          </a:xfrm>
          <a:prstGeom prst="rect">
            <a:avLst/>
          </a:prstGeom>
          <a:noFill/>
          <a:ln>
            <a:noFill/>
          </a:ln>
        </p:spPr>
        <p:txBody>
          <a:bodyPr spcFirstLastPara="1" wrap="square" lIns="91425" tIns="45700" rIns="91425" bIns="45700" anchor="t" anchorCtr="0">
            <a:normAutofit/>
          </a:bodyPr>
          <a:lstStyle/>
          <a:p>
            <a:pPr algn="ctr">
              <a:lnSpc>
                <a:spcPct val="150000"/>
              </a:lnSpc>
            </a:pPr>
            <a:r>
              <a:rPr lang="tr-TR" altLang="tr-TR" sz="1800" b="1" dirty="0">
                <a:solidFill>
                  <a:schemeClr val="dk2"/>
                </a:solidFill>
              </a:rPr>
              <a:t>İleri Malzeme Yüksek Teknoloji Platformları ile  Elektronik ve Optik Bileşen Üretimi için Stratejik </a:t>
            </a:r>
            <a:r>
              <a:rPr lang="tr-TR" altLang="tr-TR" sz="1800" b="1" dirty="0" err="1">
                <a:solidFill>
                  <a:srgbClr val="FF0000"/>
                </a:solidFill>
              </a:rPr>
              <a:t>Ar-Ge</a:t>
            </a:r>
            <a:r>
              <a:rPr lang="tr-TR" altLang="tr-TR" sz="1800" b="1" dirty="0">
                <a:solidFill>
                  <a:srgbClr val="FF0000"/>
                </a:solidFill>
              </a:rPr>
              <a:t> Bir</a:t>
            </a:r>
            <a:r>
              <a:rPr lang="tr-TR" altLang="tr-TR" sz="1800" b="1" dirty="0">
                <a:solidFill>
                  <a:schemeClr val="dk2"/>
                </a:solidFill>
              </a:rPr>
              <a:t>liği</a:t>
            </a:r>
            <a:endParaRPr lang="en-US" altLang="tr-TR" sz="1800" b="1" dirty="0">
              <a:solidFill>
                <a:schemeClr val="dk2"/>
              </a:solidFill>
            </a:endParaRPr>
          </a:p>
          <a:p>
            <a:pPr algn="ctr">
              <a:lnSpc>
                <a:spcPct val="150000"/>
              </a:lnSpc>
              <a:spcAft>
                <a:spcPts val="600"/>
              </a:spcAft>
            </a:pPr>
            <a:r>
              <a:rPr lang="tr-TR" altLang="tr-TR" sz="2400" b="1" dirty="0">
                <a:solidFill>
                  <a:srgbClr val="FF0000"/>
                </a:solidFill>
                <a:sym typeface="Symbol" panose="05050102010706020507" pitchFamily="18" charset="2"/>
              </a:rPr>
              <a:t></a:t>
            </a:r>
            <a:r>
              <a:rPr lang="tr-TR" altLang="tr-TR" sz="2400" b="1" dirty="0">
                <a:solidFill>
                  <a:srgbClr val="FF0000"/>
                </a:solidFill>
              </a:rPr>
              <a:t>-1</a:t>
            </a:r>
            <a:r>
              <a:rPr lang="en-US" altLang="tr-TR" sz="2400" b="1" dirty="0">
                <a:solidFill>
                  <a:srgbClr val="FF0000"/>
                </a:solidFill>
              </a:rPr>
              <a:t> (A1)</a:t>
            </a:r>
            <a:endParaRPr sz="2400" b="1" dirty="0">
              <a:solidFill>
                <a:schemeClr val="dk2"/>
              </a:solidFill>
            </a:endParaRPr>
          </a:p>
        </p:txBody>
      </p:sp>
      <p:sp>
        <p:nvSpPr>
          <p:cNvPr id="9" name="Title 1"/>
          <p:cNvSpPr txBox="1">
            <a:spLocks/>
          </p:cNvSpPr>
          <p:nvPr/>
        </p:nvSpPr>
        <p:spPr bwMode="auto">
          <a:xfrm>
            <a:off x="2181984" y="4420437"/>
            <a:ext cx="5956496" cy="58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605" tIns="37802" rIns="75605" bIns="37802" numCol="1" anchor="ctr" anchorCtr="0" compatLnSpc="1">
            <a:prstTxWarp prst="textNoShape">
              <a:avLst/>
            </a:prstTxWarp>
            <a:noAutofit/>
          </a:bodyPr>
          <a:lstStyle>
            <a:lvl1pPr algn="ctr" rtl="0" eaLnBrk="0" fontAlgn="base" hangingPunct="0">
              <a:spcBef>
                <a:spcPct val="0"/>
              </a:spcBef>
              <a:spcAft>
                <a:spcPct val="0"/>
              </a:spcAft>
              <a:defRPr sz="4800" b="1" kern="1200">
                <a:solidFill>
                  <a:schemeClr val="accent2">
                    <a:lumMod val="50000"/>
                  </a:schemeClr>
                </a:solidFill>
                <a:latin typeface="Futura Bk BT" pitchFamily="34" charset="0"/>
                <a:ea typeface="MS PGothic" pitchFamily="34" charset="-128"/>
                <a:cs typeface="MS PGothic" charset="0"/>
              </a:defRPr>
            </a:lvl1pPr>
            <a:lvl2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2pPr>
            <a:lvl3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3pPr>
            <a:lvl4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4pPr>
            <a:lvl5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5pPr>
            <a:lvl6pPr marL="457200" algn="l" rtl="0" fontAlgn="base">
              <a:spcBef>
                <a:spcPct val="0"/>
              </a:spcBef>
              <a:spcAft>
                <a:spcPct val="0"/>
              </a:spcAft>
              <a:defRPr sz="3200" b="1">
                <a:solidFill>
                  <a:schemeClr val="bg1"/>
                </a:solidFill>
                <a:latin typeface="Futura Bk BT"/>
              </a:defRPr>
            </a:lvl6pPr>
            <a:lvl7pPr marL="914400" algn="l" rtl="0" fontAlgn="base">
              <a:spcBef>
                <a:spcPct val="0"/>
              </a:spcBef>
              <a:spcAft>
                <a:spcPct val="0"/>
              </a:spcAft>
              <a:defRPr sz="3200" b="1">
                <a:solidFill>
                  <a:schemeClr val="bg1"/>
                </a:solidFill>
                <a:latin typeface="Futura Bk BT"/>
              </a:defRPr>
            </a:lvl7pPr>
            <a:lvl8pPr marL="1371600" algn="l" rtl="0" fontAlgn="base">
              <a:spcBef>
                <a:spcPct val="0"/>
              </a:spcBef>
              <a:spcAft>
                <a:spcPct val="0"/>
              </a:spcAft>
              <a:defRPr sz="3200" b="1">
                <a:solidFill>
                  <a:schemeClr val="bg1"/>
                </a:solidFill>
                <a:latin typeface="Futura Bk BT"/>
              </a:defRPr>
            </a:lvl8pPr>
            <a:lvl9pPr marL="1828800" algn="l" rtl="0" fontAlgn="base">
              <a:spcBef>
                <a:spcPct val="0"/>
              </a:spcBef>
              <a:spcAft>
                <a:spcPct val="0"/>
              </a:spcAft>
              <a:defRPr sz="3200" b="1">
                <a:solidFill>
                  <a:schemeClr val="bg1"/>
                </a:solidFill>
                <a:latin typeface="Futura Bk BT"/>
              </a:defRPr>
            </a:lvl9pPr>
          </a:lstStyle>
          <a:p>
            <a:pPr defTabSz="756026">
              <a:spcAft>
                <a:spcPts val="600"/>
              </a:spcAft>
              <a:buClrTx/>
              <a:defRPr/>
            </a:pPr>
            <a:r>
              <a:rPr lang="en-US" sz="1800" dirty="0">
                <a:solidFill>
                  <a:schemeClr val="dk2"/>
                </a:solidFill>
                <a:latin typeface="Arial"/>
                <a:cs typeface="Arial"/>
              </a:rPr>
              <a:t>Prof. Dr. Hilmi Volkan Demir</a:t>
            </a:r>
            <a:endParaRPr lang="tr-TR" sz="1800" dirty="0">
              <a:solidFill>
                <a:schemeClr val="dk2"/>
              </a:solidFill>
              <a:latin typeface="Arial"/>
              <a:cs typeface="Arial"/>
            </a:endParaRPr>
          </a:p>
          <a:p>
            <a:pPr defTabSz="756026">
              <a:buClrTx/>
              <a:defRPr/>
            </a:pPr>
            <a:r>
              <a:rPr lang="en-US" sz="1800" dirty="0">
                <a:solidFill>
                  <a:schemeClr val="dk2"/>
                </a:solidFill>
                <a:latin typeface="Arial"/>
                <a:cs typeface="Arial"/>
              </a:rPr>
              <a:t>BİLKENT ÜNİVERSİTESİ ULUSAL NANOTEKNOLOJİ ARAŞTIRMA MERKEZİ</a:t>
            </a:r>
            <a:endParaRPr lang="tr-TR" sz="1800" dirty="0">
              <a:solidFill>
                <a:schemeClr val="dk2"/>
              </a:solidFill>
              <a:latin typeface="Arial"/>
              <a:cs typeface="Arial"/>
            </a:endParaRPr>
          </a:p>
        </p:txBody>
      </p:sp>
      <p:pic>
        <p:nvPicPr>
          <p:cNvPr id="2" name="Picture 5">
            <a:extLst>
              <a:ext uri="{FF2B5EF4-FFF2-40B4-BE49-F238E27FC236}">
                <a16:creationId xmlns:a16="http://schemas.microsoft.com/office/drawing/2014/main" id="{70D937FB-0E18-523A-0479-F3D6198A0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959" y="3640208"/>
            <a:ext cx="835821" cy="1014310"/>
          </a:xfrm>
          <a:prstGeom prst="rect">
            <a:avLst/>
          </a:prstGeom>
        </p:spPr>
      </p:pic>
      <p:sp>
        <p:nvSpPr>
          <p:cNvPr id="7" name="Google Shape;125;p1">
            <a:extLst>
              <a:ext uri="{FF2B5EF4-FFF2-40B4-BE49-F238E27FC236}">
                <a16:creationId xmlns:a16="http://schemas.microsoft.com/office/drawing/2014/main" id="{0B45BAA6-CD69-49B3-A018-188BE154506E}"/>
              </a:ext>
            </a:extLst>
          </p:cNvPr>
          <p:cNvSpPr/>
          <p:nvPr/>
        </p:nvSpPr>
        <p:spPr>
          <a:xfrm>
            <a:off x="3106072" y="5182135"/>
            <a:ext cx="3868479" cy="42534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tr-TR" sz="1600" dirty="0">
                <a:solidFill>
                  <a:srgbClr val="1F497D"/>
                </a:solidFill>
              </a:rPr>
              <a:t>Platform Başlangıç Tarihi :</a:t>
            </a:r>
            <a:r>
              <a:rPr lang="en-US" sz="1600" dirty="0">
                <a:solidFill>
                  <a:srgbClr val="1F497D"/>
                </a:solidFill>
              </a:rPr>
              <a:t> 1.2.2021</a:t>
            </a:r>
            <a:r>
              <a:rPr lang="tr-TR" sz="1600" dirty="0">
                <a:solidFill>
                  <a:srgbClr val="1F497D"/>
                </a:solidFill>
              </a:rPr>
              <a:t> </a:t>
            </a:r>
            <a:endParaRPr lang="en-US" b="1" dirty="0">
              <a:solidFill>
                <a:srgbClr val="7F7F7F"/>
              </a:solidFill>
              <a:sym typeface="Arial"/>
            </a:endParaRPr>
          </a:p>
        </p:txBody>
      </p:sp>
    </p:spTree>
    <p:extLst>
      <p:ext uri="{BB962C8B-B14F-4D97-AF65-F5344CB8AC3E}">
        <p14:creationId xmlns:p14="http://schemas.microsoft.com/office/powerpoint/2010/main" val="3823322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6EEE0232-BA15-6552-2242-512B014AFA46}"/>
              </a:ext>
            </a:extLst>
          </p:cNvPr>
          <p:cNvSpPr txBox="1">
            <a:spLocks/>
          </p:cNvSpPr>
          <p:nvPr/>
        </p:nvSpPr>
        <p:spPr>
          <a:xfrm>
            <a:off x="60634" y="119305"/>
            <a:ext cx="9072000"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el-GR" sz="1600" b="1" dirty="0">
                <a:solidFill>
                  <a:srgbClr val="C00000"/>
                </a:solidFill>
                <a:latin typeface="Calibri" panose="020F0502020204030204" pitchFamily="34" charset="0"/>
                <a:cs typeface="Calibri" panose="020F0502020204030204" pitchFamily="34" charset="0"/>
              </a:rPr>
              <a:t>α</a:t>
            </a:r>
            <a:r>
              <a:rPr lang="en-US" sz="1600" b="1" dirty="0">
                <a:solidFill>
                  <a:srgbClr val="C00000"/>
                </a:solidFill>
                <a:latin typeface="Calibri" panose="020F0502020204030204" pitchFamily="34" charset="0"/>
                <a:cs typeface="Calibri" panose="020F0502020204030204" pitchFamily="34" charset="0"/>
              </a:rPr>
              <a:t>-1 </a:t>
            </a:r>
            <a:r>
              <a:rPr lang="tr-TR" sz="1600" b="1" dirty="0">
                <a:solidFill>
                  <a:srgbClr val="C00000"/>
                </a:solidFill>
                <a:latin typeface="Calibri" panose="020F0502020204030204" pitchFamily="34" charset="0"/>
                <a:cs typeface="Calibri" panose="020F0502020204030204" pitchFamily="34" charset="0"/>
              </a:rPr>
              <a:t>Platformu: Toplumsal Etki Boyutu</a:t>
            </a:r>
          </a:p>
        </p:txBody>
      </p:sp>
      <p:sp>
        <p:nvSpPr>
          <p:cNvPr id="6" name="Dikdörtgen 5">
            <a:extLst>
              <a:ext uri="{FF2B5EF4-FFF2-40B4-BE49-F238E27FC236}">
                <a16:creationId xmlns:a16="http://schemas.microsoft.com/office/drawing/2014/main" id="{3D9E299B-D47A-EBDB-56CF-6C55E0D75599}"/>
              </a:ext>
            </a:extLst>
          </p:cNvPr>
          <p:cNvSpPr/>
          <p:nvPr/>
        </p:nvSpPr>
        <p:spPr>
          <a:xfrm>
            <a:off x="326269" y="489736"/>
            <a:ext cx="9229165" cy="338554"/>
          </a:xfrm>
          <a:prstGeom prst="rect">
            <a:avLst/>
          </a:prstGeom>
        </p:spPr>
        <p:txBody>
          <a:bodyPr wrap="square">
            <a:spAutoFit/>
          </a:bodyPr>
          <a:lstStyle/>
          <a:p>
            <a:pPr>
              <a:buClrTx/>
              <a:defRPr/>
            </a:pPr>
            <a:r>
              <a:rPr lang="tr-TR" sz="1600" b="1" kern="1200" dirty="0">
                <a:solidFill>
                  <a:srgbClr val="44546A">
                    <a:lumMod val="75000"/>
                  </a:srgbClr>
                </a:solidFill>
                <a:latin typeface="Arial" panose="020B0604020202020204" pitchFamily="34" charset="0"/>
                <a:ea typeface="+mn-ea"/>
                <a:cs typeface="Arial" panose="020B0604020202020204" pitchFamily="34" charset="0"/>
              </a:rPr>
              <a:t>Yürütülen Projelerin Yaygın Etkisine Yönelik Hedef ve Öngörüler</a:t>
            </a:r>
          </a:p>
        </p:txBody>
      </p:sp>
      <p:pic>
        <p:nvPicPr>
          <p:cNvPr id="2" name="Picture 5">
            <a:extLst>
              <a:ext uri="{FF2B5EF4-FFF2-40B4-BE49-F238E27FC236}">
                <a16:creationId xmlns:a16="http://schemas.microsoft.com/office/drawing/2014/main" id="{7F504A55-DCA0-4EE8-EAF6-475E3CC0E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9007" y="-44605"/>
            <a:ext cx="1260478" cy="1529652"/>
          </a:xfrm>
          <a:prstGeom prst="rect">
            <a:avLst/>
          </a:prstGeom>
        </p:spPr>
      </p:pic>
      <p:sp>
        <p:nvSpPr>
          <p:cNvPr id="7" name="Metin kutusu 6">
            <a:extLst>
              <a:ext uri="{FF2B5EF4-FFF2-40B4-BE49-F238E27FC236}">
                <a16:creationId xmlns:a16="http://schemas.microsoft.com/office/drawing/2014/main" id="{B2E37208-0267-4536-BB6C-F3932A5BD7E6}"/>
              </a:ext>
            </a:extLst>
          </p:cNvPr>
          <p:cNvSpPr txBox="1"/>
          <p:nvPr/>
        </p:nvSpPr>
        <p:spPr>
          <a:xfrm>
            <a:off x="338626" y="775501"/>
            <a:ext cx="8669450" cy="4431983"/>
          </a:xfrm>
          <a:prstGeom prst="rect">
            <a:avLst/>
          </a:prstGeom>
          <a:noFill/>
        </p:spPr>
        <p:txBody>
          <a:bodyPr wrap="square" rtlCol="0">
            <a:spAutoFit/>
          </a:bodyPr>
          <a:lstStyle/>
          <a:p>
            <a:pPr marL="285750" indent="-285750" hangingPunct="0">
              <a:spcAft>
                <a:spcPts val="600"/>
              </a:spcAft>
              <a:buFont typeface="Courier New" panose="02070309020205020404" pitchFamily="49" charset="0"/>
              <a:buChar char="o"/>
            </a:pPr>
            <a:r>
              <a:rPr lang="tr-TR" sz="1200" dirty="0">
                <a:latin typeface="Candara" panose="020E0502030303020204" pitchFamily="34" charset="0"/>
              </a:rPr>
              <a:t>Güçlendirilmiş cam elyaf teknolojisi ile hedeflenen sektörlerden biri inşaat (özellikle çimento üretimi) olarak değerlendirilmektedir. </a:t>
            </a:r>
            <a:r>
              <a:rPr lang="tr-TR" sz="1200" dirty="0" err="1">
                <a:latin typeface="Candara" panose="020E0502030303020204" pitchFamily="34" charset="0"/>
              </a:rPr>
              <a:t>ŞİŞECAM’ın</a:t>
            </a:r>
            <a:r>
              <a:rPr lang="tr-TR" sz="1200" dirty="0">
                <a:latin typeface="Candara" panose="020E0502030303020204" pitchFamily="34" charset="0"/>
              </a:rPr>
              <a:t> mevcut şartlarda üretmiş olduğu camın çimentoda kullanılamayacağı ancak </a:t>
            </a:r>
            <a:r>
              <a:rPr lang="tr-TR" sz="1200" dirty="0" err="1">
                <a:latin typeface="Candara" panose="020E0502030303020204" pitchFamily="34" charset="0"/>
              </a:rPr>
              <a:t>nanomalzeme</a:t>
            </a:r>
            <a:r>
              <a:rPr lang="tr-TR" sz="1200" dirty="0">
                <a:latin typeface="Candara" panose="020E0502030303020204" pitchFamily="34" charset="0"/>
              </a:rPr>
              <a:t> ile kaplandığında sektörde yeni bir kullanım alanının yaratılacağı öngörülmektedir. Ayrıca, proje ile hedeflenen çıktılara sektörün ihtiyacı olduğu bilinmekte ve hedef kitle tarafından talep edilmektedir. Bu talep sayesinde program ile elde edilen çıktıların yaygın etkisinin olacağı, yeni sektörlere yayılabileceği ve yeni projelerin oluşmasına katkı sağlayacağı düşünülmektedir.</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Cam elyaf teknolojisinin geliştirilmesi ile hedeflenen sektörler/alanlar arasında otomotiv sektörü ve rüzgâr kanatları sayılmaktadır. </a:t>
            </a:r>
            <a:r>
              <a:rPr lang="tr-TR" sz="1200" dirty="0" err="1">
                <a:latin typeface="Candara" panose="020E0502030303020204" pitchFamily="34" charset="0"/>
              </a:rPr>
              <a:t>ŞİŞECAM’ın</a:t>
            </a:r>
            <a:r>
              <a:rPr lang="tr-TR" sz="1200" dirty="0">
                <a:latin typeface="Candara" panose="020E0502030303020204" pitchFamily="34" charset="0"/>
              </a:rPr>
              <a:t> otomotiv sektöründe de müşteri kitlesinin bulunması bir avantaj olarak değerlendirilirken karbon ayak izini azaltmaya yönelik çalışmalar kapsamında metal parçalar yerine </a:t>
            </a:r>
            <a:r>
              <a:rPr lang="tr-TR" sz="1200" dirty="0" err="1">
                <a:latin typeface="Candara" panose="020E0502030303020204" pitchFamily="34" charset="0"/>
              </a:rPr>
              <a:t>kompozit</a:t>
            </a:r>
            <a:r>
              <a:rPr lang="tr-TR" sz="1200" dirty="0">
                <a:latin typeface="Candara" panose="020E0502030303020204" pitchFamily="34" charset="0"/>
              </a:rPr>
              <a:t> malzemeye geçiş yapılması sürecinde cam elyaf karışımlı malzemede dayanıklılığın artırılması sağlanabilirse sektörün önemli ihtiyaçlarından birine çözüm bulunacağı belirtilmektedir. </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Zırhlı </a:t>
            </a:r>
            <a:r>
              <a:rPr lang="tr-TR" sz="1200" dirty="0" err="1">
                <a:latin typeface="Candara" panose="020E0502030303020204" pitchFamily="34" charset="0"/>
              </a:rPr>
              <a:t>kompozit</a:t>
            </a:r>
            <a:r>
              <a:rPr lang="tr-TR" sz="1200" dirty="0">
                <a:latin typeface="Candara" panose="020E0502030303020204" pitchFamily="34" charset="0"/>
              </a:rPr>
              <a:t> sağlanması teknolojisi ile savunma sanayi, zırhlı araç geliştiren her türlü sektör ve otomotiv sektörü hedeflenmektedir. Program paydaşlarından </a:t>
            </a:r>
            <a:r>
              <a:rPr lang="tr-TR" sz="1200" dirty="0" err="1">
                <a:latin typeface="Candara" panose="020E0502030303020204" pitchFamily="34" charset="0"/>
              </a:rPr>
              <a:t>TUSAŞ’ın</a:t>
            </a:r>
            <a:r>
              <a:rPr lang="tr-TR" sz="1200" dirty="0">
                <a:latin typeface="Candara" panose="020E0502030303020204" pitchFamily="34" charset="0"/>
              </a:rPr>
              <a:t> bu teknolojiyi kendi bünyesinde yaygın şekilde kullanması öngörülmektedir. </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TUSAŞ projelerinin her ikisi de çift kullanım (</a:t>
            </a:r>
            <a:r>
              <a:rPr lang="tr-TR" sz="1200" dirty="0" err="1">
                <a:latin typeface="Candara" panose="020E0502030303020204" pitchFamily="34" charset="0"/>
              </a:rPr>
              <a:t>dual</a:t>
            </a:r>
            <a:r>
              <a:rPr lang="tr-TR" sz="1200" dirty="0">
                <a:latin typeface="Candara" panose="020E0502030303020204" pitchFamily="34" charset="0"/>
              </a:rPr>
              <a:t> </a:t>
            </a:r>
            <a:r>
              <a:rPr lang="tr-TR" sz="1200" dirty="0" err="1">
                <a:latin typeface="Candara" panose="020E0502030303020204" pitchFamily="34" charset="0"/>
              </a:rPr>
              <a:t>use</a:t>
            </a:r>
            <a:r>
              <a:rPr lang="tr-TR" sz="1200" dirty="0">
                <a:latin typeface="Candara" panose="020E0502030303020204" pitchFamily="34" charset="0"/>
              </a:rPr>
              <a:t>) teknoloji olarak yürütülmektedir. Bu doğrultuda çıktıların, hem askeri hem de sivil havacılıkta kullanılması hedeflenmektedir. Bunun yanı sıra geliştirilen teknolojilerin elektronik, inşaat, otomotiv ve daha ilerleyen dönemlerde sağlık alanında kullanılması öngörülmektedir.</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Diyot lazer tabanlı ısıl işlem sistemi alanında geliştirilen teknolojinin malzeme işleme (metal kesimi, kaynak vs. için lazerler) ve savunma sanayinde (yüksek güçlü lazerler) kullanılması planlanmaktadır. </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Fiber lazer alanında geliştirilen teknolojinin savunma sanayi ve medikal sektörlerinde kullanılabileceği öngörülmektedir. </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Koloidal yarı iletken </a:t>
            </a:r>
            <a:r>
              <a:rPr lang="tr-TR" sz="1200" dirty="0" err="1">
                <a:latin typeface="Candara" panose="020E0502030303020204" pitchFamily="34" charset="0"/>
              </a:rPr>
              <a:t>nanokristaller</a:t>
            </a:r>
            <a:r>
              <a:rPr lang="tr-TR" sz="1200" dirty="0">
                <a:latin typeface="Candara" panose="020E0502030303020204" pitchFamily="34" charset="0"/>
              </a:rPr>
              <a:t> kullanılarak renk dönüştürme alanında geliştirilen teknolojinin ekran, aydınlatma ve algılama teknolojilerinde kullanılabileceği düşünülmektedir. </a:t>
            </a:r>
          </a:p>
        </p:txBody>
      </p:sp>
    </p:spTree>
    <p:extLst>
      <p:ext uri="{BB962C8B-B14F-4D97-AF65-F5344CB8AC3E}">
        <p14:creationId xmlns:p14="http://schemas.microsoft.com/office/powerpoint/2010/main" val="111419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3" name="Google Shape;523;p27"/>
          <p:cNvSpPr/>
          <p:nvPr/>
        </p:nvSpPr>
        <p:spPr>
          <a:xfrm>
            <a:off x="347821" y="2835274"/>
            <a:ext cx="4370839" cy="2835273"/>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None/>
            </a:pPr>
            <a:r>
              <a:rPr lang="en-US" sz="2800" b="1" strike="noStrike" dirty="0" err="1">
                <a:solidFill>
                  <a:schemeClr val="dk2"/>
                </a:solidFill>
                <a:latin typeface="Arial"/>
                <a:ea typeface="Arial"/>
                <a:cs typeface="Arial"/>
                <a:sym typeface="Arial"/>
              </a:rPr>
              <a:t>Teşekkürler</a:t>
            </a:r>
            <a:r>
              <a:rPr lang="en-US" sz="2800" b="1" strike="noStrike" dirty="0">
                <a:solidFill>
                  <a:schemeClr val="dk2"/>
                </a:solidFill>
                <a:latin typeface="Arial"/>
                <a:ea typeface="Arial"/>
                <a:cs typeface="Arial"/>
                <a:sym typeface="Arial"/>
              </a:rPr>
              <a:t>!</a:t>
            </a:r>
            <a:endParaRPr dirty="0"/>
          </a:p>
          <a:p>
            <a:pPr marL="0" marR="0" lvl="0" indent="0" algn="l" rtl="0">
              <a:lnSpc>
                <a:spcPct val="150000"/>
              </a:lnSpc>
              <a:spcBef>
                <a:spcPts val="600"/>
              </a:spcBef>
              <a:spcAft>
                <a:spcPts val="0"/>
              </a:spcAft>
              <a:buNone/>
            </a:pPr>
            <a:endParaRPr sz="2000" b="1" strike="noStrike" dirty="0">
              <a:solidFill>
                <a:schemeClr val="dk2"/>
              </a:solidFill>
              <a:latin typeface="Arial"/>
              <a:ea typeface="Arial"/>
              <a:cs typeface="Arial"/>
              <a:sym typeface="Arial"/>
            </a:endParaRPr>
          </a:p>
        </p:txBody>
      </p:sp>
      <p:sp>
        <p:nvSpPr>
          <p:cNvPr id="531" name="Google Shape;531;p27"/>
          <p:cNvSpPr/>
          <p:nvPr/>
        </p:nvSpPr>
        <p:spPr>
          <a:xfrm>
            <a:off x="345849" y="4097951"/>
            <a:ext cx="5016117" cy="42534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tr-TR" sz="2000" b="1" dirty="0">
              <a:solidFill>
                <a:srgbClr val="7F7F7F"/>
              </a:solidFill>
              <a:latin typeface="Arial"/>
              <a:ea typeface="Arial"/>
              <a:cs typeface="Arial"/>
              <a:sym typeface="Arial"/>
            </a:endParaRPr>
          </a:p>
          <a:p>
            <a:pPr marL="0" marR="0" lvl="0" indent="0" algn="l" rtl="0">
              <a:spcBef>
                <a:spcPts val="0"/>
              </a:spcBef>
              <a:spcAft>
                <a:spcPts val="0"/>
              </a:spcAft>
              <a:buNone/>
            </a:pPr>
            <a:r>
              <a:rPr lang="tr-TR" sz="2000" b="1" dirty="0">
                <a:solidFill>
                  <a:srgbClr val="7F7F7F"/>
                </a:solidFill>
              </a:rPr>
              <a:t>Platform web adresi:</a:t>
            </a:r>
          </a:p>
          <a:p>
            <a:pPr marL="0" marR="0" lvl="0" indent="0" algn="l" rtl="0">
              <a:spcBef>
                <a:spcPts val="0"/>
              </a:spcBef>
              <a:spcAft>
                <a:spcPts val="0"/>
              </a:spcAft>
              <a:buNone/>
            </a:pPr>
            <a:r>
              <a:rPr lang="tr-TR" sz="2000" b="1" dirty="0">
                <a:solidFill>
                  <a:srgbClr val="7F7F7F"/>
                </a:solidFill>
                <a:latin typeface="Arial"/>
                <a:ea typeface="Arial"/>
                <a:cs typeface="Arial"/>
                <a:sym typeface="Arial"/>
              </a:rPr>
              <a:t>https://www.a1platformu.org/</a:t>
            </a:r>
            <a:endParaRPr sz="2000" b="1" dirty="0">
              <a:solidFill>
                <a:srgbClr val="7F7F7F"/>
              </a:solidFill>
              <a:latin typeface="Arial"/>
              <a:ea typeface="Arial"/>
              <a:cs typeface="Arial"/>
              <a:sym typeface="Arial"/>
            </a:endParaRPr>
          </a:p>
        </p:txBody>
      </p:sp>
      <p:pic>
        <p:nvPicPr>
          <p:cNvPr id="3" name="Picture 5">
            <a:extLst>
              <a:ext uri="{FF2B5EF4-FFF2-40B4-BE49-F238E27FC236}">
                <a16:creationId xmlns:a16="http://schemas.microsoft.com/office/drawing/2014/main" id="{F09BA6C4-163A-D08C-7CE6-02F395187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0" y="1305623"/>
            <a:ext cx="2534194" cy="3075369"/>
          </a:xfrm>
          <a:prstGeom prst="rect">
            <a:avLst/>
          </a:prstGeom>
        </p:spPr>
      </p:pic>
      <p:sp>
        <p:nvSpPr>
          <p:cNvPr id="2" name="TextBox 4">
            <a:extLst>
              <a:ext uri="{FF2B5EF4-FFF2-40B4-BE49-F238E27FC236}">
                <a16:creationId xmlns:a16="http://schemas.microsoft.com/office/drawing/2014/main" id="{7FA3946C-B014-CC06-389D-2EE7A529B93E}"/>
              </a:ext>
            </a:extLst>
          </p:cNvPr>
          <p:cNvSpPr txBox="1"/>
          <p:nvPr/>
        </p:nvSpPr>
        <p:spPr>
          <a:xfrm>
            <a:off x="5884763" y="4454368"/>
            <a:ext cx="3848041" cy="400110"/>
          </a:xfrm>
          <a:prstGeom prst="rect">
            <a:avLst/>
          </a:prstGeom>
          <a:noFill/>
        </p:spPr>
        <p:txBody>
          <a:bodyPr wrap="square" rtlCol="0">
            <a:spAutoFit/>
          </a:bodyPr>
          <a:lstStyle/>
          <a:p>
            <a:r>
              <a:rPr lang="tr-TR" sz="2000" b="1" dirty="0">
                <a:solidFill>
                  <a:srgbClr val="223756"/>
                </a:solidFill>
              </a:rPr>
              <a:t>a1@unam.bilkent.edu.tr</a:t>
            </a:r>
          </a:p>
        </p:txBody>
      </p:sp>
      <p:pic>
        <p:nvPicPr>
          <p:cNvPr id="9" name="Resim 8">
            <a:extLst>
              <a:ext uri="{FF2B5EF4-FFF2-40B4-BE49-F238E27FC236}">
                <a16:creationId xmlns:a16="http://schemas.microsoft.com/office/drawing/2014/main" id="{E0EAFC0C-3496-443F-0058-A888DD7CC9C3}"/>
              </a:ext>
            </a:extLst>
          </p:cNvPr>
          <p:cNvPicPr>
            <a:picLocks noChangeAspect="1"/>
          </p:cNvPicPr>
          <p:nvPr/>
        </p:nvPicPr>
        <p:blipFill>
          <a:blip r:embed="rId4"/>
          <a:stretch>
            <a:fillRect/>
          </a:stretch>
        </p:blipFill>
        <p:spPr>
          <a:xfrm>
            <a:off x="2999744" y="1504949"/>
            <a:ext cx="1457177" cy="2949419"/>
          </a:xfrm>
          <a:prstGeom prst="rect">
            <a:avLst/>
          </a:prstGeom>
        </p:spPr>
      </p:pic>
    </p:spTree>
    <p:extLst>
      <p:ext uri="{BB962C8B-B14F-4D97-AF65-F5344CB8AC3E}">
        <p14:creationId xmlns:p14="http://schemas.microsoft.com/office/powerpoint/2010/main" val="105481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0"/>
          <p:cNvSpPr txBox="1">
            <a:spLocks noChangeArrowheads="1"/>
          </p:cNvSpPr>
          <p:nvPr/>
        </p:nvSpPr>
        <p:spPr bwMode="auto">
          <a:xfrm>
            <a:off x="1318725" y="1517819"/>
            <a:ext cx="214213" cy="23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75605" tIns="37802" rIns="75605" bIns="37802" anchor="t" anchorCtr="0" upright="1">
            <a:noAutofit/>
          </a:bodyPr>
          <a:lstStyle/>
          <a:p>
            <a:pPr algn="ctr">
              <a:spcBef>
                <a:spcPts val="248"/>
              </a:spcBef>
              <a:spcAft>
                <a:spcPts val="248"/>
              </a:spcAft>
            </a:pPr>
            <a:r>
              <a:rPr lang="tr-TR" sz="909" b="1">
                <a:latin typeface="Arial" panose="020B0604020202020204" pitchFamily="34" charset="0"/>
                <a:ea typeface="Calibri" panose="020F0502020204030204" pitchFamily="34" charset="0"/>
              </a:rPr>
              <a:t> </a:t>
            </a:r>
            <a:endParaRPr lang="tr-TR" sz="909">
              <a:latin typeface="Arial" panose="020B0604020202020204" pitchFamily="34" charset="0"/>
              <a:ea typeface="Calibri" panose="020F0502020204030204" pitchFamily="34" charset="0"/>
            </a:endParaRPr>
          </a:p>
        </p:txBody>
      </p:sp>
      <p:sp>
        <p:nvSpPr>
          <p:cNvPr id="10" name="Rectangle 5"/>
          <p:cNvSpPr>
            <a:spLocks noChangeArrowheads="1"/>
          </p:cNvSpPr>
          <p:nvPr/>
        </p:nvSpPr>
        <p:spPr bwMode="auto">
          <a:xfrm>
            <a:off x="1425831" y="1496519"/>
            <a:ext cx="5988191" cy="80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605" tIns="37802" rIns="75605" bIns="37802" numCol="1" anchor="ctr" anchorCtr="0" compatLnSpc="1">
            <a:prstTxWarp prst="textNoShape">
              <a:avLst/>
            </a:prstTxWarp>
            <a:spAutoFit/>
          </a:bodyPr>
          <a:lstStyle/>
          <a:p>
            <a:pPr lvl="0" algn="ctr" eaLnBrk="0" fontAlgn="base" hangingPunct="0">
              <a:spcBef>
                <a:spcPct val="0"/>
              </a:spcBef>
              <a:spcAft>
                <a:spcPct val="0"/>
              </a:spcAft>
            </a:pPr>
            <a:r>
              <a:rPr lang="tr-TR" altLang="tr-TR" sz="3600" b="1" dirty="0">
                <a:solidFill>
                  <a:srgbClr val="FF0000"/>
                </a:solidFill>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tr-TR" altLang="tr-TR" sz="24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tr-TR" altLang="tr-TR" sz="2400" b="1" dirty="0">
                <a:solidFill>
                  <a:srgbClr val="FF0000"/>
                </a:solidFill>
                <a:latin typeface="Arial" panose="020B0604020202020204" pitchFamily="34" charset="0"/>
                <a:ea typeface="Calibri" panose="020F0502020204030204" pitchFamily="34" charset="0"/>
                <a:cs typeface="Arial" panose="020B0604020202020204" pitchFamily="34" charset="0"/>
              </a:rPr>
              <a:t>1 Takımı </a:t>
            </a:r>
            <a:endParaRPr lang="tr-TR" altLang="tr-TR" sz="1000" b="1" dirty="0">
              <a:solidFill>
                <a:srgbClr val="0432FF"/>
              </a:solidFill>
              <a:latin typeface="Arial" panose="020B0604020202020204" pitchFamily="34" charset="0"/>
              <a:ea typeface="Calibri" panose="020F0502020204030204" pitchFamily="34" charset="0"/>
              <a:cs typeface="Arial" panose="020B0604020202020204" pitchFamily="34" charset="0"/>
            </a:endParaRPr>
          </a:p>
          <a:p>
            <a:pPr algn="ctr" defTabSz="756026" eaLnBrk="0" fontAlgn="base" hangingPunct="0">
              <a:spcBef>
                <a:spcPct val="0"/>
              </a:spcBef>
              <a:spcAft>
                <a:spcPct val="0"/>
              </a:spcAft>
              <a:buClrTx/>
            </a:pPr>
            <a:endParaRPr lang="tr-TR" altLang="tr-TR" sz="1158" b="1" dirty="0">
              <a:solidFill>
                <a:srgbClr val="0432FF"/>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B620D71-230B-954C-ACC2-C596030F7E19}"/>
              </a:ext>
            </a:extLst>
          </p:cNvPr>
          <p:cNvGraphicFramePr>
            <a:graphicFrameLocks noGrp="1"/>
          </p:cNvGraphicFramePr>
          <p:nvPr>
            <p:extLst>
              <p:ext uri="{D42A27DB-BD31-4B8C-83A1-F6EECF244321}">
                <p14:modId xmlns:p14="http://schemas.microsoft.com/office/powerpoint/2010/main" val="2718085861"/>
              </p:ext>
            </p:extLst>
          </p:nvPr>
        </p:nvGraphicFramePr>
        <p:xfrm>
          <a:off x="1287574" y="2110559"/>
          <a:ext cx="5039538" cy="3470931"/>
        </p:xfrm>
        <a:graphic>
          <a:graphicData uri="http://schemas.openxmlformats.org/drawingml/2006/table">
            <a:tbl>
              <a:tblPr firstRow="1" firstCol="1" bandRow="1">
                <a:tableStyleId>{2D5ABB26-0587-4C30-8999-92F81FD0307C}</a:tableStyleId>
              </a:tblPr>
              <a:tblGrid>
                <a:gridCol w="2812074">
                  <a:extLst>
                    <a:ext uri="{9D8B030D-6E8A-4147-A177-3AD203B41FA5}">
                      <a16:colId xmlns:a16="http://schemas.microsoft.com/office/drawing/2014/main" val="2825339919"/>
                    </a:ext>
                  </a:extLst>
                </a:gridCol>
                <a:gridCol w="2227464">
                  <a:extLst>
                    <a:ext uri="{9D8B030D-6E8A-4147-A177-3AD203B41FA5}">
                      <a16:colId xmlns:a16="http://schemas.microsoft.com/office/drawing/2014/main" val="864940321"/>
                    </a:ext>
                  </a:extLst>
                </a:gridCol>
              </a:tblGrid>
              <a:tr h="384182">
                <a:tc>
                  <a:txBody>
                    <a:bodyPr/>
                    <a:lstStyle/>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ARAŞTIRMA PROGRAMI YÖNETİCİSİ KURULUŞ  (APYÖK):</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tc>
                  <a:txBody>
                    <a:bodyPr/>
                    <a:lstStyle/>
                    <a:p>
                      <a:pPr algn="l">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BİLKENT ÜNİVERSİTESİ ULUSAL NANOTEKNOLOJİ ARAŞTIRMA MERKEZİ (UNAM)</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extLst>
                  <a:ext uri="{0D108BD9-81ED-4DB2-BD59-A6C34878D82A}">
                    <a16:rowId xmlns:a16="http://schemas.microsoft.com/office/drawing/2014/main" val="4177030151"/>
                  </a:ext>
                </a:extLst>
              </a:tr>
              <a:tr h="229236">
                <a:tc>
                  <a:txBody>
                    <a:bodyPr/>
                    <a:lstStyle/>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APYK</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nchor="ctr"/>
                </a:tc>
                <a:tc>
                  <a:txBody>
                    <a:bodyPr/>
                    <a:lstStyle/>
                    <a:p>
                      <a:pPr algn="just">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TUSAŞ (TAI) (AR-GE MERKEZİ)</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nchor="ctr"/>
                </a:tc>
                <a:extLst>
                  <a:ext uri="{0D108BD9-81ED-4DB2-BD59-A6C34878D82A}">
                    <a16:rowId xmlns:a16="http://schemas.microsoft.com/office/drawing/2014/main" val="1068507029"/>
                  </a:ext>
                </a:extLst>
              </a:tr>
              <a:tr h="206080">
                <a:tc>
                  <a:txBody>
                    <a:bodyPr/>
                    <a:lstStyle/>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APYK</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nchor="ctr"/>
                </a:tc>
                <a:tc>
                  <a:txBody>
                    <a:bodyPr/>
                    <a:lstStyle/>
                    <a:p>
                      <a:pPr algn="just">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VESTEL GRUBU (AR-GE MERKEZİ)</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nchor="ctr"/>
                </a:tc>
                <a:extLst>
                  <a:ext uri="{0D108BD9-81ED-4DB2-BD59-A6C34878D82A}">
                    <a16:rowId xmlns:a16="http://schemas.microsoft.com/office/drawing/2014/main" val="1649781960"/>
                  </a:ext>
                </a:extLst>
              </a:tr>
              <a:tr h="358538">
                <a:tc>
                  <a:txBody>
                    <a:bodyPr/>
                    <a:lstStyle/>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APYK</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nchor="ctr"/>
                </a:tc>
                <a:tc>
                  <a:txBody>
                    <a:bodyPr/>
                    <a:lstStyle/>
                    <a:p>
                      <a:pPr algn="just">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ŞİŞECAM (AR-GE MERKEZİ)</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nchor="ctr"/>
                </a:tc>
                <a:extLst>
                  <a:ext uri="{0D108BD9-81ED-4DB2-BD59-A6C34878D82A}">
                    <a16:rowId xmlns:a16="http://schemas.microsoft.com/office/drawing/2014/main" val="845812129"/>
                  </a:ext>
                </a:extLst>
              </a:tr>
              <a:tr h="579636">
                <a:tc>
                  <a:txBody>
                    <a:bodyPr/>
                    <a:lstStyle/>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APYK</a:t>
                      </a:r>
                    </a:p>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İlgili Araştırma Altyapısı:</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tc>
                  <a:txBody>
                    <a:bodyPr/>
                    <a:lstStyle/>
                    <a:p>
                      <a:pPr algn="just">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BİLKENT ÜNİVERSİTESİ</a:t>
                      </a:r>
                      <a:endParaRPr lang="tr-TR" sz="700" dirty="0">
                        <a:effectLst/>
                        <a:latin typeface="Arial" panose="020B0604020202020204" pitchFamily="34" charset="0"/>
                        <a:cs typeface="Arial" panose="020B0604020202020204" pitchFamily="34" charset="0"/>
                      </a:endParaRPr>
                    </a:p>
                    <a:p>
                      <a:pPr algn="just">
                        <a:spcBef>
                          <a:spcPts val="300"/>
                        </a:spcBef>
                        <a:spcAft>
                          <a:spcPts val="0"/>
                        </a:spcAft>
                      </a:pPr>
                      <a:r>
                        <a:rPr lang="tr-TR" sz="700" b="1" dirty="0">
                          <a:solidFill>
                            <a:srgbClr val="000000"/>
                          </a:solidFill>
                          <a:effectLst/>
                          <a:latin typeface="Arial" panose="020B0604020202020204" pitchFamily="34" charset="0"/>
                          <a:cs typeface="Arial" panose="020B0604020202020204" pitchFamily="34" charset="0"/>
                        </a:rPr>
                        <a:t>İleri Araştırma Laboratuvarları UYGAR –</a:t>
                      </a:r>
                      <a:endParaRPr lang="tr-TR" sz="700" dirty="0">
                        <a:effectLst/>
                        <a:latin typeface="Arial" panose="020B0604020202020204" pitchFamily="34" charset="0"/>
                        <a:cs typeface="Arial" panose="020B0604020202020204" pitchFamily="34" charset="0"/>
                      </a:endParaRPr>
                    </a:p>
                    <a:p>
                      <a:pPr algn="just">
                        <a:spcBef>
                          <a:spcPts val="300"/>
                        </a:spcBef>
                        <a:spcAft>
                          <a:spcPts val="0"/>
                        </a:spcAft>
                      </a:pPr>
                      <a:r>
                        <a:rPr lang="tr-TR" sz="700" b="1" dirty="0">
                          <a:solidFill>
                            <a:srgbClr val="000000"/>
                          </a:solidFill>
                          <a:effectLst/>
                          <a:latin typeface="Arial" panose="020B0604020202020204" pitchFamily="34" charset="0"/>
                          <a:cs typeface="Arial" panose="020B0604020202020204" pitchFamily="34" charset="0"/>
                        </a:rPr>
                        <a:t>Uygulama ve Araştırma Merkezi</a:t>
                      </a:r>
                      <a:endParaRPr lang="en-US" sz="700" b="1" dirty="0">
                        <a:solidFill>
                          <a:srgbClr val="000000"/>
                        </a:solidFill>
                        <a:effectLst/>
                        <a:latin typeface="Arial" panose="020B0604020202020204" pitchFamily="34" charset="0"/>
                        <a:cs typeface="Arial" panose="020B0604020202020204" pitchFamily="34" charset="0"/>
                      </a:endParaRPr>
                    </a:p>
                    <a:p>
                      <a:pPr algn="just">
                        <a:spcBef>
                          <a:spcPts val="300"/>
                        </a:spcBef>
                        <a:spcAft>
                          <a:spcPts val="0"/>
                        </a:spcAft>
                      </a:pP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extLst>
                  <a:ext uri="{0D108BD9-81ED-4DB2-BD59-A6C34878D82A}">
                    <a16:rowId xmlns:a16="http://schemas.microsoft.com/office/drawing/2014/main" val="220772851"/>
                  </a:ext>
                </a:extLst>
              </a:tr>
              <a:tr h="579636">
                <a:tc>
                  <a:txBody>
                    <a:bodyPr/>
                    <a:lstStyle/>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APYK</a:t>
                      </a:r>
                    </a:p>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İlgili Araştırma Altyapısı:</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tc>
                  <a:txBody>
                    <a:bodyPr/>
                    <a:lstStyle/>
                    <a:p>
                      <a:pPr algn="just">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ESTÜ - ESKİŞEHİR TEKNİK ÜNİVERSİTESİ</a:t>
                      </a:r>
                      <a:endParaRPr lang="tr-TR" sz="700" dirty="0">
                        <a:effectLst/>
                        <a:latin typeface="Arial" panose="020B0604020202020204" pitchFamily="34" charset="0"/>
                        <a:cs typeface="Arial" panose="020B0604020202020204" pitchFamily="34" charset="0"/>
                      </a:endParaRPr>
                    </a:p>
                    <a:p>
                      <a:pPr algn="just">
                        <a:spcBef>
                          <a:spcPts val="300"/>
                        </a:spcBef>
                        <a:spcAft>
                          <a:spcPts val="0"/>
                        </a:spcAft>
                      </a:pPr>
                      <a:r>
                        <a:rPr lang="tr-TR" sz="700" b="1" dirty="0">
                          <a:solidFill>
                            <a:srgbClr val="000000"/>
                          </a:solidFill>
                          <a:effectLst/>
                          <a:latin typeface="Arial" panose="020B0604020202020204" pitchFamily="34" charset="0"/>
                          <a:cs typeface="Arial" panose="020B0604020202020204" pitchFamily="34" charset="0"/>
                        </a:rPr>
                        <a:t>İleri Teknolojiler UYGAR –</a:t>
                      </a:r>
                      <a:endParaRPr lang="en-US" sz="700" b="1" dirty="0">
                        <a:solidFill>
                          <a:srgbClr val="000000"/>
                        </a:solidFill>
                        <a:effectLst/>
                        <a:latin typeface="Arial" panose="020B0604020202020204" pitchFamily="34" charset="0"/>
                        <a:cs typeface="Arial" panose="020B0604020202020204" pitchFamily="34" charset="0"/>
                      </a:endParaRPr>
                    </a:p>
                    <a:p>
                      <a:pPr algn="just">
                        <a:spcBef>
                          <a:spcPts val="300"/>
                        </a:spcBef>
                        <a:spcAft>
                          <a:spcPts val="0"/>
                        </a:spcAft>
                      </a:pPr>
                      <a:r>
                        <a:rPr lang="tr-TR" sz="700" b="1" dirty="0">
                          <a:solidFill>
                            <a:srgbClr val="000000"/>
                          </a:solidFill>
                          <a:effectLst/>
                          <a:latin typeface="Arial" panose="020B0604020202020204" pitchFamily="34" charset="0"/>
                          <a:cs typeface="Arial" panose="020B0604020202020204" pitchFamily="34" charset="0"/>
                        </a:rPr>
                        <a:t>Uygulama ve</a:t>
                      </a:r>
                      <a:r>
                        <a:rPr lang="en-US" sz="700" b="0" dirty="0">
                          <a:solidFill>
                            <a:schemeClr val="tx1"/>
                          </a:solidFill>
                          <a:effectLst/>
                          <a:latin typeface="Arial" panose="020B0604020202020204" pitchFamily="34" charset="0"/>
                          <a:cs typeface="Arial" panose="020B0604020202020204" pitchFamily="34" charset="0"/>
                        </a:rPr>
                        <a:t> </a:t>
                      </a:r>
                      <a:r>
                        <a:rPr lang="tr-TR" sz="700" b="1" dirty="0">
                          <a:solidFill>
                            <a:srgbClr val="000000"/>
                          </a:solidFill>
                          <a:effectLst/>
                          <a:latin typeface="Arial" panose="020B0604020202020204" pitchFamily="34" charset="0"/>
                          <a:cs typeface="Arial" panose="020B0604020202020204" pitchFamily="34" charset="0"/>
                        </a:rPr>
                        <a:t>Araştırma Merkezi</a:t>
                      </a:r>
                      <a:endParaRPr lang="en-US" sz="700" b="1" dirty="0">
                        <a:solidFill>
                          <a:srgbClr val="000000"/>
                        </a:solidFill>
                        <a:effectLst/>
                        <a:latin typeface="Arial" panose="020B0604020202020204" pitchFamily="34" charset="0"/>
                        <a:cs typeface="Arial" panose="020B0604020202020204" pitchFamily="34" charset="0"/>
                      </a:endParaRPr>
                    </a:p>
                    <a:p>
                      <a:pPr algn="just">
                        <a:spcBef>
                          <a:spcPts val="300"/>
                        </a:spcBef>
                        <a:spcAft>
                          <a:spcPts val="0"/>
                        </a:spcAft>
                      </a:pP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extLst>
                  <a:ext uri="{0D108BD9-81ED-4DB2-BD59-A6C34878D82A}">
                    <a16:rowId xmlns:a16="http://schemas.microsoft.com/office/drawing/2014/main" val="585648532"/>
                  </a:ext>
                </a:extLst>
              </a:tr>
              <a:tr h="579636">
                <a:tc>
                  <a:txBody>
                    <a:bodyPr/>
                    <a:lstStyle/>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APYK</a:t>
                      </a:r>
                    </a:p>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İlgili Araştırma Altyapısı:</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tc>
                  <a:txBody>
                    <a:bodyPr/>
                    <a:lstStyle/>
                    <a:p>
                      <a:pPr algn="just">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AGÜ - ABDULLAH GÜL ÜNİVERSİTESİ</a:t>
                      </a:r>
                      <a:endParaRPr lang="tr-TR" sz="700" dirty="0">
                        <a:effectLst/>
                        <a:latin typeface="Arial" panose="020B0604020202020204" pitchFamily="34" charset="0"/>
                        <a:cs typeface="Arial" panose="020B0604020202020204" pitchFamily="34" charset="0"/>
                      </a:endParaRPr>
                    </a:p>
                    <a:p>
                      <a:pPr algn="just">
                        <a:spcBef>
                          <a:spcPts val="300"/>
                        </a:spcBef>
                        <a:spcAft>
                          <a:spcPts val="0"/>
                        </a:spcAft>
                      </a:pPr>
                      <a:r>
                        <a:rPr lang="tr-TR" sz="700" b="1" dirty="0">
                          <a:solidFill>
                            <a:srgbClr val="000000"/>
                          </a:solidFill>
                          <a:effectLst/>
                          <a:latin typeface="Arial" panose="020B0604020202020204" pitchFamily="34" charset="0"/>
                          <a:cs typeface="Arial" panose="020B0604020202020204" pitchFamily="34" charset="0"/>
                        </a:rPr>
                        <a:t>Merkezi Araştırma Laboratuvarı UYGAR –</a:t>
                      </a:r>
                      <a:endParaRPr lang="tr-TR" sz="700" dirty="0">
                        <a:effectLst/>
                        <a:latin typeface="Arial" panose="020B0604020202020204" pitchFamily="34" charset="0"/>
                        <a:cs typeface="Arial" panose="020B0604020202020204" pitchFamily="34" charset="0"/>
                      </a:endParaRPr>
                    </a:p>
                    <a:p>
                      <a:pPr algn="just">
                        <a:spcBef>
                          <a:spcPts val="300"/>
                        </a:spcBef>
                        <a:spcAft>
                          <a:spcPts val="0"/>
                        </a:spcAft>
                      </a:pPr>
                      <a:r>
                        <a:rPr lang="tr-TR" sz="700" b="1" dirty="0">
                          <a:solidFill>
                            <a:srgbClr val="000000"/>
                          </a:solidFill>
                          <a:effectLst/>
                          <a:latin typeface="Arial" panose="020B0604020202020204" pitchFamily="34" charset="0"/>
                          <a:cs typeface="Arial" panose="020B0604020202020204" pitchFamily="34" charset="0"/>
                        </a:rPr>
                        <a:t>Uygulama ve Araştırma Merkezi</a:t>
                      </a:r>
                      <a:endParaRPr lang="en-US" sz="700" b="1" dirty="0">
                        <a:solidFill>
                          <a:srgbClr val="000000"/>
                        </a:solidFill>
                        <a:effectLst/>
                        <a:latin typeface="Arial" panose="020B0604020202020204" pitchFamily="34" charset="0"/>
                        <a:cs typeface="Arial" panose="020B0604020202020204" pitchFamily="34" charset="0"/>
                      </a:endParaRPr>
                    </a:p>
                    <a:p>
                      <a:pPr algn="just">
                        <a:spcBef>
                          <a:spcPts val="300"/>
                        </a:spcBef>
                        <a:spcAft>
                          <a:spcPts val="0"/>
                        </a:spcAft>
                      </a:pP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extLst>
                  <a:ext uri="{0D108BD9-81ED-4DB2-BD59-A6C34878D82A}">
                    <a16:rowId xmlns:a16="http://schemas.microsoft.com/office/drawing/2014/main" val="135974174"/>
                  </a:ext>
                </a:extLst>
              </a:tr>
              <a:tr h="553987">
                <a:tc>
                  <a:txBody>
                    <a:bodyPr/>
                    <a:lstStyle/>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APYK</a:t>
                      </a:r>
                    </a:p>
                    <a:p>
                      <a:pPr algn="r">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İlgili Araştırma Altyapısı:</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tc>
                  <a:txBody>
                    <a:bodyPr/>
                    <a:lstStyle/>
                    <a:p>
                      <a:pPr algn="l">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TOBB ETÜ - TOBB EKONOMİ VE TEKNOLOJİ ÜNİVERSİTESİ </a:t>
                      </a:r>
                      <a:endParaRPr lang="tr-TR" sz="700" dirty="0">
                        <a:effectLst/>
                        <a:latin typeface="Arial" panose="020B0604020202020204" pitchFamily="34" charset="0"/>
                        <a:cs typeface="Arial" panose="020B0604020202020204" pitchFamily="34" charset="0"/>
                      </a:endParaRPr>
                    </a:p>
                    <a:p>
                      <a:pPr algn="just">
                        <a:spcBef>
                          <a:spcPts val="300"/>
                        </a:spcBef>
                        <a:spcAft>
                          <a:spcPts val="0"/>
                        </a:spcAft>
                      </a:pPr>
                      <a:r>
                        <a:rPr lang="tr-TR" sz="700" b="1" dirty="0">
                          <a:solidFill>
                            <a:srgbClr val="000000"/>
                          </a:solidFill>
                          <a:effectLst/>
                          <a:latin typeface="Arial" panose="020B0604020202020204" pitchFamily="34" charset="0"/>
                          <a:cs typeface="Arial" panose="020B0604020202020204" pitchFamily="34" charset="0"/>
                        </a:rPr>
                        <a:t>İleri Mühendislik UYGAR –</a:t>
                      </a:r>
                      <a:endParaRPr lang="tr-TR" sz="700" dirty="0">
                        <a:effectLst/>
                        <a:latin typeface="Arial" panose="020B0604020202020204" pitchFamily="34" charset="0"/>
                        <a:cs typeface="Arial" panose="020B0604020202020204" pitchFamily="34" charset="0"/>
                      </a:endParaRPr>
                    </a:p>
                    <a:p>
                      <a:pPr algn="l">
                        <a:spcBef>
                          <a:spcPts val="300"/>
                        </a:spcBef>
                        <a:spcAft>
                          <a:spcPts val="300"/>
                        </a:spcAft>
                      </a:pPr>
                      <a:r>
                        <a:rPr lang="tr-TR" sz="700" b="1" dirty="0">
                          <a:solidFill>
                            <a:srgbClr val="000000"/>
                          </a:solidFill>
                          <a:effectLst/>
                          <a:latin typeface="Arial" panose="020B0604020202020204" pitchFamily="34" charset="0"/>
                          <a:cs typeface="Arial" panose="020B0604020202020204" pitchFamily="34" charset="0"/>
                        </a:rPr>
                        <a:t>Uygulama ve Araştırma Merkezi</a:t>
                      </a:r>
                      <a:endParaRPr lang="tr-TR" sz="70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extLst>
                  <a:ext uri="{0D108BD9-81ED-4DB2-BD59-A6C34878D82A}">
                    <a16:rowId xmlns:a16="http://schemas.microsoft.com/office/drawing/2014/main" val="3431701262"/>
                  </a:ext>
                </a:extLst>
              </a:tr>
            </a:tbl>
          </a:graphicData>
        </a:graphic>
      </p:graphicFrame>
      <p:pic>
        <p:nvPicPr>
          <p:cNvPr id="3" name="Resim 2" descr="metin içeren bir resim&#10;&#10;Açıklama otomatik olarak oluşturuldu">
            <a:extLst>
              <a:ext uri="{FF2B5EF4-FFF2-40B4-BE49-F238E27FC236}">
                <a16:creationId xmlns:a16="http://schemas.microsoft.com/office/drawing/2014/main" id="{39527A43-58E8-4F4C-9961-FE2EBD5AC2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012"/>
          <a:stretch/>
        </p:blipFill>
        <p:spPr>
          <a:xfrm>
            <a:off x="6344598" y="2153128"/>
            <a:ext cx="810173" cy="175394"/>
          </a:xfrm>
          <a:prstGeom prst="rect">
            <a:avLst/>
          </a:prstGeom>
        </p:spPr>
      </p:pic>
      <p:pic>
        <p:nvPicPr>
          <p:cNvPr id="6" name="Resim 5">
            <a:extLst>
              <a:ext uri="{FF2B5EF4-FFF2-40B4-BE49-F238E27FC236}">
                <a16:creationId xmlns:a16="http://schemas.microsoft.com/office/drawing/2014/main" id="{36B7781C-3488-4B50-8F1D-71EDF53AF2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916" y="2375604"/>
            <a:ext cx="870182" cy="339951"/>
          </a:xfrm>
          <a:prstGeom prst="rect">
            <a:avLst/>
          </a:prstGeom>
        </p:spPr>
      </p:pic>
      <p:pic>
        <p:nvPicPr>
          <p:cNvPr id="8" name="Resim 7">
            <a:extLst>
              <a:ext uri="{FF2B5EF4-FFF2-40B4-BE49-F238E27FC236}">
                <a16:creationId xmlns:a16="http://schemas.microsoft.com/office/drawing/2014/main" id="{392B0550-0190-410C-9499-3BCF89A84C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5646" y="2783364"/>
            <a:ext cx="736721" cy="159693"/>
          </a:xfrm>
          <a:prstGeom prst="rect">
            <a:avLst/>
          </a:prstGeom>
        </p:spPr>
      </p:pic>
      <p:pic>
        <p:nvPicPr>
          <p:cNvPr id="17" name="Resim 16">
            <a:extLst>
              <a:ext uri="{FF2B5EF4-FFF2-40B4-BE49-F238E27FC236}">
                <a16:creationId xmlns:a16="http://schemas.microsoft.com/office/drawing/2014/main" id="{EBCFEAF9-2C86-4194-9AFD-4F48235EAA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1405" y="2998470"/>
            <a:ext cx="391429" cy="372596"/>
          </a:xfrm>
          <a:prstGeom prst="rect">
            <a:avLst/>
          </a:prstGeom>
        </p:spPr>
      </p:pic>
      <p:pic>
        <p:nvPicPr>
          <p:cNvPr id="19" name="Resim 18">
            <a:extLst>
              <a:ext uri="{FF2B5EF4-FFF2-40B4-BE49-F238E27FC236}">
                <a16:creationId xmlns:a16="http://schemas.microsoft.com/office/drawing/2014/main" id="{98A01AB0-5072-4841-8472-0A1256D607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5479" y="3432187"/>
            <a:ext cx="424655" cy="424655"/>
          </a:xfrm>
          <a:prstGeom prst="rect">
            <a:avLst/>
          </a:prstGeom>
        </p:spPr>
      </p:pic>
      <p:pic>
        <p:nvPicPr>
          <p:cNvPr id="21" name="Resim 20">
            <a:extLst>
              <a:ext uri="{FF2B5EF4-FFF2-40B4-BE49-F238E27FC236}">
                <a16:creationId xmlns:a16="http://schemas.microsoft.com/office/drawing/2014/main" id="{F26C5C52-AB73-4219-A2F0-FEFB2C1BD4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5817" y="3930643"/>
            <a:ext cx="414517" cy="414517"/>
          </a:xfrm>
          <a:prstGeom prst="rect">
            <a:avLst/>
          </a:prstGeom>
        </p:spPr>
      </p:pic>
      <p:pic>
        <p:nvPicPr>
          <p:cNvPr id="23" name="Resim 22">
            <a:extLst>
              <a:ext uri="{FF2B5EF4-FFF2-40B4-BE49-F238E27FC236}">
                <a16:creationId xmlns:a16="http://schemas.microsoft.com/office/drawing/2014/main" id="{2F6A6449-24ED-447A-8EE2-BF772094E7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7999" y="5197334"/>
            <a:ext cx="758780" cy="202407"/>
          </a:xfrm>
          <a:prstGeom prst="rect">
            <a:avLst/>
          </a:prstGeom>
        </p:spPr>
      </p:pic>
      <p:pic>
        <p:nvPicPr>
          <p:cNvPr id="25" name="Resim 24">
            <a:extLst>
              <a:ext uri="{FF2B5EF4-FFF2-40B4-BE49-F238E27FC236}">
                <a16:creationId xmlns:a16="http://schemas.microsoft.com/office/drawing/2014/main" id="{427D31A6-E323-40EE-8FDD-D36A12D0B9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7317" y="4574472"/>
            <a:ext cx="629221" cy="305350"/>
          </a:xfrm>
          <a:prstGeom prst="rect">
            <a:avLst/>
          </a:prstGeom>
        </p:spPr>
      </p:pic>
      <p:pic>
        <p:nvPicPr>
          <p:cNvPr id="7" name="Picture 5">
            <a:extLst>
              <a:ext uri="{FF2B5EF4-FFF2-40B4-BE49-F238E27FC236}">
                <a16:creationId xmlns:a16="http://schemas.microsoft.com/office/drawing/2014/main" id="{7F415222-E3B4-F79D-071C-FBD320E7557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61815" y="5350"/>
            <a:ext cx="835821" cy="1014310"/>
          </a:xfrm>
          <a:prstGeom prst="rect">
            <a:avLst/>
          </a:prstGeom>
        </p:spPr>
      </p:pic>
      <p:sp>
        <p:nvSpPr>
          <p:cNvPr id="11" name="Metin kutusu 10">
            <a:extLst>
              <a:ext uri="{FF2B5EF4-FFF2-40B4-BE49-F238E27FC236}">
                <a16:creationId xmlns:a16="http://schemas.microsoft.com/office/drawing/2014/main" id="{AB3ED96E-AE12-D398-07C6-3FA877517661}"/>
              </a:ext>
            </a:extLst>
          </p:cNvPr>
          <p:cNvSpPr txBox="1"/>
          <p:nvPr/>
        </p:nvSpPr>
        <p:spPr>
          <a:xfrm>
            <a:off x="107664" y="851212"/>
            <a:ext cx="9889972" cy="856004"/>
          </a:xfrm>
          <a:prstGeom prst="rect">
            <a:avLst/>
          </a:prstGeom>
          <a:noFill/>
        </p:spPr>
        <p:txBody>
          <a:bodyPr wrap="square">
            <a:spAutoFit/>
          </a:bodyPr>
          <a:lstStyle/>
          <a:p>
            <a:pPr>
              <a:defRPr/>
            </a:pPr>
            <a:r>
              <a:rPr lang="en-GB" sz="1654" b="1" dirty="0">
                <a:solidFill>
                  <a:srgbClr val="223756"/>
                </a:solidFill>
                <a:latin typeface="Arial" panose="020B0604020202020204" pitchFamily="34" charset="0"/>
              </a:rPr>
              <a:t>TEMA : </a:t>
            </a:r>
            <a:r>
              <a:rPr lang="en-US" sz="1654" b="1" dirty="0">
                <a:solidFill>
                  <a:srgbClr val="223756"/>
                </a:solidFill>
                <a:latin typeface="Arial" panose="020B0604020202020204" pitchFamily="34" charset="0"/>
              </a:rPr>
              <a:t>“</a:t>
            </a:r>
            <a:r>
              <a:rPr lang="en-US" sz="1654" b="1" dirty="0" err="1">
                <a:solidFill>
                  <a:srgbClr val="223756"/>
                </a:solidFill>
                <a:latin typeface="Arial" panose="020B0604020202020204" pitchFamily="34" charset="0"/>
              </a:rPr>
              <a:t>Ekran</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teknolojileri</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için</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nanokristallerden</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milli</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hava</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araçları</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için</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nanokompozitlere</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uzanan</a:t>
            </a:r>
            <a:r>
              <a:rPr lang="en-US" sz="1654" b="1" dirty="0">
                <a:solidFill>
                  <a:srgbClr val="223756"/>
                </a:solidFill>
                <a:latin typeface="Arial" panose="020B0604020202020204" pitchFamily="34" charset="0"/>
              </a:rPr>
              <a:t> global </a:t>
            </a:r>
            <a:r>
              <a:rPr lang="en-US" sz="1654" b="1" dirty="0" err="1">
                <a:solidFill>
                  <a:srgbClr val="223756"/>
                </a:solidFill>
                <a:latin typeface="Arial" panose="020B0604020202020204" pitchFamily="34" charset="0"/>
              </a:rPr>
              <a:t>stratejik</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milli</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kritik</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ileri</a:t>
            </a:r>
            <a:r>
              <a:rPr lang="en-US" sz="1654" b="1" dirty="0">
                <a:solidFill>
                  <a:srgbClr val="223756"/>
                </a:solidFill>
                <a:latin typeface="Arial" panose="020B0604020202020204" pitchFamily="34" charset="0"/>
              </a:rPr>
              <a:t> cam </a:t>
            </a:r>
            <a:r>
              <a:rPr lang="en-US" sz="1654" b="1" dirty="0" err="1">
                <a:solidFill>
                  <a:srgbClr val="223756"/>
                </a:solidFill>
                <a:latin typeface="Arial" panose="020B0604020202020204" pitchFamily="34" charset="0"/>
              </a:rPr>
              <a:t>ve</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nanomalzeme</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teknoloji</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kazanımları</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ve</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hedef</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ürünler</a:t>
            </a:r>
            <a:r>
              <a:rPr lang="en-US" sz="1654" b="1" dirty="0">
                <a:solidFill>
                  <a:srgbClr val="223756"/>
                </a:solidFill>
                <a:latin typeface="Arial" panose="020B0604020202020204" pitchFamily="34" charset="0"/>
              </a:rPr>
              <a:t> </a:t>
            </a:r>
            <a:r>
              <a:rPr lang="en-US" sz="1654" b="1" dirty="0" err="1">
                <a:solidFill>
                  <a:srgbClr val="223756"/>
                </a:solidFill>
                <a:latin typeface="Arial" panose="020B0604020202020204" pitchFamily="34" charset="0"/>
              </a:rPr>
              <a:t>geliştirilmesi</a:t>
            </a:r>
            <a:r>
              <a:rPr lang="en-US" sz="1654" b="1" dirty="0">
                <a:solidFill>
                  <a:srgbClr val="223756"/>
                </a:solidFill>
                <a:latin typeface="Arial" panose="020B0604020202020204" pitchFamily="34" charset="0"/>
              </a:rPr>
              <a:t>”</a:t>
            </a:r>
          </a:p>
        </p:txBody>
      </p:sp>
      <p:sp>
        <p:nvSpPr>
          <p:cNvPr id="33" name="Google Shape;187;p5">
            <a:extLst>
              <a:ext uri="{FF2B5EF4-FFF2-40B4-BE49-F238E27FC236}">
                <a16:creationId xmlns:a16="http://schemas.microsoft.com/office/drawing/2014/main" id="{624038D4-0252-4B92-C50F-7D0BFC1976AE}"/>
              </a:ext>
            </a:extLst>
          </p:cNvPr>
          <p:cNvSpPr/>
          <p:nvPr/>
        </p:nvSpPr>
        <p:spPr>
          <a:xfrm>
            <a:off x="215327" y="123463"/>
            <a:ext cx="9221492" cy="5903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tr-TR" altLang="tr-TR" sz="2200" b="1" dirty="0">
                <a:solidFill>
                  <a:srgbClr val="C00000"/>
                </a:solidFill>
                <a:sym typeface="Symbol" panose="05050102010706020507" pitchFamily="18" charset="2"/>
              </a:rPr>
              <a:t></a:t>
            </a:r>
            <a:r>
              <a:rPr lang="en-US" altLang="tr-TR" sz="2200" b="1" dirty="0">
                <a:solidFill>
                  <a:srgbClr val="C00000"/>
                </a:solidFill>
                <a:sym typeface="Symbol" panose="05050102010706020507" pitchFamily="18" charset="2"/>
              </a:rPr>
              <a:t>-1 </a:t>
            </a:r>
            <a:r>
              <a:rPr lang="en-US" sz="2200" b="1" dirty="0">
                <a:solidFill>
                  <a:srgbClr val="C00000"/>
                </a:solidFill>
                <a:latin typeface="Arial"/>
                <a:ea typeface="Arial"/>
                <a:cs typeface="Arial"/>
                <a:sym typeface="Arial"/>
              </a:rPr>
              <a:t>PLATFORMU KÜNYESİ - 1</a:t>
            </a:r>
          </a:p>
        </p:txBody>
      </p:sp>
    </p:spTree>
    <p:extLst>
      <p:ext uri="{BB962C8B-B14F-4D97-AF65-F5344CB8AC3E}">
        <p14:creationId xmlns:p14="http://schemas.microsoft.com/office/powerpoint/2010/main" val="236519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a:extLst>
              <a:ext uri="{FF2B5EF4-FFF2-40B4-BE49-F238E27FC236}">
                <a16:creationId xmlns:a16="http://schemas.microsoft.com/office/drawing/2014/main" id="{039563E2-DD11-188A-5E33-61954A1ECE81}"/>
              </a:ext>
            </a:extLst>
          </p:cNvPr>
          <p:cNvGrpSpPr/>
          <p:nvPr/>
        </p:nvGrpSpPr>
        <p:grpSpPr>
          <a:xfrm>
            <a:off x="5136931" y="1599961"/>
            <a:ext cx="4943694" cy="3731499"/>
            <a:chOff x="5040312" y="1933701"/>
            <a:chExt cx="4943694" cy="3731499"/>
          </a:xfrm>
        </p:grpSpPr>
        <p:pic>
          <p:nvPicPr>
            <p:cNvPr id="2" name="Resim 1">
              <a:extLst>
                <a:ext uri="{FF2B5EF4-FFF2-40B4-BE49-F238E27FC236}">
                  <a16:creationId xmlns:a16="http://schemas.microsoft.com/office/drawing/2014/main" id="{6D6A2954-8A79-8D4A-60E5-BA3F07E251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3" r="1234"/>
            <a:stretch/>
          </p:blipFill>
          <p:spPr>
            <a:xfrm>
              <a:off x="5040312" y="1933701"/>
              <a:ext cx="4943694" cy="3731499"/>
            </a:xfrm>
            <a:prstGeom prst="rect">
              <a:avLst/>
            </a:prstGeom>
          </p:spPr>
        </p:pic>
        <p:pic>
          <p:nvPicPr>
            <p:cNvPr id="13" name="Resim 12">
              <a:extLst>
                <a:ext uri="{FF2B5EF4-FFF2-40B4-BE49-F238E27FC236}">
                  <a16:creationId xmlns:a16="http://schemas.microsoft.com/office/drawing/2014/main" id="{20E92DF0-6C66-226A-1AED-B1A7DF322163}"/>
                </a:ext>
              </a:extLst>
            </p:cNvPr>
            <p:cNvPicPr>
              <a:picLocks noChangeAspect="1"/>
            </p:cNvPicPr>
            <p:nvPr/>
          </p:nvPicPr>
          <p:blipFill>
            <a:blip r:embed="rId4"/>
            <a:stretch>
              <a:fillRect/>
            </a:stretch>
          </p:blipFill>
          <p:spPr>
            <a:xfrm>
              <a:off x="6534785" y="3238500"/>
              <a:ext cx="297203" cy="184748"/>
            </a:xfrm>
            <a:prstGeom prst="rect">
              <a:avLst/>
            </a:prstGeom>
          </p:spPr>
        </p:pic>
      </p:grpSp>
      <p:sp>
        <p:nvSpPr>
          <p:cNvPr id="3" name="Rectangle 7">
            <a:extLst>
              <a:ext uri="{FF2B5EF4-FFF2-40B4-BE49-F238E27FC236}">
                <a16:creationId xmlns:a16="http://schemas.microsoft.com/office/drawing/2014/main" id="{0100BC3F-854F-5AAA-B501-55EB5B957299}"/>
              </a:ext>
            </a:extLst>
          </p:cNvPr>
          <p:cNvSpPr>
            <a:spLocks noChangeArrowheads="1"/>
          </p:cNvSpPr>
          <p:nvPr/>
        </p:nvSpPr>
        <p:spPr bwMode="auto">
          <a:xfrm>
            <a:off x="291572" y="1892571"/>
            <a:ext cx="51579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chemeClr val="tx1"/>
                </a:solidFill>
                <a:latin typeface="Axia" pitchFamily="34" charset="-94"/>
              </a:defRPr>
            </a:lvl1pPr>
            <a:lvl2pPr marL="742950" indent="-285750">
              <a:spcBef>
                <a:spcPts val="200"/>
              </a:spcBef>
              <a:buFont typeface="Arial" panose="020B0604020202020204" pitchFamily="34" charset="0"/>
              <a:buChar char="–"/>
              <a:defRPr sz="1600">
                <a:solidFill>
                  <a:schemeClr val="tx1"/>
                </a:solidFill>
                <a:latin typeface="Axia" pitchFamily="34" charset="-94"/>
              </a:defRPr>
            </a:lvl2pPr>
            <a:lvl3pPr marL="1143000" indent="-228600">
              <a:spcBef>
                <a:spcPts val="200"/>
              </a:spcBef>
              <a:buFont typeface="Arial" panose="020B0604020202020204" pitchFamily="34" charset="0"/>
              <a:buChar char="•"/>
              <a:defRPr sz="1400">
                <a:solidFill>
                  <a:schemeClr val="tx1"/>
                </a:solidFill>
                <a:latin typeface="Axia" pitchFamily="34" charset="-94"/>
              </a:defRPr>
            </a:lvl3pPr>
            <a:lvl4pPr marL="1600200" indent="-228600">
              <a:spcBef>
                <a:spcPts val="200"/>
              </a:spcBef>
              <a:buFont typeface="Arial" panose="020B0604020202020204" pitchFamily="34" charset="0"/>
              <a:buChar char="–"/>
              <a:defRPr sz="1200">
                <a:solidFill>
                  <a:schemeClr val="tx1"/>
                </a:solidFill>
                <a:latin typeface="Axia" pitchFamily="34" charset="-94"/>
              </a:defRPr>
            </a:lvl4pPr>
            <a:lvl5pPr marL="2057400" indent="-228600">
              <a:spcBef>
                <a:spcPts val="200"/>
              </a:spcBef>
              <a:buFont typeface="Arial" panose="020B0604020202020204" pitchFamily="34" charset="0"/>
              <a:buChar char="»"/>
              <a:defRPr sz="1200">
                <a:solidFill>
                  <a:schemeClr val="tx1"/>
                </a:solidFill>
                <a:latin typeface="Axia" pitchFamily="34" charset="-94"/>
              </a:defRPr>
            </a:lvl5pPr>
            <a:lvl6pPr marL="25146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6pPr>
            <a:lvl7pPr marL="29718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7pPr>
            <a:lvl8pPr marL="34290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8pPr>
            <a:lvl9pPr marL="38862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9pPr>
          </a:lstStyle>
          <a:p>
            <a:pPr eaLnBrk="1" hangingPunct="1">
              <a:spcBef>
                <a:spcPts val="0"/>
              </a:spcBef>
              <a:buFontTx/>
              <a:buNone/>
            </a:pPr>
            <a:r>
              <a:rPr lang="en-US" altLang="en-US" sz="2000" b="1" dirty="0">
                <a:solidFill>
                  <a:srgbClr val="C00000"/>
                </a:solidFill>
                <a:latin typeface="Calibri" panose="020F0502020204030204" pitchFamily="34" charset="0"/>
                <a:cs typeface="Calibri" panose="020F0502020204030204" pitchFamily="34" charset="0"/>
              </a:rPr>
              <a:t>10</a:t>
            </a:r>
            <a:r>
              <a:rPr lang="tr-TR" altLang="en-US" sz="2000" b="1" dirty="0">
                <a:solidFill>
                  <a:srgbClr val="C00000"/>
                </a:solidFill>
                <a:latin typeface="Calibri" panose="020F0502020204030204" pitchFamily="34" charset="0"/>
                <a:cs typeface="Calibri" panose="020F0502020204030204" pitchFamily="34" charset="0"/>
              </a:rPr>
              <a:t> Üniversite (</a:t>
            </a:r>
            <a:r>
              <a:rPr lang="en-US" altLang="en-US" sz="2000" b="1" dirty="0">
                <a:solidFill>
                  <a:srgbClr val="C00000"/>
                </a:solidFill>
                <a:latin typeface="Calibri" panose="020F0502020204030204" pitchFamily="34" charset="0"/>
                <a:cs typeface="Calibri" panose="020F0502020204030204" pitchFamily="34" charset="0"/>
              </a:rPr>
              <a:t>6</a:t>
            </a:r>
            <a:r>
              <a:rPr lang="tr-TR" altLang="en-US" sz="2000" b="1" dirty="0">
                <a:solidFill>
                  <a:srgbClr val="C00000"/>
                </a:solidFill>
                <a:latin typeface="Calibri" panose="020F0502020204030204" pitchFamily="34" charset="0"/>
                <a:cs typeface="Calibri" panose="020F0502020204030204" pitchFamily="34" charset="0"/>
              </a:rPr>
              <a:t>‘</a:t>
            </a:r>
            <a:r>
              <a:rPr lang="en-US" altLang="en-US" sz="2000" b="1" dirty="0" err="1">
                <a:solidFill>
                  <a:srgbClr val="C00000"/>
                </a:solidFill>
                <a:latin typeface="Calibri" panose="020F0502020204030204" pitchFamily="34" charset="0"/>
                <a:cs typeface="Calibri" panose="020F0502020204030204" pitchFamily="34" charset="0"/>
              </a:rPr>
              <a:t>sı</a:t>
            </a:r>
            <a:r>
              <a:rPr lang="tr-TR" altLang="en-US" sz="2000" b="1" dirty="0">
                <a:solidFill>
                  <a:srgbClr val="C00000"/>
                </a:solidFill>
                <a:latin typeface="Calibri" panose="020F0502020204030204" pitchFamily="34" charset="0"/>
                <a:cs typeface="Calibri" panose="020F0502020204030204" pitchFamily="34" charset="0"/>
              </a:rPr>
              <a:t> araştırma üniversitesi</a:t>
            </a:r>
            <a:endParaRPr lang="en-US" altLang="en-US" sz="2000" b="1" dirty="0">
              <a:solidFill>
                <a:srgbClr val="C00000"/>
              </a:solidFill>
              <a:latin typeface="Calibri" panose="020F0502020204030204" pitchFamily="34" charset="0"/>
              <a:cs typeface="Calibri" panose="020F0502020204030204" pitchFamily="34" charset="0"/>
            </a:endParaRPr>
          </a:p>
          <a:p>
            <a:pPr eaLnBrk="1" hangingPunct="1">
              <a:spcBef>
                <a:spcPts val="0"/>
              </a:spcBef>
              <a:buFontTx/>
              <a:buNone/>
            </a:pPr>
            <a:r>
              <a:rPr lang="en-US" altLang="en-US" sz="1200" b="1" dirty="0">
                <a:solidFill>
                  <a:srgbClr val="C00000"/>
                </a:solidFill>
                <a:latin typeface="Calibri" panose="020F0502020204030204" pitchFamily="34" charset="0"/>
                <a:cs typeface="Calibri" panose="020F0502020204030204" pitchFamily="34" charset="0"/>
              </a:rPr>
              <a:t>[İ.D. Bilkent Ü., ODTÜ, </a:t>
            </a:r>
            <a:r>
              <a:rPr lang="en-US" altLang="en-US" sz="1200" b="1" dirty="0" err="1">
                <a:solidFill>
                  <a:srgbClr val="C00000"/>
                </a:solidFill>
                <a:latin typeface="Calibri" panose="020F0502020204030204" pitchFamily="34" charset="0"/>
                <a:cs typeface="Calibri" panose="020F0502020204030204" pitchFamily="34" charset="0"/>
              </a:rPr>
              <a:t>Hacettepe</a:t>
            </a:r>
            <a:r>
              <a:rPr lang="en-US" altLang="en-US" sz="1200" b="1" dirty="0">
                <a:solidFill>
                  <a:srgbClr val="C00000"/>
                </a:solidFill>
                <a:latin typeface="Calibri" panose="020F0502020204030204" pitchFamily="34" charset="0"/>
                <a:cs typeface="Calibri" panose="020F0502020204030204" pitchFamily="34" charset="0"/>
              </a:rPr>
              <a:t> Ü., Gazi Ü., İYTE, </a:t>
            </a:r>
            <a:r>
              <a:rPr lang="en-US" altLang="en-US" sz="1200" b="1" dirty="0" err="1">
                <a:solidFill>
                  <a:srgbClr val="C00000"/>
                </a:solidFill>
                <a:latin typeface="Calibri" panose="020F0502020204030204" pitchFamily="34" charset="0"/>
                <a:cs typeface="Calibri" panose="020F0502020204030204" pitchFamily="34" charset="0"/>
              </a:rPr>
              <a:t>Erciyes</a:t>
            </a:r>
            <a:r>
              <a:rPr lang="en-US" altLang="en-US" sz="1200" b="1" dirty="0">
                <a:solidFill>
                  <a:srgbClr val="C00000"/>
                </a:solidFill>
                <a:latin typeface="Calibri" panose="020F0502020204030204" pitchFamily="34" charset="0"/>
                <a:cs typeface="Calibri" panose="020F0502020204030204" pitchFamily="34" charset="0"/>
              </a:rPr>
              <a:t> Ü.]</a:t>
            </a:r>
            <a:r>
              <a:rPr lang="tr-TR" altLang="en-US" sz="2000" b="1" dirty="0">
                <a:solidFill>
                  <a:srgbClr val="C00000"/>
                </a:solidFill>
                <a:latin typeface="Calibri" panose="020F0502020204030204" pitchFamily="34" charset="0"/>
                <a:cs typeface="Calibri" panose="020F0502020204030204" pitchFamily="34" charset="0"/>
              </a:rPr>
              <a:t>)</a:t>
            </a:r>
            <a:r>
              <a:rPr lang="en-US" altLang="en-US" sz="2000" b="1" dirty="0">
                <a:solidFill>
                  <a:srgbClr val="C00000"/>
                </a:solidFill>
                <a:latin typeface="Calibri" panose="020F0502020204030204" pitchFamily="34" charset="0"/>
                <a:cs typeface="Calibri" panose="020F0502020204030204" pitchFamily="34" charset="0"/>
              </a:rPr>
              <a:t> </a:t>
            </a:r>
            <a:r>
              <a:rPr lang="tr-TR" altLang="en-US" sz="2000" dirty="0">
                <a:solidFill>
                  <a:srgbClr val="242D5D"/>
                </a:solidFill>
                <a:latin typeface="Calibri" panose="020F0502020204030204" pitchFamily="34" charset="0"/>
                <a:cs typeface="Calibri" panose="020F0502020204030204" pitchFamily="34" charset="0"/>
              </a:rPr>
              <a:t>ve </a:t>
            </a:r>
            <a:endParaRPr lang="tr-TR" altLang="en-US" sz="2000" b="1" dirty="0">
              <a:solidFill>
                <a:srgbClr val="C00000"/>
              </a:solidFill>
              <a:latin typeface="Calibri" panose="020F0502020204030204" pitchFamily="34" charset="0"/>
              <a:cs typeface="Calibri" panose="020F0502020204030204" pitchFamily="34" charset="0"/>
            </a:endParaRPr>
          </a:p>
          <a:p>
            <a:pPr eaLnBrk="1" hangingPunct="1">
              <a:spcBef>
                <a:spcPts val="0"/>
              </a:spcBef>
              <a:buFontTx/>
              <a:buNone/>
            </a:pPr>
            <a:r>
              <a:rPr lang="en-US" altLang="en-US" sz="2000" b="1" dirty="0">
                <a:solidFill>
                  <a:srgbClr val="C00000"/>
                </a:solidFill>
                <a:latin typeface="Calibri" panose="020F0502020204030204" pitchFamily="34" charset="0"/>
                <a:cs typeface="Calibri" panose="020F0502020204030204" pitchFamily="34" charset="0"/>
              </a:rPr>
              <a:t>16</a:t>
            </a:r>
            <a:r>
              <a:rPr lang="tr-TR" altLang="en-US" sz="2000" b="1" dirty="0">
                <a:solidFill>
                  <a:srgbClr val="C00000"/>
                </a:solidFill>
                <a:latin typeface="Calibri" panose="020F0502020204030204" pitchFamily="34" charset="0"/>
                <a:cs typeface="Calibri" panose="020F0502020204030204" pitchFamily="34" charset="0"/>
              </a:rPr>
              <a:t> Özel Sektör Kuruluşu</a:t>
            </a:r>
            <a:endParaRPr lang="en-US" altLang="en-US" sz="2000" b="1" dirty="0">
              <a:solidFill>
                <a:srgbClr val="C00000"/>
              </a:solidFill>
              <a:latin typeface="Calibri" panose="020F0502020204030204" pitchFamily="34" charset="0"/>
              <a:cs typeface="Calibri" panose="020F0502020204030204" pitchFamily="34" charset="0"/>
            </a:endParaRPr>
          </a:p>
          <a:p>
            <a:pPr eaLnBrk="1" hangingPunct="1">
              <a:spcBef>
                <a:spcPts val="0"/>
              </a:spcBef>
              <a:buFontTx/>
              <a:buNone/>
            </a:pPr>
            <a:r>
              <a:rPr lang="en-US" altLang="en-US" sz="2000" b="1" dirty="0">
                <a:solidFill>
                  <a:srgbClr val="C00000"/>
                </a:solidFill>
                <a:latin typeface="Calibri" panose="020F0502020204030204" pitchFamily="34" charset="0"/>
                <a:cs typeface="Calibri" panose="020F0502020204030204" pitchFamily="34" charset="0"/>
              </a:rPr>
              <a:t>2 </a:t>
            </a:r>
            <a:r>
              <a:rPr lang="en-US" altLang="en-US" sz="2000" b="1" dirty="0" err="1">
                <a:solidFill>
                  <a:srgbClr val="C00000"/>
                </a:solidFill>
                <a:latin typeface="Calibri" panose="020F0502020204030204" pitchFamily="34" charset="0"/>
                <a:cs typeface="Calibri" panose="020F0502020204030204" pitchFamily="34" charset="0"/>
              </a:rPr>
              <a:t>Kamu</a:t>
            </a:r>
            <a:r>
              <a:rPr lang="en-US" altLang="en-US" sz="2000" b="1" dirty="0">
                <a:solidFill>
                  <a:srgbClr val="C00000"/>
                </a:solidFill>
                <a:latin typeface="Calibri" panose="020F0502020204030204" pitchFamily="34" charset="0"/>
                <a:cs typeface="Calibri" panose="020F0502020204030204" pitchFamily="34" charset="0"/>
              </a:rPr>
              <a:t> </a:t>
            </a:r>
            <a:r>
              <a:rPr lang="en-US" altLang="en-US" sz="2000" b="1" dirty="0" err="1">
                <a:solidFill>
                  <a:srgbClr val="C00000"/>
                </a:solidFill>
                <a:latin typeface="Calibri" panose="020F0502020204030204" pitchFamily="34" charset="0"/>
                <a:cs typeface="Calibri" panose="020F0502020204030204" pitchFamily="34" charset="0"/>
              </a:rPr>
              <a:t>Ar-Ge</a:t>
            </a:r>
            <a:r>
              <a:rPr lang="en-US" altLang="en-US" sz="2000" b="1" dirty="0">
                <a:solidFill>
                  <a:srgbClr val="C00000"/>
                </a:solidFill>
                <a:latin typeface="Calibri" panose="020F0502020204030204" pitchFamily="34" charset="0"/>
                <a:cs typeface="Calibri" panose="020F0502020204030204" pitchFamily="34" charset="0"/>
              </a:rPr>
              <a:t> </a:t>
            </a:r>
            <a:r>
              <a:rPr lang="en-US" altLang="en-US" sz="2000" b="1" dirty="0" err="1">
                <a:solidFill>
                  <a:srgbClr val="C00000"/>
                </a:solidFill>
                <a:latin typeface="Calibri" panose="020F0502020204030204" pitchFamily="34" charset="0"/>
                <a:cs typeface="Calibri" panose="020F0502020204030204" pitchFamily="34" charset="0"/>
              </a:rPr>
              <a:t>Merkezi</a:t>
            </a:r>
            <a:endParaRPr lang="tr-TR" altLang="en-US" sz="2000" dirty="0">
              <a:solidFill>
                <a:srgbClr val="242D5D"/>
              </a:solidFill>
              <a:latin typeface="Calibri" panose="020F0502020204030204" pitchFamily="34" charset="0"/>
              <a:cs typeface="Calibri" panose="020F0502020204030204" pitchFamily="34" charset="0"/>
            </a:endParaRPr>
          </a:p>
        </p:txBody>
      </p:sp>
      <p:sp>
        <p:nvSpPr>
          <p:cNvPr id="50" name="Google Shape;187;p5">
            <a:extLst>
              <a:ext uri="{FF2B5EF4-FFF2-40B4-BE49-F238E27FC236}">
                <a16:creationId xmlns:a16="http://schemas.microsoft.com/office/drawing/2014/main" id="{5E0E9C59-15A5-4AB4-851F-5A07D10712CA}"/>
              </a:ext>
            </a:extLst>
          </p:cNvPr>
          <p:cNvSpPr/>
          <p:nvPr/>
        </p:nvSpPr>
        <p:spPr>
          <a:xfrm>
            <a:off x="215327" y="123463"/>
            <a:ext cx="9221492" cy="5903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tr-TR" altLang="tr-TR" sz="2200" b="1" dirty="0">
                <a:solidFill>
                  <a:srgbClr val="C00000"/>
                </a:solidFill>
                <a:sym typeface="Symbol" panose="05050102010706020507" pitchFamily="18" charset="2"/>
              </a:rPr>
              <a:t></a:t>
            </a:r>
            <a:r>
              <a:rPr lang="en-US" altLang="tr-TR" sz="2200" b="1" dirty="0">
                <a:solidFill>
                  <a:srgbClr val="C00000"/>
                </a:solidFill>
                <a:sym typeface="Symbol" panose="05050102010706020507" pitchFamily="18" charset="2"/>
              </a:rPr>
              <a:t>-1 </a:t>
            </a:r>
            <a:r>
              <a:rPr lang="en-US" sz="2200" b="1" dirty="0">
                <a:solidFill>
                  <a:srgbClr val="C00000"/>
                </a:solidFill>
                <a:latin typeface="Arial"/>
                <a:ea typeface="Arial"/>
                <a:cs typeface="Arial"/>
                <a:sym typeface="Arial"/>
              </a:rPr>
              <a:t>PLATFORMU KÜNYESİ - 2</a:t>
            </a:r>
          </a:p>
        </p:txBody>
      </p:sp>
      <p:sp>
        <p:nvSpPr>
          <p:cNvPr id="52" name="Unvan 1"/>
          <p:cNvSpPr txBox="1">
            <a:spLocks/>
          </p:cNvSpPr>
          <p:nvPr/>
        </p:nvSpPr>
        <p:spPr>
          <a:xfrm>
            <a:off x="401906" y="3745654"/>
            <a:ext cx="2315600" cy="492443"/>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endParaRPr lang="tr-TR" sz="1600" b="1" dirty="0">
              <a:solidFill>
                <a:srgbClr val="C00000"/>
              </a:solidFill>
              <a:latin typeface="Calibri" panose="020F0502020204030204" pitchFamily="34" charset="0"/>
              <a:cs typeface="Calibri" panose="020F0502020204030204" pitchFamily="34" charset="0"/>
            </a:endParaRPr>
          </a:p>
          <a:p>
            <a:pPr>
              <a:lnSpc>
                <a:spcPct val="100000"/>
              </a:lnSpc>
              <a:buClr>
                <a:srgbClr val="000000"/>
              </a:buClr>
            </a:pPr>
            <a:endParaRPr lang="tr-TR" sz="1600" b="1" dirty="0">
              <a:solidFill>
                <a:srgbClr val="C00000"/>
              </a:solidFill>
              <a:latin typeface="Calibri" panose="020F0502020204030204" pitchFamily="34" charset="0"/>
              <a:cs typeface="Calibri" panose="020F0502020204030204" pitchFamily="34" charset="0"/>
            </a:endParaRPr>
          </a:p>
        </p:txBody>
      </p:sp>
      <p:sp>
        <p:nvSpPr>
          <p:cNvPr id="5" name="Dikdörtgen 4"/>
          <p:cNvSpPr/>
          <p:nvPr/>
        </p:nvSpPr>
        <p:spPr>
          <a:xfrm>
            <a:off x="291572" y="3237159"/>
            <a:ext cx="3912919" cy="1138773"/>
          </a:xfrm>
          <a:prstGeom prst="rect">
            <a:avLst/>
          </a:prstGeom>
        </p:spPr>
        <p:txBody>
          <a:bodyPr wrap="square">
            <a:spAutoFit/>
          </a:bodyPr>
          <a:lstStyle/>
          <a:p>
            <a:pPr>
              <a:buClr>
                <a:srgbClr val="C00000"/>
              </a:buClr>
            </a:pPr>
            <a:r>
              <a:rPr lang="tr-TR" sz="2000" b="1" dirty="0">
                <a:solidFill>
                  <a:srgbClr val="C00000"/>
                </a:solidFill>
                <a:latin typeface="Calibri" panose="020F0502020204030204" pitchFamily="34" charset="0"/>
                <a:cs typeface="Calibri" panose="020F0502020204030204" pitchFamily="34" charset="0"/>
              </a:rPr>
              <a:t>İnsan Kaynağı Kazanımları</a:t>
            </a:r>
          </a:p>
          <a:p>
            <a:pPr marL="285750" indent="-285750">
              <a:buClr>
                <a:srgbClr val="C00000"/>
              </a:buClr>
              <a:buFont typeface="Arial" panose="020B0604020202020204" pitchFamily="34" charset="0"/>
              <a:buChar char="•"/>
            </a:pPr>
            <a:r>
              <a:rPr lang="tr-TR" sz="1600" dirty="0">
                <a:latin typeface="Calibri" panose="020F0502020204030204" pitchFamily="34" charset="0"/>
                <a:cs typeface="Calibri" panose="020F0502020204030204" pitchFamily="34" charset="0"/>
              </a:rPr>
              <a:t>Toplam </a:t>
            </a:r>
            <a:r>
              <a:rPr lang="en-US" sz="1600" dirty="0">
                <a:latin typeface="Calibri" panose="020F0502020204030204" pitchFamily="34" charset="0"/>
                <a:cs typeface="Calibri" panose="020F0502020204030204" pitchFamily="34" charset="0"/>
              </a:rPr>
              <a:t>170+</a:t>
            </a:r>
            <a:r>
              <a:rPr lang="tr-TR" sz="1600" dirty="0">
                <a:latin typeface="Calibri" panose="020F0502020204030204" pitchFamily="34" charset="0"/>
                <a:cs typeface="Calibri" panose="020F0502020204030204" pitchFamily="34" charset="0"/>
              </a:rPr>
              <a:t> Araştırmacı</a:t>
            </a:r>
            <a:endParaRPr lang="en-US" sz="1600" dirty="0">
              <a:latin typeface="Calibri" panose="020F0502020204030204" pitchFamily="34" charset="0"/>
              <a:cs typeface="Calibri" panose="020F0502020204030204" pitchFamily="34" charset="0"/>
            </a:endParaRPr>
          </a:p>
          <a:p>
            <a:pPr marL="285750" indent="-285750">
              <a:buClr>
                <a:srgbClr val="C00000"/>
              </a:buClr>
              <a:buFont typeface="Arial" panose="020B0604020202020204" pitchFamily="34" charset="0"/>
              <a:buChar char="•"/>
            </a:pPr>
            <a:r>
              <a:rPr lang="en-US" sz="1600" dirty="0">
                <a:latin typeface="Calibri" panose="020F0502020204030204" pitchFamily="34" charset="0"/>
                <a:cs typeface="Calibri" panose="020F0502020204030204" pitchFamily="34" charset="0"/>
              </a:rPr>
              <a:t>30 Yeni </a:t>
            </a:r>
            <a:r>
              <a:rPr lang="en-US" sz="1600" dirty="0" err="1">
                <a:latin typeface="Calibri" panose="020F0502020204030204" pitchFamily="34" charset="0"/>
                <a:cs typeface="Calibri" panose="020F0502020204030204" pitchFamily="34" charset="0"/>
              </a:rPr>
              <a:t>Araştırmacı</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İstihdamı</a:t>
            </a:r>
            <a:endParaRPr lang="en-US" sz="1600" dirty="0">
              <a:latin typeface="Calibri" panose="020F0502020204030204" pitchFamily="34" charset="0"/>
              <a:cs typeface="Calibri" panose="020F0502020204030204" pitchFamily="34" charset="0"/>
            </a:endParaRPr>
          </a:p>
          <a:p>
            <a:pPr marL="285750" indent="-285750">
              <a:buClr>
                <a:srgbClr val="C00000"/>
              </a:buClr>
              <a:buFont typeface="Arial" panose="020B0604020202020204" pitchFamily="34" charset="0"/>
              <a:buChar char="•"/>
            </a:pPr>
            <a:r>
              <a:rPr lang="en-US" sz="1600" dirty="0">
                <a:latin typeface="Calibri" panose="020F0502020204030204" pitchFamily="34" charset="0"/>
                <a:cs typeface="Calibri" panose="020F0502020204030204" pitchFamily="34" charset="0"/>
              </a:rPr>
              <a:t>50+ </a:t>
            </a:r>
            <a:r>
              <a:rPr lang="en-US" sz="1600" dirty="0" err="1">
                <a:latin typeface="Calibri" panose="020F0502020204030204" pitchFamily="34" charset="0"/>
                <a:cs typeface="Calibri" panose="020F0502020204030204" pitchFamily="34" charset="0"/>
              </a:rPr>
              <a:t>Bursiyer</a:t>
            </a:r>
            <a:endParaRPr lang="en-US" sz="1600" dirty="0">
              <a:latin typeface="Calibri" panose="020F0502020204030204" pitchFamily="34" charset="0"/>
              <a:cs typeface="Calibri" panose="020F0502020204030204" pitchFamily="34" charset="0"/>
            </a:endParaRPr>
          </a:p>
        </p:txBody>
      </p:sp>
      <p:sp>
        <p:nvSpPr>
          <p:cNvPr id="57" name="Dikdörtgen 56">
            <a:hlinkClick r:id="" action="ppaction://noaction"/>
          </p:cNvPr>
          <p:cNvSpPr/>
          <p:nvPr/>
        </p:nvSpPr>
        <p:spPr>
          <a:xfrm>
            <a:off x="401906" y="4844025"/>
            <a:ext cx="3005207" cy="584775"/>
          </a:xfrm>
          <a:prstGeom prst="rect">
            <a:avLst/>
          </a:prstGeom>
        </p:spPr>
        <p:txBody>
          <a:bodyPr wrap="square">
            <a:spAutoFit/>
          </a:bodyPr>
          <a:lstStyle/>
          <a:p>
            <a:pPr>
              <a:buClr>
                <a:srgbClr val="C00000"/>
              </a:buClr>
            </a:pPr>
            <a:r>
              <a:rPr lang="tr-TR" sz="1600" b="1" dirty="0">
                <a:solidFill>
                  <a:srgbClr val="C00000"/>
                </a:solidFill>
                <a:latin typeface="Calibri" panose="020F0502020204030204" pitchFamily="34" charset="0"/>
                <a:cs typeface="Calibri" panose="020F0502020204030204" pitchFamily="34" charset="0"/>
              </a:rPr>
              <a:t>Toplam Bütçe:</a:t>
            </a:r>
          </a:p>
          <a:p>
            <a:pPr>
              <a:buClr>
                <a:srgbClr val="C00000"/>
              </a:buClr>
            </a:pPr>
            <a:r>
              <a:rPr lang="en-US" sz="1600" dirty="0">
                <a:latin typeface="Calibri" panose="020F0502020204030204" pitchFamily="34" charset="0"/>
                <a:cs typeface="Calibri" panose="020F0502020204030204" pitchFamily="34" charset="0"/>
              </a:rPr>
              <a:t>60,5 </a:t>
            </a:r>
            <a:r>
              <a:rPr lang="en-US" sz="1600" dirty="0" err="1">
                <a:latin typeface="Calibri" panose="020F0502020204030204" pitchFamily="34" charset="0"/>
                <a:cs typeface="Calibri" panose="020F0502020204030204" pitchFamily="34" charset="0"/>
              </a:rPr>
              <a:t>Milyon</a:t>
            </a:r>
            <a:r>
              <a:rPr lang="en-US" sz="1600" dirty="0">
                <a:latin typeface="Calibri" panose="020F0502020204030204" pitchFamily="34" charset="0"/>
                <a:cs typeface="Calibri" panose="020F0502020204030204" pitchFamily="34" charset="0"/>
              </a:rPr>
              <a:t> TL</a:t>
            </a:r>
            <a:endParaRPr lang="tr-TR" sz="1600" dirty="0">
              <a:latin typeface="Calibri" panose="020F0502020204030204" pitchFamily="34" charset="0"/>
              <a:cs typeface="Calibri" panose="020F0502020204030204" pitchFamily="34" charset="0"/>
            </a:endParaRPr>
          </a:p>
        </p:txBody>
      </p:sp>
      <p:pic>
        <p:nvPicPr>
          <p:cNvPr id="7" name="Picture 5">
            <a:extLst>
              <a:ext uri="{FF2B5EF4-FFF2-40B4-BE49-F238E27FC236}">
                <a16:creationId xmlns:a16="http://schemas.microsoft.com/office/drawing/2014/main" id="{75BE92EA-33C8-ED6B-FE47-E05829142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1815" y="5350"/>
            <a:ext cx="835821" cy="1014310"/>
          </a:xfrm>
          <a:prstGeom prst="rect">
            <a:avLst/>
          </a:prstGeom>
        </p:spPr>
      </p:pic>
      <p:sp>
        <p:nvSpPr>
          <p:cNvPr id="9" name="Metin kutusu 8">
            <a:extLst>
              <a:ext uri="{FF2B5EF4-FFF2-40B4-BE49-F238E27FC236}">
                <a16:creationId xmlns:a16="http://schemas.microsoft.com/office/drawing/2014/main" id="{6F43431A-DE25-ED4A-CA32-B3A11A019628}"/>
              </a:ext>
            </a:extLst>
          </p:cNvPr>
          <p:cNvSpPr txBox="1"/>
          <p:nvPr/>
        </p:nvSpPr>
        <p:spPr>
          <a:xfrm>
            <a:off x="1319285" y="534137"/>
            <a:ext cx="8260440" cy="1231106"/>
          </a:xfrm>
          <a:prstGeom prst="rect">
            <a:avLst/>
          </a:prstGeom>
          <a:noFill/>
        </p:spPr>
        <p:txBody>
          <a:bodyPr wrap="square">
            <a:spAutoFit/>
          </a:bodyPr>
          <a:lstStyle/>
          <a:p>
            <a:pPr algn="ctr">
              <a:spcBef>
                <a:spcPts val="600"/>
              </a:spcBef>
              <a:spcAft>
                <a:spcPts val="600"/>
              </a:spcAft>
            </a:pPr>
            <a:r>
              <a:rPr lang="en-US" altLang="en-US" sz="1800" b="1" dirty="0">
                <a:solidFill>
                  <a:srgbClr val="002060"/>
                </a:solidFill>
                <a:latin typeface="Calibri" panose="020F0502020204030204" pitchFamily="34" charset="0"/>
                <a:cs typeface="Calibri" panose="020F0502020204030204" pitchFamily="34" charset="0"/>
              </a:rPr>
              <a:t>12 Teknik </a:t>
            </a:r>
            <a:r>
              <a:rPr lang="en-US" altLang="en-US" sz="1800" b="1" dirty="0" err="1">
                <a:solidFill>
                  <a:srgbClr val="002060"/>
                </a:solidFill>
                <a:latin typeface="Calibri" panose="020F0502020204030204" pitchFamily="34" charset="0"/>
                <a:cs typeface="Calibri" panose="020F0502020204030204" pitchFamily="34" charset="0"/>
              </a:rPr>
              <a:t>Proje</a:t>
            </a:r>
            <a:r>
              <a:rPr lang="en-US" altLang="en-US" sz="1800" b="1" dirty="0">
                <a:solidFill>
                  <a:srgbClr val="002060"/>
                </a:solidFill>
                <a:latin typeface="Calibri" panose="020F0502020204030204" pitchFamily="34" charset="0"/>
                <a:cs typeface="Calibri" panose="020F0502020204030204" pitchFamily="34" charset="0"/>
              </a:rPr>
              <a:t> (alt </a:t>
            </a:r>
            <a:r>
              <a:rPr lang="en-US" altLang="en-US" sz="1800" b="1" dirty="0" err="1">
                <a:solidFill>
                  <a:srgbClr val="002060"/>
                </a:solidFill>
                <a:latin typeface="Calibri" panose="020F0502020204030204" pitchFamily="34" charset="0"/>
                <a:cs typeface="Calibri" panose="020F0502020204030204" pitchFamily="34" charset="0"/>
              </a:rPr>
              <a:t>projelerle</a:t>
            </a:r>
            <a:r>
              <a:rPr lang="en-US" altLang="en-US" sz="1800" b="1" dirty="0">
                <a:solidFill>
                  <a:srgbClr val="002060"/>
                </a:solidFill>
                <a:latin typeface="Calibri" panose="020F0502020204030204" pitchFamily="34" charset="0"/>
                <a:cs typeface="Calibri" panose="020F0502020204030204" pitchFamily="34" charset="0"/>
              </a:rPr>
              <a:t> </a:t>
            </a:r>
            <a:r>
              <a:rPr lang="en-US" altLang="en-US" sz="1800" b="1" dirty="0" err="1">
                <a:solidFill>
                  <a:srgbClr val="002060"/>
                </a:solidFill>
                <a:latin typeface="Calibri" panose="020F0502020204030204" pitchFamily="34" charset="0"/>
                <a:cs typeface="Calibri" panose="020F0502020204030204" pitchFamily="34" charset="0"/>
              </a:rPr>
              <a:t>birlikte</a:t>
            </a:r>
            <a:r>
              <a:rPr lang="en-US" altLang="en-US" sz="1800" b="1" dirty="0">
                <a:solidFill>
                  <a:srgbClr val="002060"/>
                </a:solidFill>
                <a:latin typeface="Calibri" panose="020F0502020204030204" pitchFamily="34" charset="0"/>
                <a:cs typeface="Calibri" panose="020F0502020204030204" pitchFamily="34" charset="0"/>
              </a:rPr>
              <a:t> </a:t>
            </a:r>
            <a:r>
              <a:rPr lang="en-US" altLang="en-US" sz="1800" b="1" dirty="0" err="1">
                <a:solidFill>
                  <a:srgbClr val="002060"/>
                </a:solidFill>
                <a:latin typeface="Calibri" panose="020F0502020204030204" pitchFamily="34" charset="0"/>
                <a:cs typeface="Calibri" panose="020F0502020204030204" pitchFamily="34" charset="0"/>
              </a:rPr>
              <a:t>toplam</a:t>
            </a:r>
            <a:r>
              <a:rPr lang="en-US" altLang="en-US" sz="1800" b="1" dirty="0">
                <a:solidFill>
                  <a:srgbClr val="002060"/>
                </a:solidFill>
                <a:latin typeface="Calibri" panose="020F0502020204030204" pitchFamily="34" charset="0"/>
                <a:cs typeface="Calibri" panose="020F0502020204030204" pitchFamily="34" charset="0"/>
              </a:rPr>
              <a:t> 16)+ 1 </a:t>
            </a:r>
            <a:r>
              <a:rPr lang="en-US" altLang="en-US" sz="1800" b="1" dirty="0" err="1">
                <a:solidFill>
                  <a:srgbClr val="002060"/>
                </a:solidFill>
                <a:latin typeface="Calibri" panose="020F0502020204030204" pitchFamily="34" charset="0"/>
                <a:cs typeface="Calibri" panose="020F0502020204030204" pitchFamily="34" charset="0"/>
              </a:rPr>
              <a:t>Toplumsal</a:t>
            </a:r>
            <a:r>
              <a:rPr lang="en-US" altLang="en-US" sz="1800" b="1" dirty="0">
                <a:solidFill>
                  <a:srgbClr val="002060"/>
                </a:solidFill>
                <a:latin typeface="Calibri" panose="020F0502020204030204" pitchFamily="34" charset="0"/>
                <a:cs typeface="Calibri" panose="020F0502020204030204" pitchFamily="34" charset="0"/>
              </a:rPr>
              <a:t> </a:t>
            </a:r>
            <a:r>
              <a:rPr lang="en-US" altLang="en-US" sz="1800" b="1" dirty="0" err="1">
                <a:solidFill>
                  <a:srgbClr val="002060"/>
                </a:solidFill>
                <a:latin typeface="Calibri" panose="020F0502020204030204" pitchFamily="34" charset="0"/>
                <a:cs typeface="Calibri" panose="020F0502020204030204" pitchFamily="34" charset="0"/>
              </a:rPr>
              <a:t>Etki</a:t>
            </a:r>
            <a:r>
              <a:rPr lang="en-US" altLang="en-US" sz="1800" b="1" dirty="0">
                <a:solidFill>
                  <a:srgbClr val="002060"/>
                </a:solidFill>
                <a:latin typeface="Calibri" panose="020F0502020204030204" pitchFamily="34" charset="0"/>
                <a:cs typeface="Calibri" panose="020F0502020204030204" pitchFamily="34" charset="0"/>
              </a:rPr>
              <a:t> </a:t>
            </a:r>
            <a:r>
              <a:rPr lang="en-US" altLang="en-US" sz="1800" b="1" dirty="0" err="1">
                <a:solidFill>
                  <a:srgbClr val="002060"/>
                </a:solidFill>
                <a:latin typeface="Calibri" panose="020F0502020204030204" pitchFamily="34" charset="0"/>
                <a:cs typeface="Calibri" panose="020F0502020204030204" pitchFamily="34" charset="0"/>
              </a:rPr>
              <a:t>Projesi</a:t>
            </a:r>
            <a:endParaRPr lang="en-US" altLang="en-US" sz="1800" b="1" dirty="0">
              <a:solidFill>
                <a:srgbClr val="002060"/>
              </a:solidFill>
              <a:latin typeface="Calibri" panose="020F0502020204030204" pitchFamily="34" charset="0"/>
              <a:cs typeface="Calibri" panose="020F0502020204030204" pitchFamily="34" charset="0"/>
            </a:endParaRPr>
          </a:p>
          <a:p>
            <a:pPr algn="ctr">
              <a:spcBef>
                <a:spcPts val="600"/>
              </a:spcBef>
              <a:spcAft>
                <a:spcPts val="600"/>
              </a:spcAft>
            </a:pPr>
            <a:r>
              <a:rPr lang="tr-TR" altLang="en-US" sz="1800" b="1" dirty="0">
                <a:solidFill>
                  <a:srgbClr val="002060"/>
                </a:solidFill>
                <a:latin typeface="Calibri" panose="020F0502020204030204" pitchFamily="34" charset="0"/>
                <a:cs typeface="Calibri" panose="020F0502020204030204" pitchFamily="34" charset="0"/>
              </a:rPr>
              <a:t>2</a:t>
            </a:r>
            <a:r>
              <a:rPr lang="en-US" altLang="en-US" sz="1800" b="1" dirty="0">
                <a:solidFill>
                  <a:srgbClr val="002060"/>
                </a:solidFill>
                <a:latin typeface="Calibri" panose="020F0502020204030204" pitchFamily="34" charset="0"/>
                <a:cs typeface="Calibri" panose="020F0502020204030204" pitchFamily="34" charset="0"/>
              </a:rPr>
              <a:t>8</a:t>
            </a:r>
            <a:r>
              <a:rPr lang="tr-TR" altLang="en-US" sz="1800" b="1" dirty="0">
                <a:solidFill>
                  <a:srgbClr val="002060"/>
                </a:solidFill>
                <a:latin typeface="Calibri" panose="020F0502020204030204" pitchFamily="34" charset="0"/>
                <a:cs typeface="Calibri" panose="020F0502020204030204" pitchFamily="34" charset="0"/>
              </a:rPr>
              <a:t> Kurum/Kuruluş, </a:t>
            </a:r>
            <a:r>
              <a:rPr lang="en-US" altLang="en-US" sz="1800" b="1" dirty="0">
                <a:solidFill>
                  <a:srgbClr val="002060"/>
                </a:solidFill>
                <a:latin typeface="Calibri" panose="020F0502020204030204" pitchFamily="34" charset="0"/>
                <a:cs typeface="Calibri" panose="020F0502020204030204" pitchFamily="34" charset="0"/>
              </a:rPr>
              <a:t>170+</a:t>
            </a:r>
            <a:r>
              <a:rPr lang="tr-TR" altLang="en-US" sz="1800" b="1" dirty="0">
                <a:solidFill>
                  <a:srgbClr val="002060"/>
                </a:solidFill>
                <a:latin typeface="Calibri" panose="020F0502020204030204" pitchFamily="34" charset="0"/>
                <a:cs typeface="Calibri" panose="020F0502020204030204" pitchFamily="34" charset="0"/>
              </a:rPr>
              <a:t> Araştırmacı ile</a:t>
            </a:r>
            <a:endParaRPr lang="tr-TR" sz="1800" b="1" dirty="0">
              <a:latin typeface="Calibri" panose="020F0502020204030204" pitchFamily="34" charset="0"/>
              <a:cs typeface="Calibri" panose="020F0502020204030204" pitchFamily="34" charset="0"/>
            </a:endParaRPr>
          </a:p>
          <a:p>
            <a:pPr algn="ctr">
              <a:spcBef>
                <a:spcPts val="600"/>
              </a:spcBef>
              <a:spcAft>
                <a:spcPts val="600"/>
              </a:spcAft>
            </a:pPr>
            <a:r>
              <a:rPr lang="en-US" sz="1800" b="1" dirty="0" err="1">
                <a:solidFill>
                  <a:srgbClr val="FF0000"/>
                </a:solidFill>
                <a:latin typeface="Calibri" panose="020F0502020204030204" pitchFamily="34" charset="0"/>
                <a:cs typeface="Calibri" panose="020F0502020204030204" pitchFamily="34" charset="0"/>
              </a:rPr>
              <a:t>Ar-Ge</a:t>
            </a:r>
            <a:r>
              <a:rPr lang="en-US" sz="1800" b="1" dirty="0">
                <a:solidFill>
                  <a:srgbClr val="FF0000"/>
                </a:solidFill>
                <a:latin typeface="Calibri" panose="020F0502020204030204" pitchFamily="34" charset="0"/>
                <a:cs typeface="Calibri" panose="020F0502020204030204" pitchFamily="34" charset="0"/>
              </a:rPr>
              <a:t> </a:t>
            </a:r>
            <a:r>
              <a:rPr lang="en-US" sz="1800" b="1" dirty="0" err="1">
                <a:solidFill>
                  <a:srgbClr val="FF0000"/>
                </a:solidFill>
                <a:latin typeface="Calibri" panose="020F0502020204030204" pitchFamily="34" charset="0"/>
                <a:cs typeface="Calibri" panose="020F0502020204030204" pitchFamily="34" charset="0"/>
              </a:rPr>
              <a:t>Birliği</a:t>
            </a:r>
            <a:r>
              <a:rPr lang="en-US" sz="1800" b="1" dirty="0">
                <a:solidFill>
                  <a:srgbClr val="FF0000"/>
                </a:solidFill>
                <a:latin typeface="Calibri" panose="020F0502020204030204" pitchFamily="34" charset="0"/>
                <a:cs typeface="Calibri" panose="020F0502020204030204" pitchFamily="34" charset="0"/>
              </a:rPr>
              <a:t> </a:t>
            </a:r>
            <a:r>
              <a:rPr lang="tr-TR" sz="1800" b="1" dirty="0">
                <a:solidFill>
                  <a:srgbClr val="FF0000"/>
                </a:solidFill>
                <a:latin typeface="Calibri" panose="020F0502020204030204" pitchFamily="34" charset="0"/>
                <a:cs typeface="Calibri" panose="020F0502020204030204" pitchFamily="34" charset="0"/>
              </a:rPr>
              <a:t>Platformu</a:t>
            </a:r>
            <a:endParaRPr lang="tr-TR" altLang="en-US" sz="1800" b="1" dirty="0">
              <a:solidFill>
                <a:srgbClr val="FF0000"/>
              </a:solidFill>
              <a:latin typeface="Arial" panose="020B0604020202020204" pitchFamily="34" charset="0"/>
              <a:cs typeface="Arial" panose="020B0604020202020204" pitchFamily="34" charset="0"/>
            </a:endParaRPr>
          </a:p>
        </p:txBody>
      </p:sp>
      <p:sp>
        <p:nvSpPr>
          <p:cNvPr id="4" name="Dikdörtgen 3">
            <a:hlinkClick r:id="" action="ppaction://noaction"/>
            <a:extLst>
              <a:ext uri="{FF2B5EF4-FFF2-40B4-BE49-F238E27FC236}">
                <a16:creationId xmlns:a16="http://schemas.microsoft.com/office/drawing/2014/main" id="{7ACBB3A9-CC48-7C2B-FF48-5F069A79AD80}"/>
              </a:ext>
            </a:extLst>
          </p:cNvPr>
          <p:cNvSpPr/>
          <p:nvPr/>
        </p:nvSpPr>
        <p:spPr>
          <a:xfrm>
            <a:off x="2092233" y="4844024"/>
            <a:ext cx="3005207" cy="584775"/>
          </a:xfrm>
          <a:prstGeom prst="rect">
            <a:avLst/>
          </a:prstGeom>
        </p:spPr>
        <p:txBody>
          <a:bodyPr wrap="square">
            <a:spAutoFit/>
          </a:bodyPr>
          <a:lstStyle/>
          <a:p>
            <a:pPr>
              <a:buClr>
                <a:srgbClr val="C00000"/>
              </a:buClr>
            </a:pPr>
            <a:r>
              <a:rPr lang="en-US" sz="1600" b="1" dirty="0">
                <a:solidFill>
                  <a:srgbClr val="C00000"/>
                </a:solidFill>
                <a:latin typeface="Calibri" panose="020F0502020204030204" pitchFamily="34" charset="0"/>
                <a:cs typeface="Calibri" panose="020F0502020204030204" pitchFamily="34" charset="0"/>
              </a:rPr>
              <a:t>Program </a:t>
            </a:r>
            <a:r>
              <a:rPr lang="en-US" sz="1600" b="1" dirty="0" err="1">
                <a:solidFill>
                  <a:srgbClr val="C00000"/>
                </a:solidFill>
                <a:latin typeface="Calibri" panose="020F0502020204030204" pitchFamily="34" charset="0"/>
                <a:cs typeface="Calibri" panose="020F0502020204030204" pitchFamily="34" charset="0"/>
              </a:rPr>
              <a:t>başlangıç</a:t>
            </a:r>
            <a:r>
              <a:rPr lang="en-US" sz="1600" b="1" dirty="0">
                <a:solidFill>
                  <a:srgbClr val="C00000"/>
                </a:solidFill>
                <a:latin typeface="Calibri" panose="020F0502020204030204" pitchFamily="34" charset="0"/>
                <a:cs typeface="Calibri" panose="020F0502020204030204" pitchFamily="34" charset="0"/>
              </a:rPr>
              <a:t> </a:t>
            </a:r>
            <a:r>
              <a:rPr lang="en-US" sz="1600" b="1" dirty="0" err="1">
                <a:solidFill>
                  <a:srgbClr val="C00000"/>
                </a:solidFill>
                <a:latin typeface="Calibri" panose="020F0502020204030204" pitchFamily="34" charset="0"/>
                <a:cs typeface="Calibri" panose="020F0502020204030204" pitchFamily="34" charset="0"/>
              </a:rPr>
              <a:t>tarihi</a:t>
            </a:r>
            <a:r>
              <a:rPr lang="tr-TR" sz="1600" b="1" dirty="0">
                <a:solidFill>
                  <a:srgbClr val="C00000"/>
                </a:solidFill>
                <a:latin typeface="Calibri" panose="020F0502020204030204" pitchFamily="34" charset="0"/>
                <a:cs typeface="Calibri" panose="020F0502020204030204" pitchFamily="34" charset="0"/>
              </a:rPr>
              <a:t>:</a:t>
            </a:r>
          </a:p>
          <a:p>
            <a:pPr>
              <a:buClr>
                <a:srgbClr val="C00000"/>
              </a:buClr>
            </a:pPr>
            <a:r>
              <a:rPr lang="en-US" sz="1600" dirty="0">
                <a:latin typeface="Calibri" panose="020F0502020204030204" pitchFamily="34" charset="0"/>
                <a:cs typeface="Calibri" panose="020F0502020204030204" pitchFamily="34" charset="0"/>
              </a:rPr>
              <a:t>1 </a:t>
            </a:r>
            <a:r>
              <a:rPr lang="en-US" sz="1600" dirty="0" err="1">
                <a:latin typeface="Calibri" panose="020F0502020204030204" pitchFamily="34" charset="0"/>
                <a:cs typeface="Calibri" panose="020F0502020204030204" pitchFamily="34" charset="0"/>
              </a:rPr>
              <a:t>Şubat</a:t>
            </a:r>
            <a:r>
              <a:rPr lang="en-US" sz="1600" dirty="0">
                <a:latin typeface="Calibri" panose="020F0502020204030204" pitchFamily="34" charset="0"/>
                <a:cs typeface="Calibri" panose="020F0502020204030204" pitchFamily="34" charset="0"/>
              </a:rPr>
              <a:t> 2021</a:t>
            </a:r>
            <a:endParaRPr lang="tr-T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312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9012"/>
            <a:ext cx="9072000" cy="946440"/>
          </a:xfrm>
          <a:noFill/>
          <a:ln>
            <a:noFill/>
          </a:ln>
        </p:spPr>
        <p:txBody>
          <a:bodyPr spcFirstLastPara="1" wrap="square" lIns="91425" tIns="45700" rIns="91425" bIns="45700" anchor="ctr" anchorCtr="0">
            <a:normAutofit/>
          </a:bodyPr>
          <a:lstStyle/>
          <a:p>
            <a:pPr>
              <a:buClr>
                <a:srgbClr val="000000"/>
              </a:buClr>
            </a:pPr>
            <a:r>
              <a:rPr lang="tr-TR" altLang="tr-TR" sz="2200" b="1" dirty="0">
                <a:solidFill>
                  <a:srgbClr val="C00000"/>
                </a:solidFill>
                <a:sym typeface="Symbol" panose="05050102010706020507" pitchFamily="18" charset="2"/>
              </a:rPr>
              <a:t></a:t>
            </a:r>
            <a:r>
              <a:rPr lang="en-US" altLang="tr-TR" sz="2200" b="1" dirty="0">
                <a:solidFill>
                  <a:srgbClr val="C00000"/>
                </a:solidFill>
                <a:sym typeface="Symbol" panose="05050102010706020507" pitchFamily="18" charset="2"/>
              </a:rPr>
              <a:t>-1 </a:t>
            </a:r>
            <a:r>
              <a:rPr lang="en-US" sz="2200" b="1" dirty="0">
                <a:solidFill>
                  <a:srgbClr val="C00000"/>
                </a:solidFill>
              </a:rPr>
              <a:t>PLATFORMU </a:t>
            </a:r>
            <a:r>
              <a:rPr lang="tr-TR" sz="2200" b="1" dirty="0">
                <a:solidFill>
                  <a:srgbClr val="C00000"/>
                </a:solidFill>
              </a:rPr>
              <a:t>Araştırma Programı Alanları</a:t>
            </a:r>
          </a:p>
        </p:txBody>
      </p:sp>
      <p:pic>
        <p:nvPicPr>
          <p:cNvPr id="3" name="Resim 2"/>
          <p:cNvPicPr>
            <a:picLocks noChangeAspect="1"/>
          </p:cNvPicPr>
          <p:nvPr/>
        </p:nvPicPr>
        <p:blipFill>
          <a:blip r:embed="rId3"/>
          <a:stretch>
            <a:fillRect/>
          </a:stretch>
        </p:blipFill>
        <p:spPr>
          <a:xfrm>
            <a:off x="0" y="662572"/>
            <a:ext cx="9136422" cy="5007978"/>
          </a:xfrm>
          <a:prstGeom prst="rect">
            <a:avLst/>
          </a:prstGeom>
        </p:spPr>
      </p:pic>
      <p:sp>
        <p:nvSpPr>
          <p:cNvPr id="4" name="Metin kutusu 3"/>
          <p:cNvSpPr txBox="1"/>
          <p:nvPr/>
        </p:nvSpPr>
        <p:spPr>
          <a:xfrm>
            <a:off x="279921" y="1092207"/>
            <a:ext cx="1594162" cy="246221"/>
          </a:xfrm>
          <a:prstGeom prst="rect">
            <a:avLst/>
          </a:prstGeom>
          <a:noFill/>
        </p:spPr>
        <p:txBody>
          <a:bodyPr wrap="square" rtlCol="0">
            <a:spAutoFit/>
          </a:bodyPr>
          <a:lstStyle/>
          <a:p>
            <a:r>
              <a:rPr lang="tr-TR" sz="1000" i="1" dirty="0">
                <a:solidFill>
                  <a:schemeClr val="bg1"/>
                </a:solidFill>
              </a:rPr>
              <a:t>Odak Alan 1</a:t>
            </a:r>
          </a:p>
        </p:txBody>
      </p:sp>
      <p:sp>
        <p:nvSpPr>
          <p:cNvPr id="5" name="Metin kutusu 4"/>
          <p:cNvSpPr txBox="1"/>
          <p:nvPr/>
        </p:nvSpPr>
        <p:spPr>
          <a:xfrm>
            <a:off x="4014225" y="1143975"/>
            <a:ext cx="1594162" cy="246221"/>
          </a:xfrm>
          <a:prstGeom prst="rect">
            <a:avLst/>
          </a:prstGeom>
          <a:noFill/>
        </p:spPr>
        <p:txBody>
          <a:bodyPr wrap="square" rtlCol="0">
            <a:spAutoFit/>
          </a:bodyPr>
          <a:lstStyle/>
          <a:p>
            <a:r>
              <a:rPr lang="tr-TR" sz="1000" i="1" dirty="0">
                <a:solidFill>
                  <a:schemeClr val="bg1"/>
                </a:solidFill>
              </a:rPr>
              <a:t>Odak Alan 2</a:t>
            </a:r>
          </a:p>
        </p:txBody>
      </p:sp>
      <p:sp>
        <p:nvSpPr>
          <p:cNvPr id="6" name="Metin kutusu 5"/>
          <p:cNvSpPr txBox="1"/>
          <p:nvPr/>
        </p:nvSpPr>
        <p:spPr>
          <a:xfrm>
            <a:off x="264737" y="2768306"/>
            <a:ext cx="1594162" cy="246221"/>
          </a:xfrm>
          <a:prstGeom prst="rect">
            <a:avLst/>
          </a:prstGeom>
          <a:noFill/>
        </p:spPr>
        <p:txBody>
          <a:bodyPr wrap="square" rtlCol="0">
            <a:spAutoFit/>
          </a:bodyPr>
          <a:lstStyle/>
          <a:p>
            <a:r>
              <a:rPr lang="tr-TR" sz="1000" i="1" dirty="0">
                <a:solidFill>
                  <a:schemeClr val="bg1"/>
                </a:solidFill>
              </a:rPr>
              <a:t>Odak Alan 3</a:t>
            </a:r>
          </a:p>
        </p:txBody>
      </p:sp>
      <p:sp>
        <p:nvSpPr>
          <p:cNvPr id="7" name="Metin kutusu 6"/>
          <p:cNvSpPr txBox="1"/>
          <p:nvPr/>
        </p:nvSpPr>
        <p:spPr>
          <a:xfrm>
            <a:off x="111136" y="4256108"/>
            <a:ext cx="1594162" cy="246221"/>
          </a:xfrm>
          <a:prstGeom prst="rect">
            <a:avLst/>
          </a:prstGeom>
          <a:noFill/>
        </p:spPr>
        <p:txBody>
          <a:bodyPr wrap="square" rtlCol="0">
            <a:spAutoFit/>
          </a:bodyPr>
          <a:lstStyle/>
          <a:p>
            <a:r>
              <a:rPr lang="tr-TR" sz="1000" i="1" dirty="0">
                <a:solidFill>
                  <a:schemeClr val="bg1"/>
                </a:solidFill>
              </a:rPr>
              <a:t>Odak Alan 4</a:t>
            </a:r>
          </a:p>
        </p:txBody>
      </p:sp>
      <p:sp>
        <p:nvSpPr>
          <p:cNvPr id="8" name="Metin kutusu 7"/>
          <p:cNvSpPr txBox="1"/>
          <p:nvPr/>
        </p:nvSpPr>
        <p:spPr>
          <a:xfrm>
            <a:off x="4536000" y="4256108"/>
            <a:ext cx="1594162" cy="246221"/>
          </a:xfrm>
          <a:prstGeom prst="rect">
            <a:avLst/>
          </a:prstGeom>
          <a:noFill/>
        </p:spPr>
        <p:txBody>
          <a:bodyPr wrap="square" rtlCol="0">
            <a:spAutoFit/>
          </a:bodyPr>
          <a:lstStyle/>
          <a:p>
            <a:r>
              <a:rPr lang="tr-TR" sz="1000" i="1" dirty="0">
                <a:solidFill>
                  <a:schemeClr val="bg1"/>
                </a:solidFill>
              </a:rPr>
              <a:t>Odak Alan 5</a:t>
            </a:r>
          </a:p>
        </p:txBody>
      </p:sp>
      <p:sp>
        <p:nvSpPr>
          <p:cNvPr id="11" name="Metin kutusu 10"/>
          <p:cNvSpPr txBox="1"/>
          <p:nvPr/>
        </p:nvSpPr>
        <p:spPr>
          <a:xfrm>
            <a:off x="0" y="1622812"/>
            <a:ext cx="1056047" cy="553998"/>
          </a:xfrm>
          <a:prstGeom prst="rect">
            <a:avLst/>
          </a:prstGeom>
          <a:noFill/>
        </p:spPr>
        <p:txBody>
          <a:bodyPr wrap="square" rtlCol="0">
            <a:spAutoFit/>
          </a:bodyPr>
          <a:lstStyle/>
          <a:p>
            <a:r>
              <a:rPr lang="tr-TR" sz="1000" i="1" dirty="0">
                <a:solidFill>
                  <a:schemeClr val="bg1"/>
                </a:solidFill>
              </a:rPr>
              <a:t>Hedeflenen Nihai Ürünler/</a:t>
            </a:r>
            <a:endParaRPr lang="en-US" sz="1000" i="1" dirty="0">
              <a:solidFill>
                <a:schemeClr val="bg1"/>
              </a:solidFill>
            </a:endParaRPr>
          </a:p>
          <a:p>
            <a:r>
              <a:rPr lang="tr-TR" sz="1000" i="1" dirty="0" err="1">
                <a:solidFill>
                  <a:schemeClr val="bg1"/>
                </a:solidFill>
              </a:rPr>
              <a:t>Tekn</a:t>
            </a:r>
            <a:r>
              <a:rPr lang="tr-TR" sz="1000" i="1" dirty="0">
                <a:solidFill>
                  <a:schemeClr val="bg1"/>
                </a:solidFill>
              </a:rPr>
              <a:t>.</a:t>
            </a:r>
          </a:p>
        </p:txBody>
      </p:sp>
      <p:sp>
        <p:nvSpPr>
          <p:cNvPr id="12" name="Metin kutusu 11"/>
          <p:cNvSpPr txBox="1"/>
          <p:nvPr/>
        </p:nvSpPr>
        <p:spPr>
          <a:xfrm>
            <a:off x="3755259" y="1656744"/>
            <a:ext cx="1056047" cy="553998"/>
          </a:xfrm>
          <a:prstGeom prst="rect">
            <a:avLst/>
          </a:prstGeom>
          <a:noFill/>
        </p:spPr>
        <p:txBody>
          <a:bodyPr wrap="square" rtlCol="0">
            <a:spAutoFit/>
          </a:bodyPr>
          <a:lstStyle/>
          <a:p>
            <a:r>
              <a:rPr lang="tr-TR" sz="1000" i="1" dirty="0">
                <a:solidFill>
                  <a:schemeClr val="bg1"/>
                </a:solidFill>
              </a:rPr>
              <a:t>Hedeflenen Nihai Ürünler/</a:t>
            </a:r>
            <a:endParaRPr lang="en-US" sz="1000" i="1" dirty="0">
              <a:solidFill>
                <a:schemeClr val="bg1"/>
              </a:solidFill>
            </a:endParaRPr>
          </a:p>
          <a:p>
            <a:r>
              <a:rPr lang="tr-TR" sz="1000" i="1" dirty="0" err="1">
                <a:solidFill>
                  <a:schemeClr val="bg1"/>
                </a:solidFill>
              </a:rPr>
              <a:t>Tekn</a:t>
            </a:r>
            <a:r>
              <a:rPr lang="tr-TR" sz="1000" i="1" dirty="0">
                <a:solidFill>
                  <a:schemeClr val="bg1"/>
                </a:solidFill>
              </a:rPr>
              <a:t>. </a:t>
            </a:r>
          </a:p>
        </p:txBody>
      </p:sp>
      <p:sp>
        <p:nvSpPr>
          <p:cNvPr id="13" name="Metin kutusu 12"/>
          <p:cNvSpPr txBox="1"/>
          <p:nvPr/>
        </p:nvSpPr>
        <p:spPr>
          <a:xfrm>
            <a:off x="5771" y="3205913"/>
            <a:ext cx="1056047" cy="553998"/>
          </a:xfrm>
          <a:prstGeom prst="rect">
            <a:avLst/>
          </a:prstGeom>
          <a:noFill/>
        </p:spPr>
        <p:txBody>
          <a:bodyPr wrap="square" rtlCol="0">
            <a:spAutoFit/>
          </a:bodyPr>
          <a:lstStyle/>
          <a:p>
            <a:r>
              <a:rPr lang="tr-TR" sz="1000" i="1" dirty="0">
                <a:solidFill>
                  <a:schemeClr val="bg1"/>
                </a:solidFill>
              </a:rPr>
              <a:t>Hedeflenen Nihai Ürünler/</a:t>
            </a:r>
            <a:endParaRPr lang="en-US" sz="1000" i="1" dirty="0">
              <a:solidFill>
                <a:schemeClr val="bg1"/>
              </a:solidFill>
            </a:endParaRPr>
          </a:p>
          <a:p>
            <a:r>
              <a:rPr lang="tr-TR" sz="1000" i="1" dirty="0" err="1">
                <a:solidFill>
                  <a:schemeClr val="bg1"/>
                </a:solidFill>
              </a:rPr>
              <a:t>Tekn</a:t>
            </a:r>
            <a:r>
              <a:rPr lang="tr-TR" sz="1000" i="1" dirty="0">
                <a:solidFill>
                  <a:schemeClr val="bg1"/>
                </a:solidFill>
              </a:rPr>
              <a:t>. </a:t>
            </a:r>
          </a:p>
        </p:txBody>
      </p:sp>
      <p:sp>
        <p:nvSpPr>
          <p:cNvPr id="14" name="Metin kutusu 13"/>
          <p:cNvSpPr txBox="1"/>
          <p:nvPr/>
        </p:nvSpPr>
        <p:spPr>
          <a:xfrm>
            <a:off x="0" y="4654035"/>
            <a:ext cx="901009" cy="707886"/>
          </a:xfrm>
          <a:prstGeom prst="rect">
            <a:avLst/>
          </a:prstGeom>
          <a:noFill/>
        </p:spPr>
        <p:txBody>
          <a:bodyPr wrap="square" rtlCol="0">
            <a:spAutoFit/>
          </a:bodyPr>
          <a:lstStyle/>
          <a:p>
            <a:r>
              <a:rPr lang="tr-TR" sz="1000" i="1" dirty="0">
                <a:solidFill>
                  <a:schemeClr val="bg1"/>
                </a:solidFill>
              </a:rPr>
              <a:t>Hedeflenen Nihai Ürünler/</a:t>
            </a:r>
            <a:endParaRPr lang="en-US" sz="1000" i="1" dirty="0">
              <a:solidFill>
                <a:schemeClr val="bg1"/>
              </a:solidFill>
            </a:endParaRPr>
          </a:p>
          <a:p>
            <a:r>
              <a:rPr lang="tr-TR" sz="1000" i="1" dirty="0" err="1">
                <a:solidFill>
                  <a:schemeClr val="bg1"/>
                </a:solidFill>
              </a:rPr>
              <a:t>Tekn</a:t>
            </a:r>
            <a:r>
              <a:rPr lang="tr-TR" sz="1000" i="1" dirty="0">
                <a:solidFill>
                  <a:schemeClr val="bg1"/>
                </a:solidFill>
              </a:rPr>
              <a:t>. </a:t>
            </a:r>
          </a:p>
        </p:txBody>
      </p:sp>
      <p:sp>
        <p:nvSpPr>
          <p:cNvPr id="15" name="Metin kutusu 14"/>
          <p:cNvSpPr txBox="1"/>
          <p:nvPr/>
        </p:nvSpPr>
        <p:spPr>
          <a:xfrm>
            <a:off x="4536000" y="4649499"/>
            <a:ext cx="901010" cy="707886"/>
          </a:xfrm>
          <a:prstGeom prst="rect">
            <a:avLst/>
          </a:prstGeom>
          <a:noFill/>
        </p:spPr>
        <p:txBody>
          <a:bodyPr wrap="square" rtlCol="0">
            <a:spAutoFit/>
          </a:bodyPr>
          <a:lstStyle/>
          <a:p>
            <a:r>
              <a:rPr lang="tr-TR" sz="1000" i="1" dirty="0">
                <a:solidFill>
                  <a:schemeClr val="bg1"/>
                </a:solidFill>
              </a:rPr>
              <a:t>Hedeflenen Nihai Ürünler/</a:t>
            </a:r>
            <a:endParaRPr lang="en-US" sz="1000" i="1" dirty="0">
              <a:solidFill>
                <a:schemeClr val="bg1"/>
              </a:solidFill>
            </a:endParaRPr>
          </a:p>
          <a:p>
            <a:r>
              <a:rPr lang="tr-TR" sz="1000" i="1" dirty="0" err="1">
                <a:solidFill>
                  <a:schemeClr val="bg1"/>
                </a:solidFill>
              </a:rPr>
              <a:t>Tekn</a:t>
            </a:r>
            <a:r>
              <a:rPr lang="tr-TR" sz="1000" i="1" dirty="0">
                <a:solidFill>
                  <a:schemeClr val="bg1"/>
                </a:solidFill>
              </a:rPr>
              <a:t>.</a:t>
            </a:r>
          </a:p>
        </p:txBody>
      </p:sp>
      <p:pic>
        <p:nvPicPr>
          <p:cNvPr id="17" name="Picture 5">
            <a:extLst>
              <a:ext uri="{FF2B5EF4-FFF2-40B4-BE49-F238E27FC236}">
                <a16:creationId xmlns:a16="http://schemas.microsoft.com/office/drawing/2014/main" id="{6628A9BE-2654-C19D-787B-7A3D6DC33F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1815" y="5350"/>
            <a:ext cx="835821" cy="1014310"/>
          </a:xfrm>
          <a:prstGeom prst="rect">
            <a:avLst/>
          </a:prstGeom>
        </p:spPr>
      </p:pic>
    </p:spTree>
    <p:extLst>
      <p:ext uri="{BB962C8B-B14F-4D97-AF65-F5344CB8AC3E}">
        <p14:creationId xmlns:p14="http://schemas.microsoft.com/office/powerpoint/2010/main" val="344849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B2E8B-CCCC-43A8-8C65-6BB82F45805C}"/>
              </a:ext>
            </a:extLst>
          </p:cNvPr>
          <p:cNvSpPr txBox="1"/>
          <p:nvPr/>
        </p:nvSpPr>
        <p:spPr>
          <a:xfrm>
            <a:off x="704058" y="646597"/>
            <a:ext cx="3323410" cy="473976"/>
          </a:xfrm>
          <a:prstGeom prst="rect">
            <a:avLst/>
          </a:prstGeom>
          <a:noFill/>
        </p:spPr>
        <p:txBody>
          <a:bodyPr wrap="none" rtlCol="0">
            <a:spAutoFit/>
          </a:bodyPr>
          <a:lstStyle/>
          <a:p>
            <a:pPr defTabSz="756026">
              <a:buClrTx/>
              <a:defRPr/>
            </a:pPr>
            <a:r>
              <a:rPr lang="tr-TR" sz="2480" b="1" kern="1200" dirty="0">
                <a:solidFill>
                  <a:srgbClr val="44546A">
                    <a:lumMod val="75000"/>
                  </a:srgbClr>
                </a:solidFill>
                <a:latin typeface="Arial" panose="020B0604020202020204" pitchFamily="34" charset="0"/>
                <a:ea typeface="+mn-ea"/>
                <a:cs typeface="Arial" panose="020B0604020202020204" pitchFamily="34" charset="0"/>
              </a:rPr>
              <a:t>P</a:t>
            </a:r>
            <a:r>
              <a:rPr lang="en-US" sz="2480" b="1" kern="1200" dirty="0" err="1">
                <a:solidFill>
                  <a:srgbClr val="44546A">
                    <a:lumMod val="75000"/>
                  </a:srgbClr>
                </a:solidFill>
                <a:latin typeface="Arial" panose="020B0604020202020204" pitchFamily="34" charset="0"/>
                <a:ea typeface="+mn-ea"/>
                <a:cs typeface="Arial" panose="020B0604020202020204" pitchFamily="34" charset="0"/>
              </a:rPr>
              <a:t>aydaş</a:t>
            </a:r>
            <a:r>
              <a:rPr lang="tr-TR" sz="2480" b="1" kern="1200" dirty="0">
                <a:solidFill>
                  <a:srgbClr val="44546A">
                    <a:lumMod val="75000"/>
                  </a:srgbClr>
                </a:solidFill>
                <a:latin typeface="Arial" panose="020B0604020202020204" pitchFamily="34" charset="0"/>
                <a:ea typeface="+mn-ea"/>
                <a:cs typeface="Arial" panose="020B0604020202020204" pitchFamily="34" charset="0"/>
              </a:rPr>
              <a:t> Yıldız Ağı</a:t>
            </a:r>
            <a:r>
              <a:rPr lang="en-US" sz="2480" b="1" kern="1200" dirty="0" err="1">
                <a:solidFill>
                  <a:srgbClr val="44546A">
                    <a:lumMod val="75000"/>
                  </a:srgbClr>
                </a:solidFill>
                <a:latin typeface="Arial" panose="020B0604020202020204" pitchFamily="34" charset="0"/>
                <a:ea typeface="+mn-ea"/>
                <a:cs typeface="Arial" panose="020B0604020202020204" pitchFamily="34" charset="0"/>
              </a:rPr>
              <a:t>mız</a:t>
            </a:r>
            <a:endParaRPr lang="tr-TR" sz="2480" b="1" kern="1200" dirty="0">
              <a:solidFill>
                <a:srgbClr val="44546A">
                  <a:lumMod val="75000"/>
                </a:srgbClr>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4BA3721-53DA-4B39-920D-109391B812B9}"/>
              </a:ext>
            </a:extLst>
          </p:cNvPr>
          <p:cNvSpPr txBox="1"/>
          <p:nvPr/>
        </p:nvSpPr>
        <p:spPr>
          <a:xfrm>
            <a:off x="731978" y="1290748"/>
            <a:ext cx="2587427" cy="3349635"/>
          </a:xfrm>
          <a:prstGeom prst="rect">
            <a:avLst/>
          </a:prstGeom>
          <a:noFill/>
        </p:spPr>
        <p:txBody>
          <a:bodyPr wrap="square" rtlCol="0">
            <a:spAutoFit/>
          </a:bodyPr>
          <a:lstStyle/>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TUSAŞ</a:t>
            </a:r>
            <a:endParaRPr lang="tr-TR" sz="2646" kern="1200" dirty="0">
              <a:solidFill>
                <a:srgbClr val="44546A">
                  <a:lumMod val="75000"/>
                </a:srgbClr>
              </a:solidFill>
              <a:latin typeface="Arial" panose="020B0604020202020204" pitchFamily="34" charset="0"/>
              <a:ea typeface="+mn-ea"/>
              <a:cs typeface="Arial" panose="020B0604020202020204" pitchFamily="34" charset="0"/>
            </a:endParaRP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VESTEL</a:t>
            </a:r>
            <a:endParaRPr lang="tr-TR" sz="2646" kern="1200" dirty="0">
              <a:solidFill>
                <a:srgbClr val="C00000"/>
              </a:solidFill>
              <a:latin typeface="Arial" panose="020B0604020202020204" pitchFamily="34" charset="0"/>
              <a:ea typeface="+mn-ea"/>
              <a:cs typeface="Arial" panose="020B0604020202020204" pitchFamily="34" charset="0"/>
            </a:endParaRP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ŞİŞECAM</a:t>
            </a: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BİLKENT Ü.</a:t>
            </a:r>
            <a:endParaRPr lang="tr-TR" sz="2646" kern="1200" dirty="0">
              <a:solidFill>
                <a:srgbClr val="C00000"/>
              </a:solidFill>
              <a:latin typeface="Arial" panose="020B0604020202020204" pitchFamily="34" charset="0"/>
              <a:ea typeface="+mn-ea"/>
              <a:cs typeface="Arial" panose="020B0604020202020204" pitchFamily="34" charset="0"/>
            </a:endParaRP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ESTÜ</a:t>
            </a:r>
            <a:endParaRPr lang="tr-TR" sz="2646" kern="1200" dirty="0">
              <a:solidFill>
                <a:srgbClr val="C00000"/>
              </a:solidFill>
              <a:latin typeface="Arial" panose="020B0604020202020204" pitchFamily="34" charset="0"/>
              <a:ea typeface="+mn-ea"/>
              <a:cs typeface="Arial" panose="020B0604020202020204" pitchFamily="34" charset="0"/>
            </a:endParaRP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AGÜ</a:t>
            </a:r>
            <a:endParaRPr lang="tr-TR" sz="2646" kern="1200" dirty="0">
              <a:solidFill>
                <a:srgbClr val="C00000"/>
              </a:solidFill>
              <a:latin typeface="Arial" panose="020B0604020202020204" pitchFamily="34" charset="0"/>
              <a:ea typeface="+mn-ea"/>
              <a:cs typeface="Arial" panose="020B0604020202020204" pitchFamily="34" charset="0"/>
            </a:endParaRP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TOBB ETÜ</a:t>
            </a:r>
            <a:endParaRPr lang="tr-TR" sz="2646" kern="1200" dirty="0">
              <a:solidFill>
                <a:srgbClr val="C00000"/>
              </a:solidFill>
              <a:latin typeface="Arial" panose="020B0604020202020204" pitchFamily="34" charset="0"/>
              <a:ea typeface="+mn-ea"/>
              <a:cs typeface="Arial" panose="020B0604020202020204" pitchFamily="34" charset="0"/>
            </a:endParaRP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UNAM APYÖK</a:t>
            </a:r>
            <a:endParaRPr lang="tr-TR" sz="2646" kern="1200" dirty="0">
              <a:solidFill>
                <a:srgbClr val="44546A">
                  <a:lumMod val="75000"/>
                </a:srgbClr>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ED2D3DA-0F9D-4563-B90F-CB97662B9519}"/>
              </a:ext>
            </a:extLst>
          </p:cNvPr>
          <p:cNvSpPr txBox="1"/>
          <p:nvPr/>
        </p:nvSpPr>
        <p:spPr>
          <a:xfrm>
            <a:off x="3157490" y="1290746"/>
            <a:ext cx="304769" cy="3756798"/>
          </a:xfrm>
          <a:prstGeom prst="rect">
            <a:avLst/>
          </a:prstGeom>
          <a:noFill/>
        </p:spPr>
        <p:txBody>
          <a:bodyPr wrap="square" rtlCol="0">
            <a:spAutoFit/>
          </a:bodyPr>
          <a:lstStyle/>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a:t>
            </a: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a:t>
            </a: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a:t>
            </a: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a:t>
            </a: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a:t>
            </a: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a:t>
            </a: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a:t>
            </a:r>
          </a:p>
          <a:p>
            <a:pPr defTabSz="756026">
              <a:buClrTx/>
              <a:defRPr/>
            </a:pPr>
            <a:r>
              <a:rPr lang="tr-TR" sz="2646" b="1" kern="1200" dirty="0">
                <a:solidFill>
                  <a:srgbClr val="44546A">
                    <a:lumMod val="75000"/>
                  </a:srgbClr>
                </a:solidFill>
                <a:latin typeface="Arial" panose="020B0604020202020204" pitchFamily="34" charset="0"/>
                <a:ea typeface="+mn-ea"/>
                <a:cs typeface="Arial" panose="020B0604020202020204" pitchFamily="34" charset="0"/>
              </a:rPr>
              <a:t>:</a:t>
            </a:r>
            <a:endParaRPr lang="tr-TR" sz="2646" kern="1200" dirty="0">
              <a:solidFill>
                <a:srgbClr val="44546A">
                  <a:lumMod val="75000"/>
                </a:srgbClr>
              </a:solidFill>
              <a:latin typeface="Arial" panose="020B0604020202020204" pitchFamily="34" charset="0"/>
              <a:ea typeface="+mn-ea"/>
              <a:cs typeface="Arial" panose="020B0604020202020204" pitchFamily="34" charset="0"/>
            </a:endParaRPr>
          </a:p>
          <a:p>
            <a:pPr defTabSz="756026">
              <a:buClrTx/>
              <a:defRPr/>
            </a:pPr>
            <a:endParaRPr lang="tr-TR" sz="2646" kern="1200" dirty="0">
              <a:solidFill>
                <a:srgbClr val="44546A">
                  <a:lumMod val="75000"/>
                </a:srgbClr>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04C962F-1343-476D-A45F-C70614936D98}"/>
              </a:ext>
            </a:extLst>
          </p:cNvPr>
          <p:cNvSpPr txBox="1"/>
          <p:nvPr/>
        </p:nvSpPr>
        <p:spPr>
          <a:xfrm>
            <a:off x="3597097" y="1290746"/>
            <a:ext cx="304769" cy="3349635"/>
          </a:xfrm>
          <a:prstGeom prst="rect">
            <a:avLst/>
          </a:prstGeom>
          <a:noFill/>
        </p:spPr>
        <p:txBody>
          <a:bodyPr wrap="square" rtlCol="0">
            <a:spAutoFit/>
          </a:bodyPr>
          <a:lstStyle/>
          <a:p>
            <a:pPr defTabSz="756026">
              <a:buClrTx/>
              <a:defRPr/>
            </a:pPr>
            <a:r>
              <a:rPr lang="tr-TR" sz="2646" b="1" kern="1200" dirty="0">
                <a:solidFill>
                  <a:srgbClr val="C00000"/>
                </a:solidFill>
                <a:latin typeface="Arial" panose="020B0604020202020204" pitchFamily="34" charset="0"/>
                <a:ea typeface="+mn-ea"/>
                <a:cs typeface="Arial" panose="020B0604020202020204" pitchFamily="34" charset="0"/>
              </a:rPr>
              <a:t>2</a:t>
            </a:r>
          </a:p>
          <a:p>
            <a:pPr defTabSz="756026">
              <a:buClrTx/>
              <a:defRPr/>
            </a:pPr>
            <a:r>
              <a:rPr lang="tr-TR" sz="2646" b="1" kern="1200" dirty="0">
                <a:solidFill>
                  <a:srgbClr val="C00000"/>
                </a:solidFill>
                <a:latin typeface="Arial" panose="020B0604020202020204" pitchFamily="34" charset="0"/>
                <a:ea typeface="+mn-ea"/>
                <a:cs typeface="Arial" panose="020B0604020202020204" pitchFamily="34" charset="0"/>
              </a:rPr>
              <a:t>2</a:t>
            </a:r>
          </a:p>
          <a:p>
            <a:pPr defTabSz="756026">
              <a:buClrTx/>
              <a:defRPr/>
            </a:pPr>
            <a:r>
              <a:rPr lang="tr-TR" sz="2646" b="1" kern="1200" dirty="0">
                <a:solidFill>
                  <a:srgbClr val="C00000"/>
                </a:solidFill>
                <a:latin typeface="Arial" panose="020B0604020202020204" pitchFamily="34" charset="0"/>
                <a:ea typeface="+mn-ea"/>
                <a:cs typeface="Arial" panose="020B0604020202020204" pitchFamily="34" charset="0"/>
              </a:rPr>
              <a:t>1</a:t>
            </a:r>
          </a:p>
          <a:p>
            <a:pPr defTabSz="756026">
              <a:buClrTx/>
              <a:defRPr/>
            </a:pPr>
            <a:r>
              <a:rPr lang="tr-TR" sz="2646" b="1" kern="1200" dirty="0">
                <a:solidFill>
                  <a:srgbClr val="C00000"/>
                </a:solidFill>
                <a:latin typeface="Arial" panose="020B0604020202020204" pitchFamily="34" charset="0"/>
                <a:ea typeface="+mn-ea"/>
                <a:cs typeface="Arial" panose="020B0604020202020204" pitchFamily="34" charset="0"/>
              </a:rPr>
              <a:t>1</a:t>
            </a:r>
          </a:p>
          <a:p>
            <a:pPr defTabSz="756026">
              <a:buClrTx/>
              <a:defRPr/>
            </a:pPr>
            <a:r>
              <a:rPr lang="tr-TR" sz="2646" b="1" kern="1200" dirty="0">
                <a:solidFill>
                  <a:srgbClr val="C00000"/>
                </a:solidFill>
                <a:latin typeface="Arial" panose="020B0604020202020204" pitchFamily="34" charset="0"/>
                <a:ea typeface="+mn-ea"/>
                <a:cs typeface="Arial" panose="020B0604020202020204" pitchFamily="34" charset="0"/>
              </a:rPr>
              <a:t>1</a:t>
            </a:r>
          </a:p>
          <a:p>
            <a:pPr defTabSz="756026">
              <a:buClrTx/>
              <a:defRPr/>
            </a:pPr>
            <a:r>
              <a:rPr lang="tr-TR" sz="2646" b="1" kern="1200" dirty="0">
                <a:solidFill>
                  <a:srgbClr val="C00000"/>
                </a:solidFill>
                <a:latin typeface="Arial" panose="020B0604020202020204" pitchFamily="34" charset="0"/>
                <a:ea typeface="+mn-ea"/>
                <a:cs typeface="Arial" panose="020B0604020202020204" pitchFamily="34" charset="0"/>
              </a:rPr>
              <a:t>1</a:t>
            </a:r>
          </a:p>
          <a:p>
            <a:pPr defTabSz="756026">
              <a:buClrTx/>
              <a:defRPr/>
            </a:pPr>
            <a:r>
              <a:rPr lang="tr-TR" sz="2646" b="1" kern="1200" dirty="0">
                <a:solidFill>
                  <a:srgbClr val="C00000"/>
                </a:solidFill>
                <a:latin typeface="Arial" panose="020B0604020202020204" pitchFamily="34" charset="0"/>
                <a:ea typeface="+mn-ea"/>
                <a:cs typeface="Arial" panose="020B0604020202020204" pitchFamily="34" charset="0"/>
              </a:rPr>
              <a:t>1</a:t>
            </a:r>
          </a:p>
          <a:p>
            <a:pPr defTabSz="756026">
              <a:buClrTx/>
              <a:defRPr/>
            </a:pPr>
            <a:r>
              <a:rPr lang="en-US" sz="2646" b="1" kern="1200" dirty="0">
                <a:solidFill>
                  <a:srgbClr val="C00000"/>
                </a:solidFill>
                <a:latin typeface="Arial" panose="020B0604020202020204" pitchFamily="34" charset="0"/>
                <a:ea typeface="+mn-ea"/>
                <a:cs typeface="Arial" panose="020B0604020202020204" pitchFamily="34" charset="0"/>
              </a:rPr>
              <a:t>4</a:t>
            </a:r>
            <a:endParaRPr lang="tr-TR" sz="2646" b="1" kern="1200" dirty="0">
              <a:solidFill>
                <a:srgbClr val="C00000"/>
              </a:solidFill>
              <a:latin typeface="Arial" panose="020B0604020202020204" pitchFamily="34" charset="0"/>
              <a:ea typeface="+mn-ea"/>
              <a:cs typeface="Arial" panose="020B0604020202020204" pitchFamily="34" charset="0"/>
            </a:endParaRPr>
          </a:p>
        </p:txBody>
      </p:sp>
      <p:pic>
        <p:nvPicPr>
          <p:cNvPr id="9" name="Resim 8">
            <a:extLst>
              <a:ext uri="{FF2B5EF4-FFF2-40B4-BE49-F238E27FC236}">
                <a16:creationId xmlns:a16="http://schemas.microsoft.com/office/drawing/2014/main" id="{5B632CE3-CB81-DBA3-2EEF-73912F8B7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534" y="821384"/>
            <a:ext cx="4345264" cy="4313801"/>
          </a:xfrm>
          <a:prstGeom prst="rect">
            <a:avLst/>
          </a:prstGeom>
        </p:spPr>
      </p:pic>
      <p:sp>
        <p:nvSpPr>
          <p:cNvPr id="8" name="Unvan 1">
            <a:extLst>
              <a:ext uri="{FF2B5EF4-FFF2-40B4-BE49-F238E27FC236}">
                <a16:creationId xmlns:a16="http://schemas.microsoft.com/office/drawing/2014/main" id="{00F01A87-E08D-E364-4E19-75373987B649}"/>
              </a:ext>
            </a:extLst>
          </p:cNvPr>
          <p:cNvSpPr txBox="1">
            <a:spLocks/>
          </p:cNvSpPr>
          <p:nvPr/>
        </p:nvSpPr>
        <p:spPr>
          <a:xfrm>
            <a:off x="60634" y="119305"/>
            <a:ext cx="9072000" cy="24622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600" b="1">
                <a:solidFill>
                  <a:srgbClr val="C00000"/>
                </a:solidFill>
                <a:latin typeface="Calibri" panose="020F0502020204030204" pitchFamily="34" charset="0"/>
                <a:cs typeface="Calibri" panose="020F0502020204030204" pitchFamily="34" charset="0"/>
              </a:rPr>
              <a:t>Ekosistem Yönetimi: Paydaşlar</a:t>
            </a:r>
            <a:endParaRPr lang="tr-TR" sz="16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632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C456844-1CC1-B803-D934-10249B4A3E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94" y="1516270"/>
            <a:ext cx="4257553" cy="3042104"/>
          </a:xfrm>
          <a:prstGeom prst="rect">
            <a:avLst/>
          </a:prstGeom>
        </p:spPr>
      </p:pic>
      <p:sp>
        <p:nvSpPr>
          <p:cNvPr id="4" name="Unvan 1">
            <a:extLst>
              <a:ext uri="{FF2B5EF4-FFF2-40B4-BE49-F238E27FC236}">
                <a16:creationId xmlns:a16="http://schemas.microsoft.com/office/drawing/2014/main" id="{194E739F-CADB-1245-1B7E-BA79188E04DF}"/>
              </a:ext>
            </a:extLst>
          </p:cNvPr>
          <p:cNvSpPr>
            <a:spLocks noGrp="1"/>
          </p:cNvSpPr>
          <p:nvPr>
            <p:ph type="title"/>
          </p:nvPr>
        </p:nvSpPr>
        <p:spPr>
          <a:xfrm>
            <a:off x="60634" y="119305"/>
            <a:ext cx="9072000" cy="246221"/>
          </a:xfrm>
        </p:spPr>
        <p:txBody>
          <a:bodyPr wrap="square">
            <a:spAutoFit/>
          </a:bodyPr>
          <a:lstStyle/>
          <a:p>
            <a:pPr>
              <a:lnSpc>
                <a:spcPct val="100000"/>
              </a:lnSpc>
              <a:buClr>
                <a:srgbClr val="000000"/>
              </a:buClr>
            </a:pPr>
            <a:r>
              <a:rPr lang="tr-TR" sz="1600" b="1" dirty="0">
                <a:solidFill>
                  <a:srgbClr val="C00000"/>
                </a:solidFill>
                <a:latin typeface="Calibri" panose="020F0502020204030204" pitchFamily="34" charset="0"/>
                <a:cs typeface="Calibri" panose="020F0502020204030204" pitchFamily="34" charset="0"/>
              </a:rPr>
              <a:t>Ekosistem Yönetimi: Paydaşlar</a:t>
            </a:r>
          </a:p>
        </p:txBody>
      </p:sp>
      <p:sp>
        <p:nvSpPr>
          <p:cNvPr id="6" name="TextBox 3">
            <a:extLst>
              <a:ext uri="{FF2B5EF4-FFF2-40B4-BE49-F238E27FC236}">
                <a16:creationId xmlns:a16="http://schemas.microsoft.com/office/drawing/2014/main" id="{8D17CE76-BACC-AB5C-5C22-01B90658FC6A}"/>
              </a:ext>
            </a:extLst>
          </p:cNvPr>
          <p:cNvSpPr txBox="1"/>
          <p:nvPr/>
        </p:nvSpPr>
        <p:spPr>
          <a:xfrm>
            <a:off x="306221" y="512505"/>
            <a:ext cx="3245151" cy="1077218"/>
          </a:xfrm>
          <a:prstGeom prst="rect">
            <a:avLst/>
          </a:prstGeom>
          <a:noFill/>
        </p:spPr>
        <p:txBody>
          <a:bodyPr wrap="square" rtlCol="0">
            <a:spAutoFit/>
          </a:bodyPr>
          <a:lstStyle/>
          <a:p>
            <a:pPr>
              <a:buClrTx/>
              <a:buFontTx/>
              <a:buNone/>
            </a:pPr>
            <a:r>
              <a:rPr lang="en-US" sz="3200" b="1" kern="1200" dirty="0" err="1">
                <a:solidFill>
                  <a:srgbClr val="44546A">
                    <a:lumMod val="75000"/>
                  </a:srgbClr>
                </a:solidFill>
                <a:latin typeface="Calibri" panose="020F0502020204030204"/>
                <a:ea typeface="+mn-ea"/>
                <a:cs typeface="Arial" panose="020B0604020202020204" pitchFamily="34" charset="0"/>
              </a:rPr>
              <a:t>Aktif</a:t>
            </a:r>
            <a:r>
              <a:rPr lang="en-US" sz="3200" b="1" kern="1200" dirty="0">
                <a:solidFill>
                  <a:srgbClr val="44546A">
                    <a:lumMod val="75000"/>
                  </a:srgbClr>
                </a:solidFill>
                <a:latin typeface="Calibri" panose="020F0502020204030204"/>
                <a:ea typeface="+mn-ea"/>
                <a:cs typeface="Arial" panose="020B0604020202020204" pitchFamily="34" charset="0"/>
              </a:rPr>
              <a:t> </a:t>
            </a:r>
            <a:r>
              <a:rPr lang="en-US" sz="3200" b="1" kern="1200" dirty="0" err="1">
                <a:solidFill>
                  <a:srgbClr val="44546A">
                    <a:lumMod val="75000"/>
                  </a:srgbClr>
                </a:solidFill>
                <a:latin typeface="Calibri" panose="020F0502020204030204"/>
                <a:ea typeface="+mn-ea"/>
                <a:cs typeface="Arial" panose="020B0604020202020204" pitchFamily="34" charset="0"/>
              </a:rPr>
              <a:t>Etkileşim</a:t>
            </a:r>
            <a:r>
              <a:rPr lang="en-US" sz="3200" b="1" kern="1200" dirty="0">
                <a:solidFill>
                  <a:srgbClr val="44546A">
                    <a:lumMod val="75000"/>
                  </a:srgbClr>
                </a:solidFill>
                <a:latin typeface="Calibri" panose="020F0502020204030204"/>
                <a:ea typeface="+mn-ea"/>
                <a:cs typeface="Arial" panose="020B0604020202020204" pitchFamily="34" charset="0"/>
              </a:rPr>
              <a:t> </a:t>
            </a:r>
            <a:r>
              <a:rPr lang="en-US" sz="3200" b="1" kern="1200" dirty="0" err="1">
                <a:solidFill>
                  <a:srgbClr val="44546A">
                    <a:lumMod val="75000"/>
                  </a:srgbClr>
                </a:solidFill>
                <a:latin typeface="Calibri" panose="020F0502020204030204"/>
                <a:ea typeface="+mn-ea"/>
                <a:cs typeface="Arial" panose="020B0604020202020204" pitchFamily="34" charset="0"/>
              </a:rPr>
              <a:t>Ağımız</a:t>
            </a:r>
            <a:endParaRPr lang="tr-TR" sz="2400" b="1" kern="1200" dirty="0">
              <a:solidFill>
                <a:srgbClr val="44546A">
                  <a:lumMod val="75000"/>
                </a:srgbClr>
              </a:solidFill>
              <a:latin typeface="Arial" panose="020B0604020202020204" pitchFamily="34" charset="0"/>
              <a:ea typeface="+mn-ea"/>
              <a:cs typeface="Arial" panose="020B0604020202020204" pitchFamily="34" charset="0"/>
            </a:endParaRPr>
          </a:p>
        </p:txBody>
      </p:sp>
      <p:pic>
        <p:nvPicPr>
          <p:cNvPr id="7" name="Picture 5">
            <a:extLst>
              <a:ext uri="{FF2B5EF4-FFF2-40B4-BE49-F238E27FC236}">
                <a16:creationId xmlns:a16="http://schemas.microsoft.com/office/drawing/2014/main" id="{D85820ED-344F-14C7-0306-CD25A06AC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1815" y="5350"/>
            <a:ext cx="835821" cy="1014310"/>
          </a:xfrm>
          <a:prstGeom prst="rect">
            <a:avLst/>
          </a:prstGeom>
        </p:spPr>
      </p:pic>
      <p:grpSp>
        <p:nvGrpSpPr>
          <p:cNvPr id="3" name="Grup 2">
            <a:extLst>
              <a:ext uri="{FF2B5EF4-FFF2-40B4-BE49-F238E27FC236}">
                <a16:creationId xmlns:a16="http://schemas.microsoft.com/office/drawing/2014/main" id="{071756AB-192C-EF59-DE65-BEC23CEF1D32}"/>
              </a:ext>
            </a:extLst>
          </p:cNvPr>
          <p:cNvGrpSpPr/>
          <p:nvPr/>
        </p:nvGrpSpPr>
        <p:grpSpPr>
          <a:xfrm>
            <a:off x="5337379" y="1254283"/>
            <a:ext cx="4199020" cy="3788192"/>
            <a:chOff x="2027616" y="126791"/>
            <a:chExt cx="6276679" cy="5614026"/>
          </a:xfrm>
        </p:grpSpPr>
        <p:sp>
          <p:nvSpPr>
            <p:cNvPr id="5" name="Oval 4">
              <a:extLst>
                <a:ext uri="{FF2B5EF4-FFF2-40B4-BE49-F238E27FC236}">
                  <a16:creationId xmlns:a16="http://schemas.microsoft.com/office/drawing/2014/main" id="{3A374345-74FC-533D-884B-6AC4353DE827}"/>
                </a:ext>
              </a:extLst>
            </p:cNvPr>
            <p:cNvSpPr/>
            <p:nvPr/>
          </p:nvSpPr>
          <p:spPr>
            <a:xfrm rot="1293091">
              <a:off x="2313025" y="126791"/>
              <a:ext cx="5375160" cy="5614026"/>
            </a:xfrm>
            <a:prstGeom prst="ellipse">
              <a:avLst/>
            </a:prstGeom>
            <a:noFill/>
            <a:ln>
              <a:solidFill>
                <a:schemeClr val="accent4">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a:p>
          </p:txBody>
        </p:sp>
        <p:sp>
          <p:nvSpPr>
            <p:cNvPr id="8" name="Oval 7">
              <a:extLst>
                <a:ext uri="{FF2B5EF4-FFF2-40B4-BE49-F238E27FC236}">
                  <a16:creationId xmlns:a16="http://schemas.microsoft.com/office/drawing/2014/main" id="{44487063-F654-D6B3-1B3B-C7A9543E17CD}"/>
                </a:ext>
              </a:extLst>
            </p:cNvPr>
            <p:cNvSpPr/>
            <p:nvPr/>
          </p:nvSpPr>
          <p:spPr>
            <a:xfrm rot="1293091">
              <a:off x="3352213" y="604327"/>
              <a:ext cx="3457999" cy="4512777"/>
            </a:xfrm>
            <a:prstGeom prst="ellipse">
              <a:avLst/>
            </a:prstGeom>
            <a:noFill/>
            <a:ln>
              <a:solidFill>
                <a:schemeClr val="accent4">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a:p>
          </p:txBody>
        </p:sp>
        <p:sp>
          <p:nvSpPr>
            <p:cNvPr id="9" name="Oval 8">
              <a:extLst>
                <a:ext uri="{FF2B5EF4-FFF2-40B4-BE49-F238E27FC236}">
                  <a16:creationId xmlns:a16="http://schemas.microsoft.com/office/drawing/2014/main" id="{F59FDB27-8BE7-B113-EF09-E55B32E7657D}"/>
                </a:ext>
              </a:extLst>
            </p:cNvPr>
            <p:cNvSpPr/>
            <p:nvPr/>
          </p:nvSpPr>
          <p:spPr>
            <a:xfrm rot="1293091">
              <a:off x="3982882" y="1497331"/>
              <a:ext cx="2262402" cy="2633472"/>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0" name="Resim 9" descr="metin içeren bir resim&#10;&#10;Açıklama otomatik olarak oluşturuldu">
              <a:extLst>
                <a:ext uri="{FF2B5EF4-FFF2-40B4-BE49-F238E27FC236}">
                  <a16:creationId xmlns:a16="http://schemas.microsoft.com/office/drawing/2014/main" id="{9AD79A9B-CD87-8F35-7B50-F62E99E2FA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4140" b="-24552"/>
            <a:stretch/>
          </p:blipFill>
          <p:spPr>
            <a:xfrm>
              <a:off x="4582669" y="2554259"/>
              <a:ext cx="1203103" cy="315186"/>
            </a:xfrm>
            <a:prstGeom prst="rect">
              <a:avLst/>
            </a:prstGeom>
          </p:spPr>
        </p:pic>
        <p:pic>
          <p:nvPicPr>
            <p:cNvPr id="11" name="Resim 10">
              <a:extLst>
                <a:ext uri="{FF2B5EF4-FFF2-40B4-BE49-F238E27FC236}">
                  <a16:creationId xmlns:a16="http://schemas.microsoft.com/office/drawing/2014/main" id="{56EABDC0-1B30-E3F6-A03C-14BE298392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4159" y="1395515"/>
              <a:ext cx="870182" cy="339951"/>
            </a:xfrm>
            <a:prstGeom prst="rect">
              <a:avLst/>
            </a:prstGeom>
          </p:spPr>
        </p:pic>
        <p:pic>
          <p:nvPicPr>
            <p:cNvPr id="12" name="Resim 11">
              <a:extLst>
                <a:ext uri="{FF2B5EF4-FFF2-40B4-BE49-F238E27FC236}">
                  <a16:creationId xmlns:a16="http://schemas.microsoft.com/office/drawing/2014/main" id="{A0725532-0BDF-6E3A-EAB9-AA6286184B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705" y="2620835"/>
              <a:ext cx="736721" cy="159693"/>
            </a:xfrm>
            <a:prstGeom prst="rect">
              <a:avLst/>
            </a:prstGeom>
          </p:spPr>
        </p:pic>
        <p:pic>
          <p:nvPicPr>
            <p:cNvPr id="13" name="Resim 12">
              <a:extLst>
                <a:ext uri="{FF2B5EF4-FFF2-40B4-BE49-F238E27FC236}">
                  <a16:creationId xmlns:a16="http://schemas.microsoft.com/office/drawing/2014/main" id="{2A9CE10E-5A6B-59D1-5F38-DB6AE5834B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3888" y="2489199"/>
              <a:ext cx="389157" cy="370433"/>
            </a:xfrm>
            <a:prstGeom prst="rect">
              <a:avLst/>
            </a:prstGeom>
          </p:spPr>
        </p:pic>
        <p:pic>
          <p:nvPicPr>
            <p:cNvPr id="14" name="Resim 13">
              <a:extLst>
                <a:ext uri="{FF2B5EF4-FFF2-40B4-BE49-F238E27FC236}">
                  <a16:creationId xmlns:a16="http://schemas.microsoft.com/office/drawing/2014/main" id="{0B710252-6361-878C-398F-C171A7C6809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5106" y="3155845"/>
              <a:ext cx="408374" cy="408374"/>
            </a:xfrm>
            <a:prstGeom prst="rect">
              <a:avLst/>
            </a:prstGeom>
          </p:spPr>
        </p:pic>
        <p:pic>
          <p:nvPicPr>
            <p:cNvPr id="15" name="Resim 14">
              <a:extLst>
                <a:ext uri="{FF2B5EF4-FFF2-40B4-BE49-F238E27FC236}">
                  <a16:creationId xmlns:a16="http://schemas.microsoft.com/office/drawing/2014/main" id="{3B2878AE-CEA1-0BB0-F47B-6475F581CC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6856" y="3732729"/>
              <a:ext cx="404347" cy="404347"/>
            </a:xfrm>
            <a:prstGeom prst="rect">
              <a:avLst/>
            </a:prstGeom>
          </p:spPr>
        </p:pic>
        <p:pic>
          <p:nvPicPr>
            <p:cNvPr id="16" name="Resim 15">
              <a:extLst>
                <a:ext uri="{FF2B5EF4-FFF2-40B4-BE49-F238E27FC236}">
                  <a16:creationId xmlns:a16="http://schemas.microsoft.com/office/drawing/2014/main" id="{BF3B80C1-03EC-A2A6-CE4A-E91A362D2A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48056" y="3308785"/>
              <a:ext cx="659781" cy="175999"/>
            </a:xfrm>
            <a:prstGeom prst="rect">
              <a:avLst/>
            </a:prstGeom>
          </p:spPr>
        </p:pic>
        <p:pic>
          <p:nvPicPr>
            <p:cNvPr id="17" name="Resim 16">
              <a:extLst>
                <a:ext uri="{FF2B5EF4-FFF2-40B4-BE49-F238E27FC236}">
                  <a16:creationId xmlns:a16="http://schemas.microsoft.com/office/drawing/2014/main" id="{8A10CC5D-7BE3-BAB2-289B-EA4184C177C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06031" y="3747709"/>
              <a:ext cx="629221" cy="305350"/>
            </a:xfrm>
            <a:prstGeom prst="rect">
              <a:avLst/>
            </a:prstGeom>
          </p:spPr>
        </p:pic>
        <p:pic>
          <p:nvPicPr>
            <p:cNvPr id="18" name="Resim 17" descr="metin, yazı tipi, siyah, grafik içeren bir resim&#10;&#10;Açıklama otomatik olarak oluşturuldu">
              <a:extLst>
                <a:ext uri="{FF2B5EF4-FFF2-40B4-BE49-F238E27FC236}">
                  <a16:creationId xmlns:a16="http://schemas.microsoft.com/office/drawing/2014/main" id="{F7905734-969B-7A1C-2FAD-D8D3077873E9}"/>
                </a:ext>
              </a:extLst>
            </p:cNvPr>
            <p:cNvPicPr>
              <a:picLocks noChangeAspect="1"/>
            </p:cNvPicPr>
            <p:nvPr/>
          </p:nvPicPr>
          <p:blipFill>
            <a:blip r:embed="rId13"/>
            <a:stretch>
              <a:fillRect/>
            </a:stretch>
          </p:blipFill>
          <p:spPr>
            <a:xfrm>
              <a:off x="2027616" y="1311966"/>
              <a:ext cx="1364717" cy="222853"/>
            </a:xfrm>
            <a:prstGeom prst="rect">
              <a:avLst/>
            </a:prstGeom>
          </p:spPr>
        </p:pic>
        <p:pic>
          <p:nvPicPr>
            <p:cNvPr id="19" name="Resim 18" descr="metin, yazı tipi, noel ağacı, logo içeren bir resim&#10;&#10;Açıklama otomatik olarak oluşturuldu">
              <a:extLst>
                <a:ext uri="{FF2B5EF4-FFF2-40B4-BE49-F238E27FC236}">
                  <a16:creationId xmlns:a16="http://schemas.microsoft.com/office/drawing/2014/main" id="{53B53501-BDDA-86EC-E150-B31F86AAFA55}"/>
                </a:ext>
              </a:extLst>
            </p:cNvPr>
            <p:cNvPicPr>
              <a:picLocks noChangeAspect="1"/>
            </p:cNvPicPr>
            <p:nvPr/>
          </p:nvPicPr>
          <p:blipFill>
            <a:blip r:embed="rId14"/>
            <a:stretch>
              <a:fillRect/>
            </a:stretch>
          </p:blipFill>
          <p:spPr>
            <a:xfrm>
              <a:off x="7235480" y="1794987"/>
              <a:ext cx="1068815" cy="468367"/>
            </a:xfrm>
            <a:prstGeom prst="rect">
              <a:avLst/>
            </a:prstGeom>
          </p:spPr>
        </p:pic>
        <p:pic>
          <p:nvPicPr>
            <p:cNvPr id="20" name="Resim 19" descr="metin, logo, yazı tipi, simge, sembol içeren bir resim&#10;&#10;Açıklama otomatik olarak oluşturuldu">
              <a:extLst>
                <a:ext uri="{FF2B5EF4-FFF2-40B4-BE49-F238E27FC236}">
                  <a16:creationId xmlns:a16="http://schemas.microsoft.com/office/drawing/2014/main" id="{EF94D9C9-64F5-0404-94E9-D7D7B1CFE4A7}"/>
                </a:ext>
              </a:extLst>
            </p:cNvPr>
            <p:cNvPicPr>
              <a:picLocks noChangeAspect="1"/>
            </p:cNvPicPr>
            <p:nvPr/>
          </p:nvPicPr>
          <p:blipFill>
            <a:blip r:embed="rId15"/>
            <a:stretch>
              <a:fillRect/>
            </a:stretch>
          </p:blipFill>
          <p:spPr>
            <a:xfrm>
              <a:off x="2046221" y="4351611"/>
              <a:ext cx="1082504" cy="395155"/>
            </a:xfrm>
            <a:prstGeom prst="rect">
              <a:avLst/>
            </a:prstGeom>
          </p:spPr>
        </p:pic>
        <p:pic>
          <p:nvPicPr>
            <p:cNvPr id="21" name="Resim 20" descr="metin, at, yazı tipi, grafik tasarım içeren bir resim&#10;&#10;Açıklama otomatik olarak oluşturuldu">
              <a:extLst>
                <a:ext uri="{FF2B5EF4-FFF2-40B4-BE49-F238E27FC236}">
                  <a16:creationId xmlns:a16="http://schemas.microsoft.com/office/drawing/2014/main" id="{8BDD57FD-B19A-36F3-EDE4-22866A0A274B}"/>
                </a:ext>
              </a:extLst>
            </p:cNvPr>
            <p:cNvPicPr>
              <a:picLocks noChangeAspect="1"/>
            </p:cNvPicPr>
            <p:nvPr/>
          </p:nvPicPr>
          <p:blipFill>
            <a:blip r:embed="rId16"/>
            <a:stretch>
              <a:fillRect/>
            </a:stretch>
          </p:blipFill>
          <p:spPr>
            <a:xfrm>
              <a:off x="6803691" y="4426423"/>
              <a:ext cx="1287385" cy="462356"/>
            </a:xfrm>
            <a:prstGeom prst="rect">
              <a:avLst/>
            </a:prstGeom>
          </p:spPr>
        </p:pic>
        <p:pic>
          <p:nvPicPr>
            <p:cNvPr id="22" name="Resim 21" descr="logo, grafik, simge, sembol, yazı tipi içeren bir resim&#10;&#10;Açıklama otomatik olarak oluşturuldu">
              <a:extLst>
                <a:ext uri="{FF2B5EF4-FFF2-40B4-BE49-F238E27FC236}">
                  <a16:creationId xmlns:a16="http://schemas.microsoft.com/office/drawing/2014/main" id="{87618F5A-D1B4-57A8-18C8-BBEE73CD02D1}"/>
                </a:ext>
              </a:extLst>
            </p:cNvPr>
            <p:cNvPicPr>
              <a:picLocks noChangeAspect="1"/>
            </p:cNvPicPr>
            <p:nvPr/>
          </p:nvPicPr>
          <p:blipFill>
            <a:blip r:embed="rId17"/>
            <a:stretch>
              <a:fillRect/>
            </a:stretch>
          </p:blipFill>
          <p:spPr>
            <a:xfrm>
              <a:off x="5354610" y="4539088"/>
              <a:ext cx="1013551" cy="254992"/>
            </a:xfrm>
            <a:prstGeom prst="rect">
              <a:avLst/>
            </a:prstGeom>
          </p:spPr>
        </p:pic>
        <p:pic>
          <p:nvPicPr>
            <p:cNvPr id="23" name="Resim 22" descr="logo, daire, metin, ticari marka içeren bir resim&#10;&#10;Açıklama otomatik olarak oluşturuldu">
              <a:extLst>
                <a:ext uri="{FF2B5EF4-FFF2-40B4-BE49-F238E27FC236}">
                  <a16:creationId xmlns:a16="http://schemas.microsoft.com/office/drawing/2014/main" id="{969BF3E3-2C5A-BE73-48C3-22832D25AC42}"/>
                </a:ext>
              </a:extLst>
            </p:cNvPr>
            <p:cNvPicPr>
              <a:picLocks noChangeAspect="1"/>
            </p:cNvPicPr>
            <p:nvPr/>
          </p:nvPicPr>
          <p:blipFill>
            <a:blip r:embed="rId18"/>
            <a:stretch>
              <a:fillRect/>
            </a:stretch>
          </p:blipFill>
          <p:spPr>
            <a:xfrm>
              <a:off x="6199565" y="889486"/>
              <a:ext cx="463793" cy="459511"/>
            </a:xfrm>
            <a:prstGeom prst="rect">
              <a:avLst/>
            </a:prstGeom>
          </p:spPr>
        </p:pic>
        <p:pic>
          <p:nvPicPr>
            <p:cNvPr id="24" name="Resim 23" descr="yazı tipi, grafik, grafik tasarım, logo içeren bir resim&#10;&#10;Açıklama otomatik olarak oluşturuldu">
              <a:extLst>
                <a:ext uri="{FF2B5EF4-FFF2-40B4-BE49-F238E27FC236}">
                  <a16:creationId xmlns:a16="http://schemas.microsoft.com/office/drawing/2014/main" id="{D830ECB4-F3D9-AAEB-56C4-8DEB9FC53A21}"/>
                </a:ext>
              </a:extLst>
            </p:cNvPr>
            <p:cNvPicPr>
              <a:picLocks noChangeAspect="1"/>
            </p:cNvPicPr>
            <p:nvPr/>
          </p:nvPicPr>
          <p:blipFill>
            <a:blip r:embed="rId19"/>
            <a:stretch>
              <a:fillRect/>
            </a:stretch>
          </p:blipFill>
          <p:spPr>
            <a:xfrm>
              <a:off x="4418677" y="4946670"/>
              <a:ext cx="787354" cy="154510"/>
            </a:xfrm>
            <a:prstGeom prst="rect">
              <a:avLst/>
            </a:prstGeom>
          </p:spPr>
        </p:pic>
        <p:pic>
          <p:nvPicPr>
            <p:cNvPr id="25" name="Resim 24" descr="grafik, yazı tipi, ekran görüntüsü, grafik tasarım içeren bir resim&#10;&#10;Açıklama otomatik olarak oluşturuldu">
              <a:extLst>
                <a:ext uri="{FF2B5EF4-FFF2-40B4-BE49-F238E27FC236}">
                  <a16:creationId xmlns:a16="http://schemas.microsoft.com/office/drawing/2014/main" id="{070E960E-14E1-E516-59DB-237640C57EDD}"/>
                </a:ext>
              </a:extLst>
            </p:cNvPr>
            <p:cNvPicPr>
              <a:picLocks noChangeAspect="1"/>
            </p:cNvPicPr>
            <p:nvPr/>
          </p:nvPicPr>
          <p:blipFill>
            <a:blip r:embed="rId20"/>
            <a:stretch>
              <a:fillRect/>
            </a:stretch>
          </p:blipFill>
          <p:spPr>
            <a:xfrm>
              <a:off x="4802856" y="564625"/>
              <a:ext cx="1190488" cy="301371"/>
            </a:xfrm>
            <a:prstGeom prst="rect">
              <a:avLst/>
            </a:prstGeom>
          </p:spPr>
        </p:pic>
        <p:pic>
          <p:nvPicPr>
            <p:cNvPr id="26" name="Resim 25" descr="grafik, yazı tipi, ekran görüntüsü, grafik tasarım içeren bir resim&#10;&#10;Açıklama otomatik olarak oluşturuldu">
              <a:extLst>
                <a:ext uri="{FF2B5EF4-FFF2-40B4-BE49-F238E27FC236}">
                  <a16:creationId xmlns:a16="http://schemas.microsoft.com/office/drawing/2014/main" id="{95536CE0-F601-67A9-F703-66A8DBCC6718}"/>
                </a:ext>
              </a:extLst>
            </p:cNvPr>
            <p:cNvPicPr>
              <a:picLocks noChangeAspect="1"/>
            </p:cNvPicPr>
            <p:nvPr/>
          </p:nvPicPr>
          <p:blipFill>
            <a:blip r:embed="rId21"/>
            <a:stretch>
              <a:fillRect/>
            </a:stretch>
          </p:blipFill>
          <p:spPr>
            <a:xfrm>
              <a:off x="6056852" y="4026459"/>
              <a:ext cx="829487" cy="145547"/>
            </a:xfrm>
            <a:prstGeom prst="rect">
              <a:avLst/>
            </a:prstGeom>
          </p:spPr>
        </p:pic>
        <p:pic>
          <p:nvPicPr>
            <p:cNvPr id="27" name="Picture 2">
              <a:extLst>
                <a:ext uri="{FF2B5EF4-FFF2-40B4-BE49-F238E27FC236}">
                  <a16:creationId xmlns:a16="http://schemas.microsoft.com/office/drawing/2014/main" id="{0A39E79F-3CF2-D611-1232-A31FFFC25AB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82731" y="2835274"/>
              <a:ext cx="409602" cy="60309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22E1EAF6-E997-BB7E-1BC7-BAB61997C2E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34585" y="1518584"/>
              <a:ext cx="506599" cy="506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Teknoma Teknolojik Malzemeler San. Tic. Ltd. Şti">
              <a:extLst>
                <a:ext uri="{FF2B5EF4-FFF2-40B4-BE49-F238E27FC236}">
                  <a16:creationId xmlns:a16="http://schemas.microsoft.com/office/drawing/2014/main" id="{67C3377C-5A52-1DC3-BF25-3B14A91B4AB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31681" y="2181665"/>
              <a:ext cx="940285" cy="4127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3">
              <a:extLst>
                <a:ext uri="{FF2B5EF4-FFF2-40B4-BE49-F238E27FC236}">
                  <a16:creationId xmlns:a16="http://schemas.microsoft.com/office/drawing/2014/main" id="{D54DA4EB-B7F0-9F48-7347-14ECD93F0EDF}"/>
                </a:ext>
              </a:extLst>
            </p:cNvPr>
            <p:cNvPicPr>
              <a:picLocks noChangeAspect="1"/>
            </p:cNvPicPr>
            <p:nvPr/>
          </p:nvPicPr>
          <p:blipFill>
            <a:blip r:embed="rId25"/>
            <a:stretch>
              <a:fillRect/>
            </a:stretch>
          </p:blipFill>
          <p:spPr>
            <a:xfrm>
              <a:off x="6498370" y="1705520"/>
              <a:ext cx="585668" cy="312334"/>
            </a:xfrm>
            <a:prstGeom prst="rect">
              <a:avLst/>
            </a:prstGeom>
          </p:spPr>
        </p:pic>
        <p:pic>
          <p:nvPicPr>
            <p:cNvPr id="31" name="Picture 4" descr="Volo Composite Solutions">
              <a:extLst>
                <a:ext uri="{FF2B5EF4-FFF2-40B4-BE49-F238E27FC236}">
                  <a16:creationId xmlns:a16="http://schemas.microsoft.com/office/drawing/2014/main" id="{6E472484-88C1-2E0D-1A64-B81C432EB4D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85570" y="1171446"/>
              <a:ext cx="817763" cy="2470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a:extLst>
                <a:ext uri="{FF2B5EF4-FFF2-40B4-BE49-F238E27FC236}">
                  <a16:creationId xmlns:a16="http://schemas.microsoft.com/office/drawing/2014/main" id="{FA124965-C6EF-1D7C-5996-39CA4AEAA711}"/>
                </a:ext>
              </a:extLst>
            </p:cNvPr>
            <p:cNvPicPr>
              <a:picLocks noChangeAspect="1"/>
            </p:cNvPicPr>
            <p:nvPr/>
          </p:nvPicPr>
          <p:blipFill>
            <a:blip r:embed="rId27"/>
            <a:stretch>
              <a:fillRect/>
            </a:stretch>
          </p:blipFill>
          <p:spPr>
            <a:xfrm>
              <a:off x="3629391" y="4426423"/>
              <a:ext cx="420194" cy="420194"/>
            </a:xfrm>
            <a:prstGeom prst="rect">
              <a:avLst/>
            </a:prstGeom>
          </p:spPr>
        </p:pic>
        <p:pic>
          <p:nvPicPr>
            <p:cNvPr id="33" name="Picture 11" descr="Ankara Yıldırım Beyazıt Üniversitesi - Vikipedi">
              <a:extLst>
                <a:ext uri="{FF2B5EF4-FFF2-40B4-BE49-F238E27FC236}">
                  <a16:creationId xmlns:a16="http://schemas.microsoft.com/office/drawing/2014/main" id="{F00CC902-D03B-8BDB-CC76-93149E4B0610}"/>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21433004">
              <a:off x="4225725" y="874640"/>
              <a:ext cx="362326" cy="3623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ODTÜ-METU - YouTube">
              <a:extLst>
                <a:ext uri="{FF2B5EF4-FFF2-40B4-BE49-F238E27FC236}">
                  <a16:creationId xmlns:a16="http://schemas.microsoft.com/office/drawing/2014/main" id="{3E7594DF-5681-E3F1-B6D8-1E8855356D2C}"/>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t="29598" b="30919"/>
            <a:stretch/>
          </p:blipFill>
          <p:spPr bwMode="auto">
            <a:xfrm>
              <a:off x="3032926" y="3750377"/>
              <a:ext cx="803317" cy="31717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ODTÜ - RÜZGEM | Türkiye Rüzgar Enerjisi Birliği - TÜREB">
              <a:extLst>
                <a:ext uri="{FF2B5EF4-FFF2-40B4-BE49-F238E27FC236}">
                  <a16:creationId xmlns:a16="http://schemas.microsoft.com/office/drawing/2014/main" id="{E1863FE5-45C8-3503-C0BF-25660D91B28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72108" y="2463551"/>
              <a:ext cx="1018116" cy="5939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a:extLst>
                <a:ext uri="{FF2B5EF4-FFF2-40B4-BE49-F238E27FC236}">
                  <a16:creationId xmlns:a16="http://schemas.microsoft.com/office/drawing/2014/main" id="{75FE9047-9B18-1F4F-AF51-FEEE45E8E2E4}"/>
                </a:ext>
              </a:extLst>
            </p:cNvPr>
            <p:cNvPicPr>
              <a:picLocks noChangeAspect="1"/>
            </p:cNvPicPr>
            <p:nvPr/>
          </p:nvPicPr>
          <p:blipFill>
            <a:blip r:embed="rId31"/>
            <a:stretch>
              <a:fillRect/>
            </a:stretch>
          </p:blipFill>
          <p:spPr>
            <a:xfrm>
              <a:off x="6452580" y="3331635"/>
              <a:ext cx="702221" cy="284399"/>
            </a:xfrm>
            <a:prstGeom prst="rect">
              <a:avLst/>
            </a:prstGeom>
          </p:spPr>
        </p:pic>
      </p:grpSp>
      <p:grpSp>
        <p:nvGrpSpPr>
          <p:cNvPr id="37" name="Grup 36">
            <a:extLst>
              <a:ext uri="{FF2B5EF4-FFF2-40B4-BE49-F238E27FC236}">
                <a16:creationId xmlns:a16="http://schemas.microsoft.com/office/drawing/2014/main" id="{49404942-7B96-E6C6-6CB2-4BA02F05B5C6}"/>
              </a:ext>
            </a:extLst>
          </p:cNvPr>
          <p:cNvGrpSpPr/>
          <p:nvPr/>
        </p:nvGrpSpPr>
        <p:grpSpPr>
          <a:xfrm>
            <a:off x="8397865" y="4944556"/>
            <a:ext cx="1720860" cy="720880"/>
            <a:chOff x="8165451" y="4879035"/>
            <a:chExt cx="1720860" cy="720880"/>
          </a:xfrm>
        </p:grpSpPr>
        <p:sp>
          <p:nvSpPr>
            <p:cNvPr id="38" name="Metin kutusu 37">
              <a:extLst>
                <a:ext uri="{FF2B5EF4-FFF2-40B4-BE49-F238E27FC236}">
                  <a16:creationId xmlns:a16="http://schemas.microsoft.com/office/drawing/2014/main" id="{D4FF03C4-A515-E21B-50B0-617FE6786A50}"/>
                </a:ext>
              </a:extLst>
            </p:cNvPr>
            <p:cNvSpPr txBox="1"/>
            <p:nvPr/>
          </p:nvSpPr>
          <p:spPr>
            <a:xfrm>
              <a:off x="8362881" y="4879035"/>
              <a:ext cx="1345191" cy="215444"/>
            </a:xfrm>
            <a:prstGeom prst="rect">
              <a:avLst/>
            </a:prstGeom>
            <a:solidFill>
              <a:schemeClr val="bg1"/>
            </a:solidFill>
            <a:effectLst>
              <a:softEdge rad="63500"/>
            </a:effectLst>
          </p:spPr>
          <p:txBody>
            <a:bodyPr wrap="square" rtlCol="0">
              <a:spAutoFit/>
            </a:bodyPr>
            <a:lstStyle/>
            <a:p>
              <a:r>
                <a:rPr lang="tr-TR" sz="800" dirty="0"/>
                <a:t>Platform Ortakları</a:t>
              </a:r>
            </a:p>
          </p:txBody>
        </p:sp>
        <p:sp>
          <p:nvSpPr>
            <p:cNvPr id="39" name="Oval 38">
              <a:extLst>
                <a:ext uri="{FF2B5EF4-FFF2-40B4-BE49-F238E27FC236}">
                  <a16:creationId xmlns:a16="http://schemas.microsoft.com/office/drawing/2014/main" id="{C890EA1B-FD9F-31BB-C3E1-49C094C5A071}"/>
                </a:ext>
              </a:extLst>
            </p:cNvPr>
            <p:cNvSpPr/>
            <p:nvPr/>
          </p:nvSpPr>
          <p:spPr>
            <a:xfrm rot="1293091">
              <a:off x="8166087" y="4924134"/>
              <a:ext cx="217034" cy="190407"/>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0" name="Metin kutusu 39">
              <a:extLst>
                <a:ext uri="{FF2B5EF4-FFF2-40B4-BE49-F238E27FC236}">
                  <a16:creationId xmlns:a16="http://schemas.microsoft.com/office/drawing/2014/main" id="{EFCE6285-72E5-1E52-2D87-B60B3A678314}"/>
                </a:ext>
              </a:extLst>
            </p:cNvPr>
            <p:cNvSpPr txBox="1"/>
            <p:nvPr/>
          </p:nvSpPr>
          <p:spPr>
            <a:xfrm>
              <a:off x="8362697" y="5138250"/>
              <a:ext cx="1523614" cy="461665"/>
            </a:xfrm>
            <a:prstGeom prst="rect">
              <a:avLst/>
            </a:prstGeom>
            <a:solidFill>
              <a:schemeClr val="bg1"/>
            </a:solidFill>
            <a:effectLst>
              <a:softEdge rad="63500"/>
            </a:effectLst>
          </p:spPr>
          <p:txBody>
            <a:bodyPr wrap="square" rtlCol="0">
              <a:spAutoFit/>
            </a:bodyPr>
            <a:lstStyle/>
            <a:p>
              <a:r>
                <a:rPr lang="tr-TR" sz="800" dirty="0"/>
                <a:t>İşbirliği Kurulan</a:t>
              </a:r>
            </a:p>
            <a:p>
              <a:r>
                <a:rPr lang="tr-TR" sz="800" dirty="0"/>
                <a:t>Ulusal/Uluslararası Diğer Platformlar/Kurumlar/ Yapılar</a:t>
              </a:r>
            </a:p>
          </p:txBody>
        </p:sp>
        <p:sp>
          <p:nvSpPr>
            <p:cNvPr id="41" name="Oval 40">
              <a:extLst>
                <a:ext uri="{FF2B5EF4-FFF2-40B4-BE49-F238E27FC236}">
                  <a16:creationId xmlns:a16="http://schemas.microsoft.com/office/drawing/2014/main" id="{540FFDE8-9FBE-C67D-6534-F408FE900653}"/>
                </a:ext>
              </a:extLst>
            </p:cNvPr>
            <p:cNvSpPr/>
            <p:nvPr/>
          </p:nvSpPr>
          <p:spPr>
            <a:xfrm rot="1293091">
              <a:off x="8165451" y="5219545"/>
              <a:ext cx="217034" cy="190407"/>
            </a:xfrm>
            <a:prstGeom prst="ellipse">
              <a:avLst/>
            </a:prstGeom>
            <a:noFill/>
            <a:ln>
              <a:solidFill>
                <a:schemeClr val="accent4">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schemeClr val="tx1"/>
                </a:solidFill>
              </a:endParaRPr>
            </a:p>
          </p:txBody>
        </p:sp>
      </p:grpSp>
      <p:sp>
        <p:nvSpPr>
          <p:cNvPr id="42" name="TextBox 3">
            <a:extLst>
              <a:ext uri="{FF2B5EF4-FFF2-40B4-BE49-F238E27FC236}">
                <a16:creationId xmlns:a16="http://schemas.microsoft.com/office/drawing/2014/main" id="{C8DE2A39-D8C4-8477-F7B9-5071BA40F7E7}"/>
              </a:ext>
            </a:extLst>
          </p:cNvPr>
          <p:cNvSpPr txBox="1"/>
          <p:nvPr/>
        </p:nvSpPr>
        <p:spPr>
          <a:xfrm>
            <a:off x="5230284" y="545932"/>
            <a:ext cx="2919536" cy="584775"/>
          </a:xfrm>
          <a:prstGeom prst="rect">
            <a:avLst/>
          </a:prstGeom>
          <a:noFill/>
        </p:spPr>
        <p:txBody>
          <a:bodyPr wrap="square" rtlCol="0">
            <a:spAutoFit/>
          </a:bodyPr>
          <a:lstStyle/>
          <a:p>
            <a:pPr>
              <a:buClrTx/>
              <a:buFontTx/>
              <a:buNone/>
            </a:pPr>
            <a:r>
              <a:rPr lang="en-US" sz="3200" b="1" kern="1200" dirty="0" err="1">
                <a:solidFill>
                  <a:srgbClr val="44546A">
                    <a:lumMod val="75000"/>
                  </a:srgbClr>
                </a:solidFill>
                <a:latin typeface="Calibri" panose="020F0502020204030204"/>
                <a:ea typeface="+mn-ea"/>
                <a:cs typeface="Arial" panose="020B0604020202020204" pitchFamily="34" charset="0"/>
              </a:rPr>
              <a:t>Ekosistemimiz</a:t>
            </a:r>
            <a:endParaRPr lang="tr-TR" sz="2400" b="1" kern="1200" dirty="0">
              <a:solidFill>
                <a:srgbClr val="44546A">
                  <a:lumMod val="75000"/>
                </a:srgb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8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6EEE0232-BA15-6552-2242-512B014AFA46}"/>
              </a:ext>
            </a:extLst>
          </p:cNvPr>
          <p:cNvSpPr txBox="1">
            <a:spLocks/>
          </p:cNvSpPr>
          <p:nvPr/>
        </p:nvSpPr>
        <p:spPr>
          <a:xfrm>
            <a:off x="60634" y="119305"/>
            <a:ext cx="9072000"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el-GR" sz="1600" b="1" dirty="0">
                <a:solidFill>
                  <a:srgbClr val="C00000"/>
                </a:solidFill>
                <a:latin typeface="Calibri" panose="020F0502020204030204" pitchFamily="34" charset="0"/>
                <a:cs typeface="Calibri" panose="020F0502020204030204" pitchFamily="34" charset="0"/>
              </a:rPr>
              <a:t>α</a:t>
            </a:r>
            <a:r>
              <a:rPr lang="en-US" sz="1600" b="1" dirty="0">
                <a:solidFill>
                  <a:srgbClr val="C00000"/>
                </a:solidFill>
                <a:latin typeface="Calibri" panose="020F0502020204030204" pitchFamily="34" charset="0"/>
                <a:cs typeface="Calibri" panose="020F0502020204030204" pitchFamily="34" charset="0"/>
              </a:rPr>
              <a:t>-1 </a:t>
            </a:r>
            <a:r>
              <a:rPr lang="tr-TR" sz="1600" b="1" dirty="0">
                <a:solidFill>
                  <a:srgbClr val="C00000"/>
                </a:solidFill>
                <a:latin typeface="Calibri" panose="020F0502020204030204" pitchFamily="34" charset="0"/>
                <a:cs typeface="Calibri" panose="020F0502020204030204" pitchFamily="34" charset="0"/>
              </a:rPr>
              <a:t>Platformu: Toplumsal Etki Boyutu</a:t>
            </a:r>
          </a:p>
        </p:txBody>
      </p:sp>
      <p:sp>
        <p:nvSpPr>
          <p:cNvPr id="6" name="Dikdörtgen 5">
            <a:extLst>
              <a:ext uri="{FF2B5EF4-FFF2-40B4-BE49-F238E27FC236}">
                <a16:creationId xmlns:a16="http://schemas.microsoft.com/office/drawing/2014/main" id="{3D9E299B-D47A-EBDB-56CF-6C55E0D75599}"/>
              </a:ext>
            </a:extLst>
          </p:cNvPr>
          <p:cNvSpPr/>
          <p:nvPr/>
        </p:nvSpPr>
        <p:spPr>
          <a:xfrm>
            <a:off x="326269" y="489736"/>
            <a:ext cx="8261677" cy="1292662"/>
          </a:xfrm>
          <a:prstGeom prst="rect">
            <a:avLst/>
          </a:prstGeom>
        </p:spPr>
        <p:txBody>
          <a:bodyPr wrap="square">
            <a:spAutoFit/>
          </a:bodyPr>
          <a:lstStyle/>
          <a:p>
            <a:r>
              <a:rPr lang="tr-TR" sz="1600" b="1" kern="1200" dirty="0">
                <a:solidFill>
                  <a:srgbClr val="44546A">
                    <a:lumMod val="75000"/>
                  </a:srgbClr>
                </a:solidFill>
                <a:latin typeface="Arial" panose="020B0604020202020204" pitchFamily="34" charset="0"/>
                <a:ea typeface="+mn-ea"/>
                <a:cs typeface="Arial" panose="020B0604020202020204" pitchFamily="34" charset="0"/>
              </a:rPr>
              <a:t>Program Kapsamında Yürütülen Faaliyetlerin/Elde Edilen Çıktıların Toplumsal Etki Boyutları:</a:t>
            </a:r>
          </a:p>
          <a:p>
            <a:pPr lvl="0" hangingPunct="0"/>
            <a:endParaRPr lang="tr-TR" sz="1400" dirty="0">
              <a:latin typeface="Candara" panose="020E0502030303020204" pitchFamily="34" charset="0"/>
            </a:endParaRPr>
          </a:p>
          <a:p>
            <a:pPr>
              <a:buClrTx/>
              <a:defRPr/>
            </a:pPr>
            <a:endParaRPr lang="tr-TR" sz="1600" b="1" kern="1200" dirty="0">
              <a:solidFill>
                <a:srgbClr val="44546A">
                  <a:lumMod val="75000"/>
                </a:srgbClr>
              </a:solidFill>
              <a:latin typeface="Arial" panose="020B0604020202020204" pitchFamily="34" charset="0"/>
              <a:ea typeface="+mn-ea"/>
              <a:cs typeface="Arial" panose="020B0604020202020204" pitchFamily="34" charset="0"/>
            </a:endParaRPr>
          </a:p>
          <a:p>
            <a:pPr>
              <a:buClrTx/>
              <a:defRPr/>
            </a:pPr>
            <a:endParaRPr lang="tr-TR" sz="1600" b="1" kern="1200" dirty="0">
              <a:solidFill>
                <a:srgbClr val="44546A">
                  <a:lumMod val="75000"/>
                </a:srgbClr>
              </a:solidFill>
              <a:latin typeface="Arial" panose="020B0604020202020204" pitchFamily="34" charset="0"/>
              <a:ea typeface="+mn-ea"/>
              <a:cs typeface="Arial" panose="020B0604020202020204" pitchFamily="34" charset="0"/>
            </a:endParaRPr>
          </a:p>
        </p:txBody>
      </p:sp>
      <p:pic>
        <p:nvPicPr>
          <p:cNvPr id="2" name="Picture 5">
            <a:extLst>
              <a:ext uri="{FF2B5EF4-FFF2-40B4-BE49-F238E27FC236}">
                <a16:creationId xmlns:a16="http://schemas.microsoft.com/office/drawing/2014/main" id="{7F504A55-DCA0-4EE8-EAF6-475E3CC0E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9007" y="-44605"/>
            <a:ext cx="1260478" cy="1529652"/>
          </a:xfrm>
          <a:prstGeom prst="rect">
            <a:avLst/>
          </a:prstGeom>
        </p:spPr>
      </p:pic>
      <p:sp>
        <p:nvSpPr>
          <p:cNvPr id="7" name="Metin kutusu 6">
            <a:extLst>
              <a:ext uri="{FF2B5EF4-FFF2-40B4-BE49-F238E27FC236}">
                <a16:creationId xmlns:a16="http://schemas.microsoft.com/office/drawing/2014/main" id="{9C1874BB-930F-48AA-8F70-C3E0BBE501FB}"/>
              </a:ext>
            </a:extLst>
          </p:cNvPr>
          <p:cNvSpPr txBox="1"/>
          <p:nvPr/>
        </p:nvSpPr>
        <p:spPr>
          <a:xfrm>
            <a:off x="326269" y="1026930"/>
            <a:ext cx="9089580" cy="4832092"/>
          </a:xfrm>
          <a:prstGeom prst="rect">
            <a:avLst/>
          </a:prstGeom>
          <a:noFill/>
        </p:spPr>
        <p:txBody>
          <a:bodyPr wrap="square" rtlCol="0">
            <a:spAutoFit/>
          </a:bodyPr>
          <a:lstStyle/>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Programda görev alan Ar-Ge personeli (araştırmacı, teknisyen, diğer destek personeli) ve </a:t>
            </a:r>
            <a:r>
              <a:rPr lang="tr-TR" sz="1050" dirty="0" err="1">
                <a:latin typeface="Candara" panose="020E0502030303020204" pitchFamily="34" charset="0"/>
              </a:rPr>
              <a:t>bursiyer</a:t>
            </a:r>
            <a:r>
              <a:rPr lang="tr-TR" sz="1050" dirty="0">
                <a:latin typeface="Candara" panose="020E0502030303020204" pitchFamily="34" charset="0"/>
              </a:rPr>
              <a:t> sayıları 6 aylık periyotlarda toplanmış, programla bağlantılı Ar-Ge insan kaynağındaki değişim değerlendirilmiştir.  </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Program kapsamında görev alan araştırmacıların eğitim durumları ve program sayesinde elde edilen teknik bilgi ve deneyimleri incelenmiş ve programla ilişkili olarak araştırmacı insan kaynağının niteliğindeki değişim değerlendirilmiştir. </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Paydaşların programla bağlantılı Ar-Ge ve </a:t>
            </a:r>
            <a:r>
              <a:rPr lang="tr-TR" sz="1050" dirty="0" err="1">
                <a:latin typeface="Candara" panose="020E0502030303020204" pitchFamily="34" charset="0"/>
              </a:rPr>
              <a:t>inovasyon</a:t>
            </a:r>
            <a:r>
              <a:rPr lang="tr-TR" sz="1050" dirty="0">
                <a:latin typeface="Candara" panose="020E0502030303020204" pitchFamily="34" charset="0"/>
              </a:rPr>
              <a:t> yatırımlarındaki (personel, altyapı, eğitim, vb.) değişim değerlendirilmiştir.</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Programda görev alan araştırmacıların program kapsamında düzenlediği/katıldığı ulusal/uluslararası bilimsel etkinlikler incelenmiş ve hem programın hem Alfa-1 Platformunun görünürlük, farkındalık yaratma ve yaygınlaştırma faaliyetleri değerlendirilmiştir.</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Program paydaşları arasındaki iletişim faaliyetleri ve platform özelinde iletişim ve işbirliklerinin değişimi incelenmiştir.</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İşbirliği ağları incelenmiş ve platformun Ar-Ge ve </a:t>
            </a:r>
            <a:r>
              <a:rPr lang="tr-TR" sz="1050" dirty="0" err="1">
                <a:latin typeface="Candara" panose="020E0502030303020204" pitchFamily="34" charset="0"/>
              </a:rPr>
              <a:t>inovasyon</a:t>
            </a:r>
            <a:r>
              <a:rPr lang="tr-TR" sz="1050" dirty="0">
                <a:latin typeface="Candara" panose="020E0502030303020204" pitchFamily="34" charset="0"/>
              </a:rPr>
              <a:t> ekosistemine olan etkisi, potansiyel ağlar ve kurulan işbirliklerine bağlı program paydaşlarının elde ettiği kazanımlar değerlendirilmiştir.</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Toplumsal ve çevresel fayda yaratmaya yönelik faaliyetler, Ar-Ge insan kaynağı, çevre ve ekonomi başlıkları altında incelenmiştir. Bu kapsamda paydaşların, proje konularına ilişkin farkındalığın ve çıktılara yönelik görünürlüğün artırılması, programdan elde edilen bilgi ve tecrübeler doğrultusunda yeni projelerin hayata geçirilmesi ve projelerin yaygın etkisinin artırılması doğrultusunda yaşanan gelişmeler değerlendirilmiştir. </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Paydaşların deneyimlerinden hareketle projelerin süreç ve/veya çıktılarıyla ilgili olarak tespit ettikleri riskler ve bu doğrultuda planladıkları önlemler incelenmiş ve söz konusu risklerin etkin şekilde yönetilmesi ve yeni doğabilecek risklerin zamanında tespiti ve gerekli önlemlerin alınmasının sağlanması için tespit ve öneriler sunulmuştur.</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Program kapsamında paydaşların elde ettiği ara çıktılar (yeni/iyileştirilmiş ürün, proses, reçete, yazılım, yöntem, kazanılan teknoloji, vb.) incelenmiş ve çıktıların ilerleme süreci değerlendirilmiştir. </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Program sayesinde geliştirilen teknolojilerin hedef kitlelerinin paydaşlarca tespit edilmesi ve bu sayede gelecekte elde edilmesi planlanan yaygın etki konusunda öngörülerde bulunmaları sağlanmıştır.</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Programda gelinen aşamaya bağlı tahminlerden yola çıkılarak programın ekonomik etkisine ilişkin analiz yapılmıştır. </a:t>
            </a:r>
          </a:p>
          <a:p>
            <a:pPr marL="285750" lvl="0" indent="-285750" hangingPunct="0">
              <a:spcAft>
                <a:spcPts val="600"/>
              </a:spcAft>
              <a:buFont typeface="Courier New" panose="02070309020205020404" pitchFamily="49" charset="0"/>
              <a:buChar char="o"/>
            </a:pPr>
            <a:r>
              <a:rPr lang="tr-TR" sz="1050" dirty="0">
                <a:latin typeface="Candara" panose="020E0502030303020204" pitchFamily="34" charset="0"/>
              </a:rPr>
              <a:t>Programın Yeşil Mutabakat ve 2030 Sürdürülebilir Kalkınma Amaçları ile bağlantılı katkılarına dair paydaşların öngörüde bulunmaları sağlanmış, ve gelecekte elde edilmesi planlanan katkılar incelenmiştir.</a:t>
            </a:r>
          </a:p>
        </p:txBody>
      </p:sp>
    </p:spTree>
    <p:extLst>
      <p:ext uri="{BB962C8B-B14F-4D97-AF65-F5344CB8AC3E}">
        <p14:creationId xmlns:p14="http://schemas.microsoft.com/office/powerpoint/2010/main" val="232148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6EEE0232-BA15-6552-2242-512B014AFA46}"/>
              </a:ext>
            </a:extLst>
          </p:cNvPr>
          <p:cNvSpPr txBox="1">
            <a:spLocks/>
          </p:cNvSpPr>
          <p:nvPr/>
        </p:nvSpPr>
        <p:spPr>
          <a:xfrm>
            <a:off x="60634" y="119305"/>
            <a:ext cx="9072000"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el-GR" sz="1600" b="1" dirty="0">
                <a:solidFill>
                  <a:srgbClr val="C00000"/>
                </a:solidFill>
                <a:latin typeface="Calibri" panose="020F0502020204030204" pitchFamily="34" charset="0"/>
                <a:cs typeface="Calibri" panose="020F0502020204030204" pitchFamily="34" charset="0"/>
              </a:rPr>
              <a:t>α</a:t>
            </a:r>
            <a:r>
              <a:rPr lang="en-US" sz="1600" b="1" dirty="0">
                <a:solidFill>
                  <a:srgbClr val="C00000"/>
                </a:solidFill>
                <a:latin typeface="Calibri" panose="020F0502020204030204" pitchFamily="34" charset="0"/>
                <a:cs typeface="Calibri" panose="020F0502020204030204" pitchFamily="34" charset="0"/>
              </a:rPr>
              <a:t>-1 </a:t>
            </a:r>
            <a:r>
              <a:rPr lang="tr-TR" sz="1600" b="1" dirty="0">
                <a:solidFill>
                  <a:srgbClr val="C00000"/>
                </a:solidFill>
                <a:latin typeface="Calibri" panose="020F0502020204030204" pitchFamily="34" charset="0"/>
                <a:cs typeface="Calibri" panose="020F0502020204030204" pitchFamily="34" charset="0"/>
              </a:rPr>
              <a:t>Platformu: Toplumsal Etki Boyutu</a:t>
            </a:r>
          </a:p>
        </p:txBody>
      </p:sp>
      <p:sp>
        <p:nvSpPr>
          <p:cNvPr id="6" name="Dikdörtgen 5">
            <a:extLst>
              <a:ext uri="{FF2B5EF4-FFF2-40B4-BE49-F238E27FC236}">
                <a16:creationId xmlns:a16="http://schemas.microsoft.com/office/drawing/2014/main" id="{3D9E299B-D47A-EBDB-56CF-6C55E0D75599}"/>
              </a:ext>
            </a:extLst>
          </p:cNvPr>
          <p:cNvSpPr/>
          <p:nvPr/>
        </p:nvSpPr>
        <p:spPr>
          <a:xfrm>
            <a:off x="326269" y="489736"/>
            <a:ext cx="9229165" cy="584775"/>
          </a:xfrm>
          <a:prstGeom prst="rect">
            <a:avLst/>
          </a:prstGeom>
        </p:spPr>
        <p:txBody>
          <a:bodyPr wrap="square">
            <a:spAutoFit/>
          </a:bodyPr>
          <a:lstStyle/>
          <a:p>
            <a:pPr>
              <a:buClrTx/>
              <a:defRPr/>
            </a:pPr>
            <a:r>
              <a:rPr lang="tr-TR" sz="1600" b="1" kern="1200" dirty="0">
                <a:solidFill>
                  <a:srgbClr val="44546A">
                    <a:lumMod val="75000"/>
                  </a:srgbClr>
                </a:solidFill>
                <a:latin typeface="Arial" panose="020B0604020202020204" pitchFamily="34" charset="0"/>
                <a:ea typeface="+mn-ea"/>
                <a:cs typeface="Arial" panose="020B0604020202020204" pitchFamily="34" charset="0"/>
              </a:rPr>
              <a:t>Programın Sürdürülebilir Kalkınma Amaçlarına </a:t>
            </a:r>
            <a:r>
              <a:rPr lang="en-US" sz="1600" b="1" kern="1200" dirty="0" err="1">
                <a:solidFill>
                  <a:srgbClr val="44546A">
                    <a:lumMod val="75000"/>
                  </a:srgbClr>
                </a:solidFill>
                <a:latin typeface="Arial" panose="020B0604020202020204" pitchFamily="34" charset="0"/>
                <a:ea typeface="+mn-ea"/>
                <a:cs typeface="Arial" panose="020B0604020202020204" pitchFamily="34" charset="0"/>
              </a:rPr>
              <a:t>Doğrudan</a:t>
            </a:r>
            <a:r>
              <a:rPr lang="en-US" sz="1600" b="1" kern="1200" dirty="0">
                <a:solidFill>
                  <a:srgbClr val="44546A">
                    <a:lumMod val="75000"/>
                  </a:srgbClr>
                </a:solidFill>
                <a:latin typeface="Arial" panose="020B0604020202020204" pitchFamily="34" charset="0"/>
                <a:ea typeface="+mn-ea"/>
                <a:cs typeface="Arial" panose="020B0604020202020204" pitchFamily="34" charset="0"/>
              </a:rPr>
              <a:t> </a:t>
            </a:r>
            <a:r>
              <a:rPr lang="en-US" sz="1600" b="1" kern="1200" dirty="0" err="1">
                <a:solidFill>
                  <a:srgbClr val="44546A">
                    <a:lumMod val="75000"/>
                  </a:srgbClr>
                </a:solidFill>
                <a:latin typeface="Arial" panose="020B0604020202020204" pitchFamily="34" charset="0"/>
                <a:ea typeface="+mn-ea"/>
                <a:cs typeface="Arial" panose="020B0604020202020204" pitchFamily="34" charset="0"/>
              </a:rPr>
              <a:t>veya</a:t>
            </a:r>
            <a:r>
              <a:rPr lang="en-US" sz="1600" b="1" kern="1200" dirty="0">
                <a:solidFill>
                  <a:srgbClr val="44546A">
                    <a:lumMod val="75000"/>
                  </a:srgbClr>
                </a:solidFill>
                <a:latin typeface="Arial" panose="020B0604020202020204" pitchFamily="34" charset="0"/>
                <a:ea typeface="+mn-ea"/>
                <a:cs typeface="Arial" panose="020B0604020202020204" pitchFamily="34" charset="0"/>
              </a:rPr>
              <a:t> </a:t>
            </a:r>
            <a:r>
              <a:rPr lang="en-US" sz="1600" b="1" kern="1200" dirty="0" err="1">
                <a:solidFill>
                  <a:srgbClr val="44546A">
                    <a:lumMod val="75000"/>
                  </a:srgbClr>
                </a:solidFill>
                <a:latin typeface="Arial" panose="020B0604020202020204" pitchFamily="34" charset="0"/>
                <a:ea typeface="+mn-ea"/>
                <a:cs typeface="Arial" panose="020B0604020202020204" pitchFamily="34" charset="0"/>
              </a:rPr>
              <a:t>Dolaylı</a:t>
            </a:r>
            <a:r>
              <a:rPr lang="en-US" sz="1600" b="1" kern="1200" dirty="0">
                <a:solidFill>
                  <a:srgbClr val="44546A">
                    <a:lumMod val="75000"/>
                  </a:srgbClr>
                </a:solidFill>
                <a:latin typeface="Arial" panose="020B0604020202020204" pitchFamily="34" charset="0"/>
                <a:ea typeface="+mn-ea"/>
                <a:cs typeface="Arial" panose="020B0604020202020204" pitchFamily="34" charset="0"/>
              </a:rPr>
              <a:t> </a:t>
            </a:r>
            <a:r>
              <a:rPr lang="tr-TR" sz="1600" b="1" kern="1200" dirty="0">
                <a:solidFill>
                  <a:srgbClr val="44546A">
                    <a:lumMod val="75000"/>
                  </a:srgbClr>
                </a:solidFill>
                <a:latin typeface="Arial" panose="020B0604020202020204" pitchFamily="34" charset="0"/>
                <a:ea typeface="+mn-ea"/>
                <a:cs typeface="Arial" panose="020B0604020202020204" pitchFamily="34" charset="0"/>
              </a:rPr>
              <a:t>Katkısına İlişkin Öngörüler</a:t>
            </a:r>
          </a:p>
        </p:txBody>
      </p:sp>
      <p:pic>
        <p:nvPicPr>
          <p:cNvPr id="2" name="Picture 5">
            <a:extLst>
              <a:ext uri="{FF2B5EF4-FFF2-40B4-BE49-F238E27FC236}">
                <a16:creationId xmlns:a16="http://schemas.microsoft.com/office/drawing/2014/main" id="{7F504A55-DCA0-4EE8-EAF6-475E3CC0E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9007" y="-44605"/>
            <a:ext cx="1260478" cy="1529652"/>
          </a:xfrm>
          <a:prstGeom prst="rect">
            <a:avLst/>
          </a:prstGeom>
        </p:spPr>
      </p:pic>
      <p:sp>
        <p:nvSpPr>
          <p:cNvPr id="8" name="Metin kutusu 7">
            <a:extLst>
              <a:ext uri="{FF2B5EF4-FFF2-40B4-BE49-F238E27FC236}">
                <a16:creationId xmlns:a16="http://schemas.microsoft.com/office/drawing/2014/main" id="{272B371A-B4C9-4820-B84D-E88523BB35C0}"/>
              </a:ext>
            </a:extLst>
          </p:cNvPr>
          <p:cNvSpPr txBox="1"/>
          <p:nvPr/>
        </p:nvSpPr>
        <p:spPr>
          <a:xfrm>
            <a:off x="5166133" y="1227643"/>
            <a:ext cx="3966501" cy="1600438"/>
          </a:xfrm>
          <a:prstGeom prst="rect">
            <a:avLst/>
          </a:prstGeom>
          <a:noFill/>
        </p:spPr>
        <p:txBody>
          <a:bodyPr wrap="square" rtlCol="0">
            <a:spAutoFit/>
          </a:bodyPr>
          <a:lstStyle/>
          <a:p>
            <a:r>
              <a:rPr lang="tr-TR" sz="1400" dirty="0">
                <a:latin typeface="Candara" panose="020E0502030303020204" pitchFamily="34" charset="0"/>
              </a:rPr>
              <a:t>Programın özellikle ‘SKA 8: İnsana yakışır iş ve ekonomik büyüme’ ve ‘SKA 9: Sanayi, yenilikçilik ve altyapı’ amaçlarına katkı yapması öngörülmektedir. Sürdürülebilir Kalkınma Amaçları kapsamında öngörülen katkılar aşağıda sunulmuştur.</a:t>
            </a:r>
          </a:p>
          <a:p>
            <a:endParaRPr lang="tr-TR" sz="1400" dirty="0">
              <a:latin typeface="Candara" panose="020E0502030303020204" pitchFamily="34" charset="0"/>
            </a:endParaRPr>
          </a:p>
        </p:txBody>
      </p:sp>
      <p:pic>
        <p:nvPicPr>
          <p:cNvPr id="10" name="Resim 9">
            <a:extLst>
              <a:ext uri="{FF2B5EF4-FFF2-40B4-BE49-F238E27FC236}">
                <a16:creationId xmlns:a16="http://schemas.microsoft.com/office/drawing/2014/main" id="{CD8AC460-E644-459B-B6FA-11D487CF7316}"/>
              </a:ext>
            </a:extLst>
          </p:cNvPr>
          <p:cNvPicPr>
            <a:picLocks noChangeAspect="1"/>
          </p:cNvPicPr>
          <p:nvPr/>
        </p:nvPicPr>
        <p:blipFill>
          <a:blip r:embed="rId3"/>
          <a:stretch>
            <a:fillRect/>
          </a:stretch>
        </p:blipFill>
        <p:spPr>
          <a:xfrm>
            <a:off x="326269" y="1074511"/>
            <a:ext cx="4397255" cy="4189659"/>
          </a:xfrm>
          <a:prstGeom prst="rect">
            <a:avLst/>
          </a:prstGeom>
        </p:spPr>
      </p:pic>
      <p:sp>
        <p:nvSpPr>
          <p:cNvPr id="11" name="Metin kutusu 10">
            <a:extLst>
              <a:ext uri="{FF2B5EF4-FFF2-40B4-BE49-F238E27FC236}">
                <a16:creationId xmlns:a16="http://schemas.microsoft.com/office/drawing/2014/main" id="{7EFABBFA-6D5C-46CC-A782-B61B1547EE3D}"/>
              </a:ext>
            </a:extLst>
          </p:cNvPr>
          <p:cNvSpPr txBox="1"/>
          <p:nvPr/>
        </p:nvSpPr>
        <p:spPr>
          <a:xfrm>
            <a:off x="5166133" y="2981213"/>
            <a:ext cx="3582955" cy="1169551"/>
          </a:xfrm>
          <a:prstGeom prst="rect">
            <a:avLst/>
          </a:prstGeom>
          <a:noFill/>
        </p:spPr>
        <p:txBody>
          <a:bodyPr wrap="square" rtlCol="0">
            <a:spAutoFit/>
          </a:bodyPr>
          <a:lstStyle/>
          <a:p>
            <a:r>
              <a:rPr lang="tr-TR" sz="1400" dirty="0">
                <a:latin typeface="Candara" panose="020E0502030303020204" pitchFamily="34" charset="0"/>
              </a:rPr>
              <a:t>SKA 7 Erişilebilir ve Temiz Enerji</a:t>
            </a:r>
          </a:p>
          <a:p>
            <a:r>
              <a:rPr lang="tr-TR" sz="1400" dirty="0">
                <a:latin typeface="Candara" panose="020E0502030303020204" pitchFamily="34" charset="0"/>
              </a:rPr>
              <a:t>SKA 8 İnsana Yakışır İş ve Ekonomik Büyüme</a:t>
            </a:r>
          </a:p>
          <a:p>
            <a:r>
              <a:rPr lang="tr-TR" sz="1400" dirty="0">
                <a:latin typeface="Candara" panose="020E0502030303020204" pitchFamily="34" charset="0"/>
              </a:rPr>
              <a:t>SKA 9 Sanayi, Yenilikçilik ve Altyapı</a:t>
            </a:r>
          </a:p>
          <a:p>
            <a:r>
              <a:rPr lang="tr-TR" sz="1400" dirty="0">
                <a:latin typeface="Candara" panose="020E0502030303020204" pitchFamily="34" charset="0"/>
              </a:rPr>
              <a:t>SKA 12 Sorumlu Üretim ve Tüketim</a:t>
            </a:r>
          </a:p>
          <a:p>
            <a:r>
              <a:rPr lang="tr-TR" sz="1400" dirty="0">
                <a:latin typeface="Candara" panose="020E0502030303020204" pitchFamily="34" charset="0"/>
              </a:rPr>
              <a:t>SKA 13 İklim Eylemi</a:t>
            </a:r>
          </a:p>
        </p:txBody>
      </p:sp>
    </p:spTree>
    <p:extLst>
      <p:ext uri="{BB962C8B-B14F-4D97-AF65-F5344CB8AC3E}">
        <p14:creationId xmlns:p14="http://schemas.microsoft.com/office/powerpoint/2010/main" val="346106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6EEE0232-BA15-6552-2242-512B014AFA46}"/>
              </a:ext>
            </a:extLst>
          </p:cNvPr>
          <p:cNvSpPr txBox="1">
            <a:spLocks/>
          </p:cNvSpPr>
          <p:nvPr/>
        </p:nvSpPr>
        <p:spPr>
          <a:xfrm>
            <a:off x="60634" y="119305"/>
            <a:ext cx="9072000"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el-GR" sz="1600" b="1" dirty="0">
                <a:solidFill>
                  <a:srgbClr val="C00000"/>
                </a:solidFill>
                <a:latin typeface="Calibri" panose="020F0502020204030204" pitchFamily="34" charset="0"/>
                <a:cs typeface="Calibri" panose="020F0502020204030204" pitchFamily="34" charset="0"/>
              </a:rPr>
              <a:t>α</a:t>
            </a:r>
            <a:r>
              <a:rPr lang="en-US" sz="1600" b="1" dirty="0">
                <a:solidFill>
                  <a:srgbClr val="C00000"/>
                </a:solidFill>
                <a:latin typeface="Calibri" panose="020F0502020204030204" pitchFamily="34" charset="0"/>
                <a:cs typeface="Calibri" panose="020F0502020204030204" pitchFamily="34" charset="0"/>
              </a:rPr>
              <a:t>-1 </a:t>
            </a:r>
            <a:r>
              <a:rPr lang="tr-TR" sz="1600" b="1" dirty="0">
                <a:solidFill>
                  <a:srgbClr val="C00000"/>
                </a:solidFill>
                <a:latin typeface="Calibri" panose="020F0502020204030204" pitchFamily="34" charset="0"/>
                <a:cs typeface="Calibri" panose="020F0502020204030204" pitchFamily="34" charset="0"/>
              </a:rPr>
              <a:t>Platformu: Toplumsal Etki Boyutu</a:t>
            </a:r>
          </a:p>
        </p:txBody>
      </p:sp>
      <p:sp>
        <p:nvSpPr>
          <p:cNvPr id="6" name="Dikdörtgen 5">
            <a:extLst>
              <a:ext uri="{FF2B5EF4-FFF2-40B4-BE49-F238E27FC236}">
                <a16:creationId xmlns:a16="http://schemas.microsoft.com/office/drawing/2014/main" id="{3D9E299B-D47A-EBDB-56CF-6C55E0D75599}"/>
              </a:ext>
            </a:extLst>
          </p:cNvPr>
          <p:cNvSpPr/>
          <p:nvPr/>
        </p:nvSpPr>
        <p:spPr>
          <a:xfrm>
            <a:off x="326269" y="489736"/>
            <a:ext cx="9229165" cy="338554"/>
          </a:xfrm>
          <a:prstGeom prst="rect">
            <a:avLst/>
          </a:prstGeom>
        </p:spPr>
        <p:txBody>
          <a:bodyPr wrap="square">
            <a:spAutoFit/>
          </a:bodyPr>
          <a:lstStyle/>
          <a:p>
            <a:pPr>
              <a:buClrTx/>
              <a:defRPr/>
            </a:pPr>
            <a:r>
              <a:rPr lang="tr-TR" sz="1600" b="1" kern="1200" dirty="0">
                <a:solidFill>
                  <a:srgbClr val="44546A">
                    <a:lumMod val="75000"/>
                  </a:srgbClr>
                </a:solidFill>
                <a:latin typeface="Arial" panose="020B0604020202020204" pitchFamily="34" charset="0"/>
                <a:ea typeface="+mn-ea"/>
                <a:cs typeface="Arial" panose="020B0604020202020204" pitchFamily="34" charset="0"/>
              </a:rPr>
              <a:t>Yürütülen Projelerin Yaygın Etkisine Yönelik Hedef ve Öngörüler</a:t>
            </a:r>
          </a:p>
        </p:txBody>
      </p:sp>
      <p:pic>
        <p:nvPicPr>
          <p:cNvPr id="2" name="Picture 5">
            <a:extLst>
              <a:ext uri="{FF2B5EF4-FFF2-40B4-BE49-F238E27FC236}">
                <a16:creationId xmlns:a16="http://schemas.microsoft.com/office/drawing/2014/main" id="{7F504A55-DCA0-4EE8-EAF6-475E3CC0E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9007" y="-44605"/>
            <a:ext cx="1260478" cy="1529652"/>
          </a:xfrm>
          <a:prstGeom prst="rect">
            <a:avLst/>
          </a:prstGeom>
        </p:spPr>
      </p:pic>
      <p:sp>
        <p:nvSpPr>
          <p:cNvPr id="9" name="Metin kutusu 8">
            <a:extLst>
              <a:ext uri="{FF2B5EF4-FFF2-40B4-BE49-F238E27FC236}">
                <a16:creationId xmlns:a16="http://schemas.microsoft.com/office/drawing/2014/main" id="{A30C97C4-5CBD-42B0-8D95-073A03C939EB}"/>
              </a:ext>
            </a:extLst>
          </p:cNvPr>
          <p:cNvSpPr txBox="1"/>
          <p:nvPr/>
        </p:nvSpPr>
        <p:spPr>
          <a:xfrm>
            <a:off x="370884" y="899867"/>
            <a:ext cx="8761750" cy="3539430"/>
          </a:xfrm>
          <a:prstGeom prst="rect">
            <a:avLst/>
          </a:prstGeom>
          <a:noFill/>
        </p:spPr>
        <p:txBody>
          <a:bodyPr wrap="square" rtlCol="0">
            <a:spAutoFit/>
          </a:bodyPr>
          <a:lstStyle/>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Geliştirilen ekran teknolojisinin kullanıcı hedef kitlesi son kullanıcılar (ekran kullanıcısı olan herkes) olarak ifade edilmektedir. Program ile elde edilecek ürünün en yakın rakibi SAMSUNG firmasıdır. Program kapsamında geliştirilecek teknolojinin en önemli avantajları maliyet etkin olması ve </a:t>
            </a:r>
            <a:r>
              <a:rPr lang="tr-TR" sz="1200" dirty="0" err="1">
                <a:latin typeface="Candara" panose="020E0502030303020204" pitchFamily="34" charset="0"/>
              </a:rPr>
              <a:t>VESTEL’in</a:t>
            </a:r>
            <a:r>
              <a:rPr lang="tr-TR" sz="1200" dirty="0">
                <a:latin typeface="Candara" panose="020E0502030303020204" pitchFamily="34" charset="0"/>
              </a:rPr>
              <a:t> pazardaki güçlü payı olarak ifade edilmektedir.</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Geliştirilen ekran teknolojisinin bir diğer hedef kitlesi savunma sanayidir. Bu kapsamda program paydaşlarından birinin TUSAŞ olması, programın güçlü yanlarından biridir. Bu kapsamda TUSAŞ ile yapılan işbirlikleri sayesinde, geliştirilen ekran teknolojisinin savunma sanayi sektöründeki kullanım alanlarının belirlenmesi planlanmaktadır.</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Program kapsamında geliştirilen ekran teknolojisinin ilerleyen dönemlerde otomotiv, biyomedikal ve daha uzun vadede telekomünikasyon alanlarında kullanılabileceği öngörülmektedir.</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İki boyutlu malzemeleri büyütme teknolojileri alanında yürütülen çalışmaların sonuçlarının kullanılacağı öncelikli sektörün havacılık olduğu dile getirilmiştir. Bu kapsamda program paydaşlarından olan TUSAŞ ile sağlanan işbirliğinin önemi vurgulanmıştır. Ayrıca program çıktılarının ekran teknolojisinde, güneş enerji sistemlerinde, </a:t>
            </a:r>
            <a:r>
              <a:rPr lang="tr-TR" sz="1200" dirty="0" err="1">
                <a:latin typeface="Candara" panose="020E0502030303020204" pitchFamily="34" charset="0"/>
              </a:rPr>
              <a:t>sensörlerde</a:t>
            </a:r>
            <a:r>
              <a:rPr lang="tr-TR" sz="1200" dirty="0">
                <a:latin typeface="Candara" panose="020E0502030303020204" pitchFamily="34" charset="0"/>
              </a:rPr>
              <a:t>, </a:t>
            </a:r>
            <a:r>
              <a:rPr lang="tr-TR" sz="1200" dirty="0" err="1">
                <a:latin typeface="Candara" panose="020E0502030303020204" pitchFamily="34" charset="0"/>
              </a:rPr>
              <a:t>transistörlerde</a:t>
            </a:r>
            <a:r>
              <a:rPr lang="tr-TR" sz="1200" dirty="0">
                <a:latin typeface="Candara" panose="020E0502030303020204" pitchFamily="34" charset="0"/>
              </a:rPr>
              <a:t>, </a:t>
            </a:r>
            <a:r>
              <a:rPr lang="tr-TR" sz="1200" dirty="0" err="1">
                <a:latin typeface="Candara" panose="020E0502030303020204" pitchFamily="34" charset="0"/>
              </a:rPr>
              <a:t>hibrit</a:t>
            </a:r>
            <a:r>
              <a:rPr lang="tr-TR" sz="1200" dirty="0">
                <a:latin typeface="Candara" panose="020E0502030303020204" pitchFamily="34" charset="0"/>
              </a:rPr>
              <a:t> veya elektrikli arabalar ile tramvaylarda da kullanılabileceği öngörülmektedir.  </a:t>
            </a:r>
          </a:p>
          <a:p>
            <a:pPr marL="285750" lvl="0" indent="-285750" hangingPunct="0">
              <a:spcAft>
                <a:spcPts val="600"/>
              </a:spcAft>
              <a:buFont typeface="Courier New" panose="02070309020205020404" pitchFamily="49" charset="0"/>
              <a:buChar char="o"/>
            </a:pPr>
            <a:r>
              <a:rPr lang="tr-TR" sz="1200" dirty="0">
                <a:latin typeface="Candara" panose="020E0502030303020204" pitchFamily="34" charset="0"/>
              </a:rPr>
              <a:t>Güçlendirilmiş cam elyaf teknolojisi alanında planlanan çıktılar için sürdürülebilirliğin sağlanmasının önemine değinilmiş ve bu doğrultuda maliyetlerin en önemli parametre olduğu belirtilmiştir. Paydaşlar tarafından maliyetlerin azaltılmasına yönelik araştırmalar ve planlamalar yapılmaktadır. Bu kapsamda maliyeti düşürmek amacıyla start-</a:t>
            </a:r>
            <a:r>
              <a:rPr lang="tr-TR" sz="1200" dirty="0" err="1">
                <a:latin typeface="Candara" panose="020E0502030303020204" pitchFamily="34" charset="0"/>
              </a:rPr>
              <a:t>up</a:t>
            </a:r>
            <a:r>
              <a:rPr lang="tr-TR" sz="1200" dirty="0">
                <a:latin typeface="Candara" panose="020E0502030303020204" pitchFamily="34" charset="0"/>
              </a:rPr>
              <a:t> firmalarına yatırım yapılarak maliyet etkin çözümlerin üretilebileceği öngörülmektedir. Bu sayede hem program çıktılarının sürdürülebilirliğine hem de araştırma ve </a:t>
            </a:r>
            <a:r>
              <a:rPr lang="tr-TR" sz="1200" dirty="0" err="1">
                <a:latin typeface="Candara" panose="020E0502030303020204" pitchFamily="34" charset="0"/>
              </a:rPr>
              <a:t>inovasyon</a:t>
            </a:r>
            <a:r>
              <a:rPr lang="tr-TR" sz="1200" dirty="0">
                <a:latin typeface="Candara" panose="020E0502030303020204" pitchFamily="34" charset="0"/>
              </a:rPr>
              <a:t> ekosistemine katkı sağlanması amaçlanmaktadır.</a:t>
            </a:r>
          </a:p>
        </p:txBody>
      </p:sp>
    </p:spTree>
    <p:extLst>
      <p:ext uri="{BB962C8B-B14F-4D97-AF65-F5344CB8AC3E}">
        <p14:creationId xmlns:p14="http://schemas.microsoft.com/office/powerpoint/2010/main" val="95682874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2978</TotalTime>
  <Words>1407</Words>
  <Application>Microsoft Office PowerPoint</Application>
  <PresentationFormat>Özel</PresentationFormat>
  <Paragraphs>150</Paragraphs>
  <Slides>11</Slides>
  <Notes>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Candara</vt:lpstr>
      <vt:lpstr>Courier New</vt:lpstr>
      <vt:lpstr>Office Theme</vt:lpstr>
      <vt:lpstr>PowerPoint Sunusu</vt:lpstr>
      <vt:lpstr>PowerPoint Sunusu</vt:lpstr>
      <vt:lpstr>PowerPoint Sunusu</vt:lpstr>
      <vt:lpstr>-1 PLATFORMU Araştırma Programı Alanları</vt:lpstr>
      <vt:lpstr>PowerPoint Sunusu</vt:lpstr>
      <vt:lpstr>Ekosistem Yönetimi: Paydaşlar</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TUBITAK</dc:creator>
  <cp:lastModifiedBy>Duygu Berberoglu</cp:lastModifiedBy>
  <cp:revision>203</cp:revision>
  <dcterms:created xsi:type="dcterms:W3CDTF">2021-10-11T15:01:22Z</dcterms:created>
  <dcterms:modified xsi:type="dcterms:W3CDTF">2023-12-06T18:34:20Z</dcterms:modified>
</cp:coreProperties>
</file>